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2" r:id="rId4"/>
    <p:sldId id="266" r:id="rId5"/>
    <p:sldId id="292" r:id="rId6"/>
    <p:sldId id="268" r:id="rId7"/>
    <p:sldId id="270" r:id="rId8"/>
    <p:sldId id="269" r:id="rId9"/>
    <p:sldId id="291" r:id="rId10"/>
    <p:sldId id="290" r:id="rId11"/>
    <p:sldId id="267" r:id="rId12"/>
    <p:sldId id="271" r:id="rId13"/>
    <p:sldId id="272" r:id="rId14"/>
    <p:sldId id="273" r:id="rId15"/>
    <p:sldId id="274" r:id="rId16"/>
    <p:sldId id="276" r:id="rId17"/>
    <p:sldId id="275" r:id="rId18"/>
    <p:sldId id="277" r:id="rId19"/>
    <p:sldId id="278" r:id="rId20"/>
    <p:sldId id="264" r:id="rId21"/>
    <p:sldId id="279" r:id="rId22"/>
    <p:sldId id="280" r:id="rId23"/>
    <p:sldId id="281" r:id="rId24"/>
    <p:sldId id="265" r:id="rId25"/>
    <p:sldId id="282" r:id="rId26"/>
    <p:sldId id="288" r:id="rId27"/>
    <p:sldId id="285" r:id="rId28"/>
    <p:sldId id="284" r:id="rId29"/>
    <p:sldId id="283" r:id="rId30"/>
    <p:sldId id="287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FF00"/>
    <a:srgbClr val="FFCCFF"/>
    <a:srgbClr val="00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22" y="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01464-CCB5-4A7B-AA38-10462400D6AB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FBE1-5C2B-43DB-AEFF-47A03EFEC0E9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www.cia.gov/library/publications/the-world-factbook/geos/qa.html" TargetMode="External"/><Relationship Id="rId2" Type="http://schemas.openxmlformats.org/officeDocument/2006/relationships/image" Target="../media/image9.jpeg"/><Relationship Id="rId1" Type="http://schemas.openxmlformats.org/officeDocument/2006/relationships/hyperlink" Target="https://www.cia.gov/library/publications/the-world-factbook/rankorder/rawdata_2004.txt" TargetMode="Externa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hyperlink" Target="https://www.cia.gov/library/publications/the-world-factbook/geos/tu.html" TargetMode="External"/><Relationship Id="rId8" Type="http://schemas.openxmlformats.org/officeDocument/2006/relationships/hyperlink" Target="https://www.cia.gov/library/publications/the-world-factbook/geos/it.html" TargetMode="External"/><Relationship Id="rId7" Type="http://schemas.openxmlformats.org/officeDocument/2006/relationships/hyperlink" Target="https://www.cia.gov/library/publications/the-world-factbook/geos/mx.html" TargetMode="External"/><Relationship Id="rId6" Type="http://schemas.openxmlformats.org/officeDocument/2006/relationships/hyperlink" Target="https://www.cia.gov/library/publications/the-world-factbook/geos/fr.html" TargetMode="External"/><Relationship Id="rId5" Type="http://schemas.openxmlformats.org/officeDocument/2006/relationships/hyperlink" Target="https://www.cia.gov/library/publications/the-world-factbook/geos/br.html" TargetMode="External"/><Relationship Id="rId4" Type="http://schemas.openxmlformats.org/officeDocument/2006/relationships/hyperlink" Target="https://www.cia.gov/library/publications/the-world-factbook/geos/id.html" TargetMode="External"/><Relationship Id="rId3" Type="http://schemas.openxmlformats.org/officeDocument/2006/relationships/hyperlink" Target="https://www.cia.gov/library/publications/the-world-factbook/geos/rs.html" TargetMode="External"/><Relationship Id="rId2" Type="http://schemas.openxmlformats.org/officeDocument/2006/relationships/hyperlink" Target="https://www.cia.gov/library/publications/the-world-factbook/geos/us.html" TargetMode="External"/><Relationship Id="rId17" Type="http://schemas.openxmlformats.org/officeDocument/2006/relationships/slideLayout" Target="../slideLayouts/slideLayout2.xml"/><Relationship Id="rId16" Type="http://schemas.openxmlformats.org/officeDocument/2006/relationships/hyperlink" Target="https://www.cia.gov/library/publications/the-world-factbook/geos/th.html" TargetMode="External"/><Relationship Id="rId15" Type="http://schemas.openxmlformats.org/officeDocument/2006/relationships/hyperlink" Target="https://www.cia.gov/library/publications/the-world-factbook/geos/as.html" TargetMode="External"/><Relationship Id="rId14" Type="http://schemas.openxmlformats.org/officeDocument/2006/relationships/hyperlink" Target="https://www.cia.gov/library/publications/the-world-factbook/geos/ir.html" TargetMode="External"/><Relationship Id="rId13" Type="http://schemas.openxmlformats.org/officeDocument/2006/relationships/hyperlink" Target="https://www.cia.gov/library/publications/the-world-factbook/geos/ca.html" TargetMode="External"/><Relationship Id="rId12" Type="http://schemas.openxmlformats.org/officeDocument/2006/relationships/hyperlink" Target="https://www.cia.gov/library/publications/the-world-factbook/geos/sa.html" TargetMode="External"/><Relationship Id="rId11" Type="http://schemas.openxmlformats.org/officeDocument/2006/relationships/hyperlink" Target="https://www.cia.gov/library/publications/the-world-factbook/geos/sp.html" TargetMode="External"/><Relationship Id="rId10" Type="http://schemas.openxmlformats.org/officeDocument/2006/relationships/hyperlink" Target="https://www.cia.gov/library/publications/the-world-factbook/geos/ks.html" TargetMode="External"/><Relationship Id="rId1" Type="http://schemas.openxmlformats.org/officeDocument/2006/relationships/hyperlink" Target="https://www.cia.gov/library/publications/the-world-factbook/geos/ch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057" y="-2225615"/>
            <a:ext cx="12029970" cy="1412539"/>
          </a:xfrm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dirty="0"/>
              <a:t> Лекція 2. </a:t>
            </a:r>
            <a:r>
              <a:rPr lang="uk-UA" sz="3100" dirty="0">
                <a:latin typeface="Arial Black" panose="020B0A04020102020204" pitchFamily="34" charset="0"/>
              </a:rPr>
              <a:t>Сучасний світ: загальна характеристика та туристичний </a:t>
            </a:r>
            <a:r>
              <a:rPr lang="uk-UA" sz="3100">
                <a:latin typeface="Arial Black" panose="020B0A04020102020204" pitchFamily="34" charset="0"/>
              </a:rPr>
              <a:t>аспект.</a:t>
            </a:r>
            <a:r>
              <a:rPr lang="uk-UA" sz="31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1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561"/>
            <a:ext cx="12096000" cy="6120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uk-UA" sz="3600" dirty="0"/>
              <a:t>План</a:t>
            </a:r>
            <a:endParaRPr lang="uk-UA" sz="3600" dirty="0"/>
          </a:p>
          <a:p>
            <a:pPr marL="0" indent="0">
              <a:buNone/>
            </a:pPr>
            <a:r>
              <a:rPr lang="uk-UA" sz="3600" dirty="0"/>
              <a:t>1. Поняття  «сучасний світ».</a:t>
            </a:r>
            <a:endParaRPr lang="uk-UA" sz="3600" dirty="0"/>
          </a:p>
          <a:p>
            <a:pPr marL="0" indent="0">
              <a:buNone/>
            </a:pPr>
            <a:r>
              <a:rPr lang="uk-UA" sz="3600" dirty="0"/>
              <a:t>2. Географічно-природнича характеристика сучасного світу та  його туристичний потенціал.</a:t>
            </a:r>
            <a:endParaRPr lang="uk-UA" sz="3600" dirty="0"/>
          </a:p>
          <a:p>
            <a:pPr marL="0" indent="0">
              <a:buNone/>
            </a:pPr>
            <a:r>
              <a:rPr lang="uk-UA" sz="3600" dirty="0"/>
              <a:t>3. Культурно-ідеологічні та демографічні особливості сучасного світу та їх вплив на розвиток туризму.</a:t>
            </a:r>
            <a:endParaRPr lang="uk-UA" sz="3600" dirty="0"/>
          </a:p>
          <a:p>
            <a:pPr marL="0" indent="0">
              <a:buNone/>
            </a:pPr>
            <a:r>
              <a:rPr lang="uk-UA" sz="3600" dirty="0"/>
              <a:t>4. Особливості політико-правової карти світу. Центри сили </a:t>
            </a:r>
            <a:endParaRPr lang="uk-UA" sz="3600" dirty="0"/>
          </a:p>
          <a:p>
            <a:pPr marL="0" indent="0">
              <a:buNone/>
            </a:pPr>
            <a:r>
              <a:rPr lang="uk-UA" sz="3600" dirty="0"/>
              <a:t>( країни – лідери) та їх вплив на розвиток сучасного світу та туризму.</a:t>
            </a:r>
            <a:endParaRPr lang="uk-UA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699" y="0"/>
            <a:ext cx="105156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uk-UA" dirty="0"/>
              <a:t> Карта світу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680042" cy="5400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629" y="-789755"/>
            <a:ext cx="11952000" cy="576000"/>
          </a:xfrm>
        </p:spPr>
        <p:txBody>
          <a:bodyPr>
            <a:normAutofit fontScale="90000"/>
          </a:bodyPr>
          <a:lstStyle/>
          <a:p>
            <a:r>
              <a:rPr lang="uk-UA" sz="4000" b="1" u="sng" dirty="0"/>
              <a:t> Географічно-природнича характеристика сучасного світу</a:t>
            </a:r>
            <a:endParaRPr lang="ru-RU" sz="4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52" y="576001"/>
            <a:ext cx="12060000" cy="626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2400" b="1" u="sng" dirty="0" err="1"/>
              <a:t>Поверхня</a:t>
            </a:r>
            <a:r>
              <a:rPr lang="ru-RU" sz="2400" b="1" u="sng" dirty="0"/>
              <a:t> </a:t>
            </a:r>
            <a:r>
              <a:rPr lang="ru-RU" sz="2400" b="1" u="sng" dirty="0" err="1"/>
              <a:t>Землі</a:t>
            </a:r>
            <a:r>
              <a:rPr lang="ru-RU" sz="2400" b="1" u="sng" dirty="0"/>
              <a:t> становить </a:t>
            </a:r>
            <a:r>
              <a:rPr lang="ru-RU" sz="2400" b="1" u="sng" dirty="0" err="1"/>
              <a:t>близько</a:t>
            </a:r>
            <a:r>
              <a:rPr lang="ru-RU" sz="2400" b="1" u="sng" dirty="0"/>
              <a:t> 70,9% води і 29,1% </a:t>
            </a:r>
            <a:r>
              <a:rPr lang="ru-RU" sz="2400" b="1" u="sng" dirty="0" err="1"/>
              <a:t>землі</a:t>
            </a:r>
            <a:r>
              <a:rPr lang="ru-RU" sz="2400" b="1" u="sng" dirty="0"/>
              <a:t>. </a:t>
            </a:r>
            <a:r>
              <a:rPr lang="ru-RU" sz="2400" b="1" dirty="0" err="1"/>
              <a:t>П'ять</a:t>
            </a:r>
            <a:r>
              <a:rPr lang="ru-RU" sz="2400" b="1" dirty="0"/>
              <a:t> </a:t>
            </a:r>
            <a:r>
              <a:rPr lang="ru-RU" sz="2400" b="1" dirty="0" err="1"/>
              <a:t>океанів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знаходяться</a:t>
            </a:r>
            <a:r>
              <a:rPr lang="ru-RU" sz="2400" b="1" dirty="0"/>
              <a:t> в порядку </a:t>
            </a:r>
            <a:r>
              <a:rPr lang="ru-RU" sz="2400" b="1" dirty="0" err="1"/>
              <a:t>убування</a:t>
            </a:r>
            <a:r>
              <a:rPr lang="ru-RU" sz="2400" b="1" dirty="0"/>
              <a:t> </a:t>
            </a:r>
            <a:r>
              <a:rPr lang="ru-RU" sz="2400" b="1" dirty="0" err="1"/>
              <a:t>розміру</a:t>
            </a:r>
            <a:r>
              <a:rPr lang="ru-RU" sz="2400" b="1" dirty="0"/>
              <a:t>: Тихий океан, </a:t>
            </a:r>
            <a:r>
              <a:rPr lang="ru-RU" sz="2400" b="1" dirty="0" err="1"/>
              <a:t>Атлантичний</a:t>
            </a:r>
            <a:r>
              <a:rPr lang="ru-RU" sz="2400" b="1" dirty="0"/>
              <a:t> океан, </a:t>
            </a:r>
            <a:r>
              <a:rPr lang="ru-RU" sz="2400" b="1" dirty="0" err="1"/>
              <a:t>Індійський</a:t>
            </a:r>
            <a:r>
              <a:rPr lang="ru-RU" sz="2400" b="1" dirty="0"/>
              <a:t> океан, </a:t>
            </a:r>
            <a:r>
              <a:rPr lang="ru-RU" sz="2400" b="1" dirty="0" err="1"/>
              <a:t>Південний</a:t>
            </a:r>
            <a:r>
              <a:rPr lang="ru-RU" sz="2400" b="1" dirty="0"/>
              <a:t> океан, і </a:t>
            </a:r>
            <a:r>
              <a:rPr lang="ru-RU" sz="2400" b="1" dirty="0" err="1"/>
              <a:t>Північний</a:t>
            </a:r>
            <a:r>
              <a:rPr lang="ru-RU" sz="2400" b="1" dirty="0"/>
              <a:t> </a:t>
            </a:r>
            <a:r>
              <a:rPr lang="ru-RU" sz="2400" b="1" dirty="0" err="1"/>
              <a:t>Льодовитий</a:t>
            </a:r>
            <a:r>
              <a:rPr lang="ru-RU" sz="2400" b="1" dirty="0"/>
              <a:t> океан.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err="1"/>
              <a:t>Ділянка</a:t>
            </a:r>
            <a:r>
              <a:rPr lang="ru-RU" sz="2400" b="1" dirty="0"/>
              <a:t> </a:t>
            </a:r>
            <a:r>
              <a:rPr lang="ru-RU" sz="2400" b="1" dirty="0" err="1"/>
              <a:t>землі</a:t>
            </a:r>
            <a:r>
              <a:rPr lang="ru-RU" sz="2400" b="1" dirty="0"/>
              <a:t> </a:t>
            </a:r>
            <a:r>
              <a:rPr lang="ru-RU" sz="2400" b="1" dirty="0" err="1"/>
              <a:t>ділиться</a:t>
            </a:r>
            <a:r>
              <a:rPr lang="ru-RU" sz="2400" b="1" dirty="0"/>
              <a:t> на </a:t>
            </a:r>
            <a:r>
              <a:rPr lang="ru-RU" sz="2400" b="1" dirty="0" err="1"/>
              <a:t>кілька</a:t>
            </a:r>
            <a:r>
              <a:rPr lang="ru-RU" sz="2400" b="1" dirty="0"/>
              <a:t> </a:t>
            </a:r>
            <a:r>
              <a:rPr lang="ru-RU" sz="2400" b="1" dirty="0" err="1"/>
              <a:t>континентів</a:t>
            </a:r>
            <a:r>
              <a:rPr lang="ru-RU" sz="2400" b="1" dirty="0"/>
              <a:t>. Число </a:t>
            </a:r>
            <a:r>
              <a:rPr lang="ru-RU" sz="2400" b="1" dirty="0" err="1"/>
              <a:t>континентів</a:t>
            </a:r>
            <a:r>
              <a:rPr lang="ru-RU" sz="2400" b="1" dirty="0"/>
              <a:t> </a:t>
            </a:r>
            <a:r>
              <a:rPr lang="ru-RU" sz="2400" b="1" dirty="0" err="1"/>
              <a:t>може</a:t>
            </a:r>
            <a:r>
              <a:rPr lang="ru-RU" sz="2400" b="1" dirty="0"/>
              <a:t> </a:t>
            </a:r>
            <a:r>
              <a:rPr lang="ru-RU" sz="2400" b="1" dirty="0" err="1"/>
              <a:t>варіюватися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п'яти</a:t>
            </a:r>
            <a:r>
              <a:rPr lang="ru-RU" sz="2400" b="1" dirty="0"/>
              <a:t> до семи. </a:t>
            </a:r>
            <a:r>
              <a:rPr lang="ru-RU" sz="2400" b="1" dirty="0" err="1"/>
              <a:t>Найбільш</a:t>
            </a:r>
            <a:r>
              <a:rPr lang="ru-RU" sz="2400" b="1" dirty="0"/>
              <a:t> </a:t>
            </a:r>
            <a:r>
              <a:rPr lang="ru-RU" sz="2400" b="1" dirty="0" err="1"/>
              <a:t>поширена</a:t>
            </a:r>
            <a:r>
              <a:rPr lang="ru-RU" sz="2400" b="1" dirty="0"/>
              <a:t> </a:t>
            </a:r>
            <a:r>
              <a:rPr lang="ru-RU" sz="2400" b="1" dirty="0" err="1"/>
              <a:t>класифікація</a:t>
            </a:r>
            <a:r>
              <a:rPr lang="ru-RU" sz="2400" b="1" dirty="0"/>
              <a:t> </a:t>
            </a:r>
            <a:r>
              <a:rPr lang="ru-RU" sz="2400" b="1" dirty="0" err="1"/>
              <a:t>визнає</a:t>
            </a:r>
            <a:r>
              <a:rPr lang="ru-RU" sz="2400" b="1" dirty="0"/>
              <a:t> </a:t>
            </a:r>
            <a:r>
              <a:rPr lang="ru-RU" sz="2400" b="1" dirty="0" err="1"/>
              <a:t>сім</a:t>
            </a:r>
            <a:r>
              <a:rPr lang="ru-RU" sz="2400" b="1" dirty="0"/>
              <a:t>, </a:t>
            </a:r>
            <a:r>
              <a:rPr lang="ru-RU" sz="2400" b="1" dirty="0" err="1"/>
              <a:t>якими</a:t>
            </a:r>
            <a:r>
              <a:rPr lang="ru-RU" sz="2400" b="1" dirty="0"/>
              <a:t> є: </a:t>
            </a:r>
            <a:r>
              <a:rPr lang="ru-RU" sz="2400" b="1" dirty="0" err="1"/>
              <a:t>Азія</a:t>
            </a:r>
            <a:r>
              <a:rPr lang="ru-RU" sz="2400" b="1" dirty="0"/>
              <a:t>, Африка, </a:t>
            </a:r>
            <a:r>
              <a:rPr lang="ru-RU" sz="2400" b="1" dirty="0" err="1"/>
              <a:t>Північна</a:t>
            </a:r>
            <a:r>
              <a:rPr lang="ru-RU" sz="2400" b="1" dirty="0"/>
              <a:t> Америка, </a:t>
            </a:r>
            <a:r>
              <a:rPr lang="ru-RU" sz="2400" b="1" dirty="0" err="1"/>
              <a:t>Південна</a:t>
            </a:r>
            <a:r>
              <a:rPr lang="ru-RU" sz="2400" b="1" dirty="0"/>
              <a:t> Америка, Антарктида, </a:t>
            </a:r>
            <a:r>
              <a:rPr lang="ru-RU" sz="2400" b="1" dirty="0" err="1"/>
              <a:t>Європа</a:t>
            </a:r>
            <a:r>
              <a:rPr lang="ru-RU" sz="2400" b="1" dirty="0"/>
              <a:t> та </a:t>
            </a:r>
            <a:r>
              <a:rPr lang="ru-RU" sz="2400" b="1" dirty="0" err="1"/>
              <a:t>Австралія</a:t>
            </a:r>
            <a:r>
              <a:rPr lang="ru-RU" sz="2400" b="1" dirty="0"/>
              <a:t>. </a:t>
            </a:r>
            <a:r>
              <a:rPr lang="ru-RU" sz="2400" b="1" dirty="0" err="1"/>
              <a:t>Азія</a:t>
            </a:r>
            <a:r>
              <a:rPr lang="ru-RU" sz="2400" b="1" dirty="0"/>
              <a:t> і </a:t>
            </a:r>
            <a:r>
              <a:rPr lang="ru-RU" sz="2400" b="1" dirty="0" err="1"/>
              <a:t>Європа</a:t>
            </a:r>
            <a:r>
              <a:rPr lang="ru-RU" sz="2400" b="1" dirty="0"/>
              <a:t> </a:t>
            </a:r>
            <a:r>
              <a:rPr lang="ru-RU" sz="2400" b="1" dirty="0" err="1"/>
              <a:t>іноді</a:t>
            </a:r>
            <a:r>
              <a:rPr lang="ru-RU" sz="2400" b="1" dirty="0"/>
              <a:t> </a:t>
            </a:r>
            <a:r>
              <a:rPr lang="ru-RU" sz="2400" b="1" dirty="0" err="1"/>
              <a:t>об'єднуються</a:t>
            </a:r>
            <a:r>
              <a:rPr lang="ru-RU" sz="2400" b="1" dirty="0"/>
              <a:t> в </a:t>
            </a:r>
            <a:r>
              <a:rPr lang="ru-RU" sz="2400" b="1" dirty="0" err="1"/>
              <a:t>євразійський</a:t>
            </a:r>
            <a:r>
              <a:rPr lang="ru-RU" sz="2400" b="1" dirty="0"/>
              <a:t> континент, в </a:t>
            </a:r>
            <a:r>
              <a:rPr lang="ru-RU" sz="2400" b="1" dirty="0" err="1"/>
              <a:t>результаті</a:t>
            </a:r>
            <a:r>
              <a:rPr lang="ru-RU" sz="2400" b="1" dirty="0"/>
              <a:t>  - </a:t>
            </a:r>
            <a:r>
              <a:rPr lang="ru-RU" sz="2400" b="1" dirty="0" err="1"/>
              <a:t>шість</a:t>
            </a:r>
            <a:r>
              <a:rPr lang="ru-RU" sz="2400" b="1" dirty="0"/>
              <a:t> </a:t>
            </a:r>
            <a:r>
              <a:rPr lang="ru-RU" sz="2400" b="1" dirty="0" err="1"/>
              <a:t>континентів</a:t>
            </a:r>
            <a:r>
              <a:rPr lang="ru-RU" sz="2400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i="1" dirty="0" err="1"/>
              <a:t>Північна</a:t>
            </a:r>
            <a:r>
              <a:rPr lang="ru-RU" sz="2400" i="1" dirty="0"/>
              <a:t> Америка </a:t>
            </a:r>
            <a:r>
              <a:rPr lang="ru-RU" sz="2400" i="1" dirty="0" err="1"/>
              <a:t>зазвичай</a:t>
            </a:r>
            <a:r>
              <a:rPr lang="ru-RU" sz="2400" i="1" dirty="0"/>
              <a:t> </a:t>
            </a:r>
            <a:r>
              <a:rPr lang="ru-RU" sz="2400" i="1" dirty="0" err="1"/>
              <a:t>включає</a:t>
            </a:r>
            <a:r>
              <a:rPr lang="ru-RU" sz="2400" i="1" dirty="0"/>
              <a:t> </a:t>
            </a:r>
            <a:r>
              <a:rPr lang="ru-RU" sz="2400" i="1" dirty="0" err="1"/>
              <a:t>острів</a:t>
            </a:r>
            <a:r>
              <a:rPr lang="ru-RU" sz="2400" i="1" dirty="0"/>
              <a:t> </a:t>
            </a:r>
            <a:r>
              <a:rPr lang="ru-RU" sz="2400" i="1" dirty="0" err="1"/>
              <a:t>Гренландія</a:t>
            </a:r>
            <a:r>
              <a:rPr lang="ru-RU" sz="2400" i="1" dirty="0"/>
              <a:t>, </a:t>
            </a:r>
            <a:r>
              <a:rPr lang="ru-RU" sz="2400" i="1" dirty="0" err="1"/>
              <a:t>острови</a:t>
            </a:r>
            <a:r>
              <a:rPr lang="ru-RU" sz="2400" i="1" dirty="0"/>
              <a:t> </a:t>
            </a:r>
            <a:r>
              <a:rPr lang="ru-RU" sz="2400" i="1" dirty="0" err="1"/>
              <a:t>Карибського</a:t>
            </a:r>
            <a:r>
              <a:rPr lang="ru-RU" sz="2400" i="1" dirty="0"/>
              <a:t> </a:t>
            </a:r>
            <a:r>
              <a:rPr lang="ru-RU" sz="2400" i="1" dirty="0" err="1"/>
              <a:t>басейну</a:t>
            </a:r>
            <a:r>
              <a:rPr lang="ru-RU" sz="2400" i="1" dirty="0"/>
              <a:t>, до </a:t>
            </a:r>
            <a:r>
              <a:rPr lang="ru-RU" sz="2400" i="1" dirty="0" err="1"/>
              <a:t>Панамського</a:t>
            </a:r>
            <a:r>
              <a:rPr lang="ru-RU" sz="2400" i="1" dirty="0"/>
              <a:t> </a:t>
            </a:r>
            <a:r>
              <a:rPr lang="ru-RU" sz="2400" i="1" dirty="0" err="1"/>
              <a:t>перешийка</a:t>
            </a:r>
            <a:r>
              <a:rPr lang="ru-RU" sz="2400" i="1" dirty="0"/>
              <a:t>. </a:t>
            </a:r>
            <a:r>
              <a:rPr lang="ru-RU" sz="2400" i="1" dirty="0" err="1"/>
              <a:t>Східна</a:t>
            </a:r>
            <a:r>
              <a:rPr lang="ru-RU" sz="2400" i="1" dirty="0"/>
              <a:t> </a:t>
            </a:r>
            <a:r>
              <a:rPr lang="ru-RU" sz="2400" i="1" dirty="0" err="1"/>
              <a:t>Європи</a:t>
            </a:r>
            <a:r>
              <a:rPr lang="ru-RU" sz="2400" i="1" dirty="0"/>
              <a:t>, як правило, </a:t>
            </a:r>
            <a:r>
              <a:rPr lang="ru-RU" sz="2400" i="1" dirty="0" err="1"/>
              <a:t>визначається</a:t>
            </a:r>
            <a:r>
              <a:rPr lang="ru-RU" sz="2400" i="1" dirty="0"/>
              <a:t> до </a:t>
            </a:r>
            <a:r>
              <a:rPr lang="ru-RU" sz="2400" i="1" dirty="0" err="1"/>
              <a:t>Уральських</a:t>
            </a:r>
            <a:r>
              <a:rPr lang="ru-RU" sz="2400" i="1" dirty="0"/>
              <a:t> </a:t>
            </a:r>
            <a:r>
              <a:rPr lang="ru-RU" sz="2400" i="1" dirty="0" err="1"/>
              <a:t>гір</a:t>
            </a:r>
            <a:r>
              <a:rPr lang="ru-RU" sz="2400" i="1" dirty="0"/>
              <a:t> і </a:t>
            </a:r>
            <a:r>
              <a:rPr lang="ru-RU" sz="2400" i="1" dirty="0" err="1"/>
              <a:t>річки</a:t>
            </a:r>
            <a:r>
              <a:rPr lang="ru-RU" sz="2400" i="1" dirty="0"/>
              <a:t> Урал, на </a:t>
            </a:r>
            <a:r>
              <a:rPr lang="ru-RU" sz="2400" i="1" dirty="0" err="1"/>
              <a:t>південному</a:t>
            </a:r>
            <a:r>
              <a:rPr lang="ru-RU" sz="2400" i="1" dirty="0"/>
              <a:t> </a:t>
            </a:r>
            <a:r>
              <a:rPr lang="ru-RU" sz="2400" i="1" dirty="0" err="1"/>
              <a:t>сході</a:t>
            </a:r>
            <a:r>
              <a:rPr lang="ru-RU" sz="2400" i="1" dirty="0"/>
              <a:t>  -</a:t>
            </a:r>
            <a:r>
              <a:rPr lang="ru-RU" sz="2400" i="1" dirty="0" err="1"/>
              <a:t>Каспійським</a:t>
            </a:r>
            <a:r>
              <a:rPr lang="ru-RU" sz="2400" i="1" dirty="0"/>
              <a:t> морем; і на </a:t>
            </a:r>
            <a:r>
              <a:rPr lang="ru-RU" sz="2400" i="1" dirty="0" err="1"/>
              <a:t>півдні</a:t>
            </a:r>
            <a:r>
              <a:rPr lang="ru-RU" sz="2400" i="1" dirty="0"/>
              <a:t>  - </a:t>
            </a:r>
            <a:r>
              <a:rPr lang="ru-RU" sz="2400" i="1" dirty="0" err="1"/>
              <a:t>це</a:t>
            </a:r>
            <a:r>
              <a:rPr lang="ru-RU" sz="2400" i="1" dirty="0"/>
              <a:t> гори Кавказу, </a:t>
            </a:r>
            <a:r>
              <a:rPr lang="ru-RU" sz="2400" i="1" dirty="0" err="1"/>
              <a:t>Чорне</a:t>
            </a:r>
            <a:r>
              <a:rPr lang="ru-RU" sz="2400" i="1" dirty="0"/>
              <a:t> море і </a:t>
            </a:r>
            <a:r>
              <a:rPr lang="ru-RU" sz="2400" i="1" dirty="0" err="1"/>
              <a:t>Середземномор‘є</a:t>
            </a:r>
            <a:r>
              <a:rPr lang="ru-RU" sz="2400" i="1" dirty="0"/>
              <a:t>. </a:t>
            </a:r>
            <a:r>
              <a:rPr lang="ru-RU" sz="2400" i="1" dirty="0" err="1"/>
              <a:t>Частини</a:t>
            </a:r>
            <a:r>
              <a:rPr lang="ru-RU" sz="2400" i="1" dirty="0"/>
              <a:t> </a:t>
            </a:r>
            <a:r>
              <a:rPr lang="ru-RU" sz="2400" i="1" dirty="0" err="1"/>
              <a:t>територій</a:t>
            </a:r>
            <a:r>
              <a:rPr lang="ru-RU" sz="2400" i="1" dirty="0"/>
              <a:t> Азербайджану, </a:t>
            </a:r>
            <a:r>
              <a:rPr lang="ru-RU" sz="2400" i="1" dirty="0" err="1"/>
              <a:t>Грузії</a:t>
            </a:r>
            <a:r>
              <a:rPr lang="ru-RU" sz="2400" i="1" dirty="0"/>
              <a:t>, Казахстану, </a:t>
            </a:r>
            <a:r>
              <a:rPr lang="ru-RU" sz="2400" i="1" dirty="0" err="1"/>
              <a:t>Росії</a:t>
            </a:r>
            <a:r>
              <a:rPr lang="ru-RU" sz="2400" i="1" dirty="0"/>
              <a:t> та </a:t>
            </a:r>
            <a:r>
              <a:rPr lang="ru-RU" sz="2400" i="1" dirty="0" err="1"/>
              <a:t>Туреччини</a:t>
            </a:r>
            <a:r>
              <a:rPr lang="ru-RU" sz="2400" i="1" dirty="0"/>
              <a:t> </a:t>
            </a:r>
            <a:r>
              <a:rPr lang="ru-RU" sz="2400" i="1" dirty="0" err="1"/>
              <a:t>знаходяться</a:t>
            </a:r>
            <a:r>
              <a:rPr lang="ru-RU" sz="2400" i="1" dirty="0"/>
              <a:t> в межах </a:t>
            </a:r>
            <a:r>
              <a:rPr lang="ru-RU" sz="2400" i="1" dirty="0" err="1"/>
              <a:t>Європи</a:t>
            </a:r>
            <a:r>
              <a:rPr lang="ru-RU" sz="2400" i="1" dirty="0"/>
              <a:t> та </a:t>
            </a:r>
            <a:r>
              <a:rPr lang="ru-RU" sz="2400" i="1" dirty="0" err="1"/>
              <a:t>Азії</a:t>
            </a:r>
            <a:r>
              <a:rPr lang="ru-RU" sz="2400" i="1" dirty="0"/>
              <a:t>, але в кожному </a:t>
            </a:r>
            <a:r>
              <a:rPr lang="ru-RU" sz="2400" i="1" dirty="0" err="1"/>
              <a:t>разі</a:t>
            </a:r>
            <a:r>
              <a:rPr lang="ru-RU" sz="2400" i="1" dirty="0"/>
              <a:t> велика </a:t>
            </a:r>
            <a:r>
              <a:rPr lang="ru-RU" sz="2400" i="1" dirty="0" err="1"/>
              <a:t>секція</a:t>
            </a:r>
            <a:r>
              <a:rPr lang="ru-RU" sz="2400" i="1" dirty="0"/>
              <a:t>  </a:t>
            </a:r>
            <a:r>
              <a:rPr lang="ru-RU" sz="2400" i="1" dirty="0" err="1"/>
              <a:t>цих</a:t>
            </a:r>
            <a:r>
              <a:rPr lang="ru-RU" sz="2400" i="1" dirty="0"/>
              <a:t> </a:t>
            </a:r>
            <a:r>
              <a:rPr lang="ru-RU" sz="2400" i="1" dirty="0" err="1"/>
              <a:t>країн</a:t>
            </a:r>
            <a:r>
              <a:rPr lang="ru-RU" sz="2400" i="1" dirty="0"/>
              <a:t> </a:t>
            </a:r>
            <a:r>
              <a:rPr lang="ru-RU" sz="2400" i="1" dirty="0" err="1"/>
              <a:t>знаходиться</a:t>
            </a:r>
            <a:r>
              <a:rPr lang="ru-RU" sz="2400" i="1" dirty="0"/>
              <a:t> в </a:t>
            </a:r>
            <a:r>
              <a:rPr lang="ru-RU" sz="2400" i="1" dirty="0" err="1"/>
              <a:t>Азіі</a:t>
            </a:r>
            <a:r>
              <a:rPr lang="ru-RU" sz="2400" i="1" dirty="0"/>
              <a:t>. </a:t>
            </a:r>
            <a:r>
              <a:rPr lang="ru-RU" sz="2400" i="1" dirty="0" err="1"/>
              <a:t>Ці</a:t>
            </a:r>
            <a:r>
              <a:rPr lang="ru-RU" sz="2400" i="1" dirty="0"/>
              <a:t> </a:t>
            </a:r>
            <a:r>
              <a:rPr lang="ru-RU" sz="2400" i="1" dirty="0" err="1"/>
              <a:t>країни</a:t>
            </a:r>
            <a:r>
              <a:rPr lang="ru-RU" sz="2400" i="1" dirty="0"/>
              <a:t> </a:t>
            </a:r>
            <a:r>
              <a:rPr lang="ru-RU" sz="2400" i="1" dirty="0" err="1"/>
              <a:t>вважаються</a:t>
            </a:r>
            <a:r>
              <a:rPr lang="ru-RU" sz="2400" i="1" dirty="0"/>
              <a:t> </a:t>
            </a:r>
            <a:r>
              <a:rPr lang="ru-RU" sz="2400" i="1" dirty="0" err="1"/>
              <a:t>частиною</a:t>
            </a:r>
            <a:r>
              <a:rPr lang="ru-RU" sz="2400" i="1" dirty="0"/>
              <a:t> </a:t>
            </a:r>
            <a:r>
              <a:rPr lang="ru-RU" sz="2400" i="1" dirty="0" err="1"/>
              <a:t>обох</a:t>
            </a:r>
            <a:r>
              <a:rPr lang="ru-RU" sz="2400" i="1" dirty="0"/>
              <a:t> </a:t>
            </a:r>
            <a:r>
              <a:rPr lang="ru-RU" sz="2400" i="1" dirty="0" err="1"/>
              <a:t>континентів</a:t>
            </a:r>
            <a:r>
              <a:rPr lang="ru-RU" sz="2400" i="1" dirty="0"/>
              <a:t>. </a:t>
            </a:r>
            <a:r>
              <a:rPr lang="ru-RU" sz="2400" i="1" dirty="0" err="1"/>
              <a:t>Вірменія</a:t>
            </a:r>
            <a:r>
              <a:rPr lang="ru-RU" sz="2400" i="1" dirty="0"/>
              <a:t> і </a:t>
            </a:r>
            <a:r>
              <a:rPr lang="ru-RU" sz="2400" i="1" dirty="0" err="1"/>
              <a:t>Кіпр</a:t>
            </a:r>
            <a:r>
              <a:rPr lang="ru-RU" sz="2400" i="1" dirty="0"/>
              <a:t>, </a:t>
            </a:r>
            <a:r>
              <a:rPr lang="ru-RU" sz="2400" i="1" dirty="0" err="1"/>
              <a:t>які</a:t>
            </a:r>
            <a:r>
              <a:rPr lang="ru-RU" sz="2400" i="1" dirty="0"/>
              <a:t> лежать </a:t>
            </a:r>
            <a:r>
              <a:rPr lang="ru-RU" sz="2400" i="1" dirty="0" err="1"/>
              <a:t>повністю</a:t>
            </a:r>
            <a:r>
              <a:rPr lang="ru-RU" sz="2400" i="1" dirty="0"/>
              <a:t> в </a:t>
            </a:r>
            <a:r>
              <a:rPr lang="ru-RU" sz="2400" i="1" dirty="0" err="1"/>
              <a:t>Західній</a:t>
            </a:r>
            <a:r>
              <a:rPr lang="ru-RU" sz="2400" i="1" dirty="0"/>
              <a:t> </a:t>
            </a:r>
            <a:r>
              <a:rPr lang="ru-RU" sz="2400" i="1" dirty="0" err="1"/>
              <a:t>Азії</a:t>
            </a:r>
            <a:r>
              <a:rPr lang="ru-RU" sz="2400" i="1" dirty="0"/>
              <a:t>, є </a:t>
            </a:r>
            <a:r>
              <a:rPr lang="ru-RU" sz="2400" i="1" dirty="0" err="1"/>
              <a:t>геополітично</a:t>
            </a:r>
            <a:r>
              <a:rPr lang="ru-RU" sz="2400" i="1" dirty="0"/>
              <a:t> - </a:t>
            </a:r>
            <a:r>
              <a:rPr lang="ru-RU" sz="2400" i="1" dirty="0" err="1"/>
              <a:t>європейські</a:t>
            </a:r>
            <a:r>
              <a:rPr lang="ru-RU" sz="2400" i="1" dirty="0"/>
              <a:t> </a:t>
            </a:r>
            <a:r>
              <a:rPr lang="ru-RU" sz="2400" i="1" dirty="0" err="1"/>
              <a:t>країни</a:t>
            </a:r>
            <a:r>
              <a:rPr lang="ru-RU" sz="2400" i="1" dirty="0"/>
              <a:t>.</a:t>
            </a:r>
            <a:endParaRPr lang="ru-RU" sz="2400" i="1" dirty="0"/>
          </a:p>
          <a:p>
            <a:pPr marL="0" indent="0">
              <a:buNone/>
            </a:pPr>
            <a:r>
              <a:rPr lang="ru-RU" sz="2400" i="1" dirty="0" err="1"/>
              <a:t>Азія</a:t>
            </a:r>
            <a:r>
              <a:rPr lang="ru-RU" sz="2400" i="1" dirty="0"/>
              <a:t> </a:t>
            </a:r>
            <a:r>
              <a:rPr lang="ru-RU" sz="2400" i="1" dirty="0" err="1"/>
              <a:t>зазвичай</a:t>
            </a:r>
            <a:r>
              <a:rPr lang="ru-RU" sz="2400" i="1" dirty="0"/>
              <a:t> </a:t>
            </a:r>
            <a:r>
              <a:rPr lang="ru-RU" sz="2400" i="1" dirty="0" err="1"/>
              <a:t>включає</a:t>
            </a:r>
            <a:r>
              <a:rPr lang="ru-RU" sz="2400" i="1" dirty="0"/>
              <a:t> в себе </a:t>
            </a:r>
            <a:r>
              <a:rPr lang="ru-RU" sz="2400" i="1" dirty="0" err="1"/>
              <a:t>всі</a:t>
            </a:r>
            <a:r>
              <a:rPr lang="ru-RU" sz="2400" i="1" dirty="0"/>
              <a:t> </a:t>
            </a:r>
            <a:r>
              <a:rPr lang="ru-RU" sz="2400" i="1" dirty="0" err="1"/>
              <a:t>острови</a:t>
            </a:r>
            <a:r>
              <a:rPr lang="ru-RU" sz="2400" i="1" dirty="0"/>
              <a:t> на </a:t>
            </a:r>
            <a:r>
              <a:rPr lang="ru-RU" sz="2400" i="1" dirty="0" err="1"/>
              <a:t>Філіппінах</a:t>
            </a:r>
            <a:r>
              <a:rPr lang="ru-RU" sz="2400" i="1" dirty="0"/>
              <a:t>, в </a:t>
            </a:r>
            <a:r>
              <a:rPr lang="ru-RU" sz="2400" i="1" dirty="0" err="1"/>
              <a:t>Малайзії</a:t>
            </a:r>
            <a:r>
              <a:rPr lang="ru-RU" sz="2400" i="1" dirty="0"/>
              <a:t> та </a:t>
            </a:r>
            <a:r>
              <a:rPr lang="ru-RU" sz="2400" i="1" dirty="0" err="1"/>
              <a:t>Індонезії</a:t>
            </a:r>
            <a:r>
              <a:rPr lang="ru-RU" sz="2400" i="1" dirty="0"/>
              <a:t>. </a:t>
            </a:r>
            <a:r>
              <a:rPr lang="ru-RU" sz="2400" i="1" dirty="0" err="1"/>
              <a:t>Острови</a:t>
            </a:r>
            <a:r>
              <a:rPr lang="ru-RU" sz="2400" i="1" dirty="0"/>
              <a:t> Тихого океану часто </a:t>
            </a:r>
            <a:r>
              <a:rPr lang="ru-RU" sz="2400" i="1" dirty="0" err="1"/>
              <a:t>зосередженими</a:t>
            </a:r>
            <a:r>
              <a:rPr lang="ru-RU" sz="2400" i="1" dirty="0"/>
              <a:t> </a:t>
            </a:r>
            <a:r>
              <a:rPr lang="ru-RU" sz="2400" i="1" dirty="0" err="1"/>
              <a:t>біля</a:t>
            </a:r>
            <a:r>
              <a:rPr lang="ru-RU" sz="2400" i="1" dirty="0"/>
              <a:t> </a:t>
            </a:r>
            <a:r>
              <a:rPr lang="ru-RU" sz="2400" i="1" dirty="0" err="1"/>
              <a:t>Австралії</a:t>
            </a:r>
            <a:r>
              <a:rPr lang="ru-RU" sz="2400" i="1" dirty="0"/>
              <a:t> </a:t>
            </a:r>
            <a:r>
              <a:rPr lang="ru-RU" sz="2400" i="1" dirty="0" err="1"/>
              <a:t>називають</a:t>
            </a:r>
            <a:r>
              <a:rPr lang="ru-RU" sz="2400" i="1" dirty="0"/>
              <a:t> </a:t>
            </a:r>
            <a:r>
              <a:rPr lang="ru-RU" sz="2400" i="1" dirty="0" err="1"/>
              <a:t>Океанією</a:t>
            </a:r>
            <a:r>
              <a:rPr lang="ru-RU" sz="2400" i="1" dirty="0"/>
              <a:t>. </a:t>
            </a:r>
            <a:r>
              <a:rPr lang="ru-RU" sz="2400" i="1" dirty="0" err="1"/>
              <a:t>Північно-східний</a:t>
            </a:r>
            <a:r>
              <a:rPr lang="ru-RU" sz="2400" i="1" dirty="0"/>
              <a:t> край Африки  </a:t>
            </a:r>
            <a:r>
              <a:rPr lang="ru-RU" sz="2400" i="1" dirty="0" err="1"/>
              <a:t>обмежений</a:t>
            </a:r>
            <a:r>
              <a:rPr lang="ru-RU" sz="2400" i="1" dirty="0"/>
              <a:t> </a:t>
            </a:r>
            <a:r>
              <a:rPr lang="ru-RU" sz="2400" i="1" dirty="0" err="1"/>
              <a:t>Суецькиим</a:t>
            </a:r>
            <a:r>
              <a:rPr lang="ru-RU" sz="2400" i="1" dirty="0"/>
              <a:t> </a:t>
            </a:r>
            <a:r>
              <a:rPr lang="ru-RU" sz="2400" i="1" dirty="0" err="1"/>
              <a:t>перешийком</a:t>
            </a:r>
            <a:r>
              <a:rPr lang="ru-RU" sz="2400" i="1" dirty="0"/>
              <a:t>, але для </a:t>
            </a:r>
            <a:r>
              <a:rPr lang="ru-RU" sz="2400" i="1" dirty="0" err="1"/>
              <a:t>геополітичних</a:t>
            </a:r>
            <a:r>
              <a:rPr lang="ru-RU" sz="2400" i="1" dirty="0"/>
              <a:t> </a:t>
            </a:r>
            <a:r>
              <a:rPr lang="ru-RU" sz="2400" i="1" dirty="0" err="1"/>
              <a:t>цілей</a:t>
            </a:r>
            <a:r>
              <a:rPr lang="ru-RU" sz="2400" i="1" dirty="0"/>
              <a:t>, </a:t>
            </a:r>
            <a:r>
              <a:rPr lang="ru-RU" sz="2400" i="1" dirty="0" err="1"/>
              <a:t>єгипетський</a:t>
            </a:r>
            <a:r>
              <a:rPr lang="ru-RU" sz="2400" i="1" dirty="0"/>
              <a:t> </a:t>
            </a:r>
            <a:r>
              <a:rPr lang="ru-RU" sz="2400" i="1" dirty="0" err="1"/>
              <a:t>Синайський</a:t>
            </a:r>
            <a:r>
              <a:rPr lang="ru-RU" sz="2400" i="1" dirty="0"/>
              <a:t> </a:t>
            </a:r>
            <a:r>
              <a:rPr lang="ru-RU" sz="2400" i="1" dirty="0" err="1"/>
              <a:t>півострів</a:t>
            </a:r>
            <a:r>
              <a:rPr lang="ru-RU" sz="2400" i="1" dirty="0"/>
              <a:t> часто </a:t>
            </a:r>
            <a:r>
              <a:rPr lang="ru-RU" sz="2400" i="1" dirty="0" err="1"/>
              <a:t>позначається</a:t>
            </a:r>
            <a:r>
              <a:rPr lang="ru-RU" sz="2400" i="1" dirty="0"/>
              <a:t> як </a:t>
            </a:r>
            <a:r>
              <a:rPr lang="ru-RU" sz="2400" i="1" dirty="0" err="1"/>
              <a:t>частина</a:t>
            </a:r>
            <a:r>
              <a:rPr lang="ru-RU" sz="2400" i="1" dirty="0"/>
              <a:t> Африки.</a:t>
            </a:r>
            <a:endParaRPr lang="ru-RU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48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Кількість країн на континентах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48001"/>
            <a:ext cx="12168000" cy="6012000"/>
          </a:xfrm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Африка - 54</a:t>
            </a: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Європа</a:t>
            </a:r>
            <a:r>
              <a:rPr lang="ru-RU" sz="4000" dirty="0"/>
              <a:t>  - 49 </a:t>
            </a: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Азія</a:t>
            </a:r>
            <a:r>
              <a:rPr lang="ru-RU" sz="4000" dirty="0"/>
              <a:t>     -   48 </a:t>
            </a: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Північна</a:t>
            </a:r>
            <a:r>
              <a:rPr lang="ru-RU" sz="4000" dirty="0"/>
              <a:t> Америка - 23 </a:t>
            </a: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Південна</a:t>
            </a:r>
            <a:r>
              <a:rPr lang="ru-RU" sz="4000" dirty="0"/>
              <a:t> Америка -  12 </a:t>
            </a: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Океанії</a:t>
            </a:r>
            <a:r>
              <a:rPr lang="ru-RU" sz="4000" dirty="0"/>
              <a:t> -  14 </a:t>
            </a:r>
            <a:endParaRPr lang="ru-RU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dirty="0"/>
              <a:t>Країни Європи (49)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Албанія</a:t>
            </a:r>
            <a:r>
              <a:rPr lang="ru-RU" dirty="0"/>
              <a:t>, Андорра, </a:t>
            </a:r>
            <a:r>
              <a:rPr lang="ru-RU" dirty="0" err="1"/>
              <a:t>Австрія</a:t>
            </a:r>
            <a:r>
              <a:rPr lang="ru-RU" dirty="0"/>
              <a:t>, Азербайджан *, </a:t>
            </a:r>
            <a:r>
              <a:rPr lang="ru-RU" dirty="0" err="1"/>
              <a:t>Білорусь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Боснія</a:t>
            </a:r>
            <a:r>
              <a:rPr lang="ru-RU" dirty="0"/>
              <a:t> і Герцеговина, </a:t>
            </a:r>
            <a:r>
              <a:rPr lang="ru-RU" dirty="0" err="1"/>
              <a:t>Болгарія</a:t>
            </a:r>
            <a:r>
              <a:rPr lang="ru-RU" dirty="0"/>
              <a:t>, </a:t>
            </a:r>
            <a:r>
              <a:rPr lang="ru-RU" dirty="0" err="1"/>
              <a:t>Хорватія</a:t>
            </a:r>
            <a:r>
              <a:rPr lang="ru-RU" dirty="0"/>
              <a:t>, </a:t>
            </a:r>
            <a:r>
              <a:rPr lang="ru-RU" dirty="0" err="1"/>
              <a:t>Чехія</a:t>
            </a:r>
            <a:r>
              <a:rPr lang="ru-RU" dirty="0"/>
              <a:t>, </a:t>
            </a:r>
            <a:r>
              <a:rPr lang="ru-RU" dirty="0" err="1"/>
              <a:t>Данія</a:t>
            </a:r>
            <a:r>
              <a:rPr lang="ru-RU" dirty="0"/>
              <a:t>, </a:t>
            </a:r>
            <a:r>
              <a:rPr lang="ru-RU" dirty="0" err="1"/>
              <a:t>Естонія</a:t>
            </a:r>
            <a:r>
              <a:rPr lang="ru-RU" dirty="0"/>
              <a:t>, </a:t>
            </a:r>
            <a:r>
              <a:rPr lang="ru-RU" dirty="0" err="1"/>
              <a:t>Фінляндія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Грузія</a:t>
            </a:r>
            <a:r>
              <a:rPr lang="ru-RU" dirty="0"/>
              <a:t> *, </a:t>
            </a:r>
            <a:r>
              <a:rPr lang="ru-RU" dirty="0" err="1"/>
              <a:t>Німеччина</a:t>
            </a:r>
            <a:r>
              <a:rPr lang="ru-RU" dirty="0"/>
              <a:t>, </a:t>
            </a:r>
            <a:r>
              <a:rPr lang="ru-RU" dirty="0" err="1"/>
              <a:t>Греція</a:t>
            </a:r>
            <a:r>
              <a:rPr lang="ru-RU" dirty="0"/>
              <a:t>, </a:t>
            </a:r>
            <a:r>
              <a:rPr lang="ru-RU" dirty="0" err="1"/>
              <a:t>Апостольська</a:t>
            </a:r>
            <a:r>
              <a:rPr lang="ru-RU" dirty="0"/>
              <a:t> </a:t>
            </a:r>
            <a:r>
              <a:rPr lang="ru-RU" dirty="0" err="1"/>
              <a:t>Столиця</a:t>
            </a:r>
            <a:r>
              <a:rPr lang="ru-RU" dirty="0"/>
              <a:t> (Ватикан), </a:t>
            </a:r>
            <a:r>
              <a:rPr lang="ru-RU" dirty="0" err="1"/>
              <a:t>Угорщина</a:t>
            </a:r>
            <a:r>
              <a:rPr lang="ru-RU" dirty="0"/>
              <a:t> , </a:t>
            </a:r>
            <a:r>
              <a:rPr lang="ru-RU" dirty="0" err="1"/>
              <a:t>Ісландія</a:t>
            </a:r>
            <a:r>
              <a:rPr lang="ru-RU" dirty="0"/>
              <a:t>, </a:t>
            </a:r>
            <a:r>
              <a:rPr lang="ru-RU" dirty="0" err="1"/>
              <a:t>Ірландія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Казахстан *, Косово, </a:t>
            </a:r>
            <a:r>
              <a:rPr lang="ru-RU" dirty="0" err="1"/>
              <a:t>Латвія</a:t>
            </a:r>
            <a:r>
              <a:rPr lang="ru-RU" dirty="0"/>
              <a:t>, Литва, </a:t>
            </a:r>
            <a:r>
              <a:rPr lang="ru-RU" dirty="0" err="1"/>
              <a:t>Ліхтенштейн</a:t>
            </a:r>
            <a:r>
              <a:rPr lang="ru-RU" dirty="0"/>
              <a:t>, Люксембург, </a:t>
            </a:r>
            <a:r>
              <a:rPr lang="ru-RU" dirty="0" err="1"/>
              <a:t>Македонія</a:t>
            </a:r>
            <a:r>
              <a:rPr lang="ru-RU" dirty="0"/>
              <a:t>, Мальта, Молдова, Монако, </a:t>
            </a:r>
            <a:r>
              <a:rPr lang="ru-RU" dirty="0" err="1"/>
              <a:t>Нідерланди</a:t>
            </a:r>
            <a:r>
              <a:rPr lang="ru-RU" dirty="0"/>
              <a:t>, </a:t>
            </a:r>
            <a:r>
              <a:rPr lang="ru-RU" dirty="0" err="1"/>
              <a:t>Норвегія</a:t>
            </a:r>
            <a:r>
              <a:rPr lang="ru-RU" dirty="0"/>
              <a:t>, </a:t>
            </a:r>
            <a:r>
              <a:rPr lang="ru-RU" dirty="0" err="1"/>
              <a:t>Польща</a:t>
            </a:r>
            <a:r>
              <a:rPr lang="ru-RU" dirty="0"/>
              <a:t>, </a:t>
            </a:r>
            <a:r>
              <a:rPr lang="ru-RU" dirty="0" err="1"/>
              <a:t>Португалія</a:t>
            </a:r>
            <a:r>
              <a:rPr lang="ru-RU" dirty="0"/>
              <a:t>, </a:t>
            </a:r>
            <a:r>
              <a:rPr lang="ru-RU" dirty="0" err="1"/>
              <a:t>Румунія</a:t>
            </a:r>
            <a:r>
              <a:rPr lang="ru-RU" dirty="0"/>
              <a:t>, </a:t>
            </a:r>
            <a:r>
              <a:rPr lang="ru-RU" dirty="0" err="1"/>
              <a:t>Росія</a:t>
            </a:r>
            <a:r>
              <a:rPr lang="ru-RU" dirty="0"/>
              <a:t> *, Сан-Марино, </a:t>
            </a:r>
            <a:r>
              <a:rPr lang="ru-RU" dirty="0" err="1"/>
              <a:t>Сербія</a:t>
            </a:r>
            <a:r>
              <a:rPr lang="ru-RU" dirty="0"/>
              <a:t>, </a:t>
            </a:r>
            <a:r>
              <a:rPr lang="ru-RU" dirty="0" err="1"/>
              <a:t>Словаччина</a:t>
            </a:r>
            <a:r>
              <a:rPr lang="ru-RU" dirty="0"/>
              <a:t>, </a:t>
            </a:r>
            <a:r>
              <a:rPr lang="ru-RU" dirty="0" err="1"/>
              <a:t>Словенія</a:t>
            </a:r>
            <a:r>
              <a:rPr lang="ru-RU" dirty="0"/>
              <a:t> , </a:t>
            </a:r>
            <a:r>
              <a:rPr lang="ru-RU" dirty="0" err="1"/>
              <a:t>Іспанія</a:t>
            </a:r>
            <a:r>
              <a:rPr lang="ru-RU" dirty="0"/>
              <a:t>, </a:t>
            </a:r>
            <a:r>
              <a:rPr lang="ru-RU" dirty="0" err="1"/>
              <a:t>Швеція</a:t>
            </a:r>
            <a:r>
              <a:rPr lang="ru-RU" dirty="0"/>
              <a:t>, </a:t>
            </a:r>
            <a:r>
              <a:rPr lang="ru-RU" dirty="0" err="1"/>
              <a:t>Швейцарія</a:t>
            </a:r>
            <a:r>
              <a:rPr lang="ru-RU" dirty="0"/>
              <a:t>, </a:t>
            </a:r>
            <a:r>
              <a:rPr lang="ru-RU" dirty="0" err="1"/>
              <a:t>Туреччина</a:t>
            </a:r>
            <a:r>
              <a:rPr lang="ru-RU" dirty="0"/>
              <a:t> *,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Сполучене</a:t>
            </a:r>
            <a:r>
              <a:rPr lang="ru-RU" dirty="0"/>
              <a:t> </a:t>
            </a:r>
            <a:r>
              <a:rPr lang="ru-RU" dirty="0" err="1"/>
              <a:t>Королівство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(*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 і в </a:t>
            </a:r>
            <a:r>
              <a:rPr lang="ru-RU" dirty="0" err="1"/>
              <a:t>Азії</a:t>
            </a:r>
            <a:r>
              <a:rPr lang="ru-RU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397" y="-130629"/>
            <a:ext cx="10534403" cy="972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uk-UA" b="1" dirty="0"/>
              <a:t>Країни Азії (48)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378" y="1211283"/>
            <a:ext cx="12132000" cy="5616000"/>
          </a:xfrm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ru-RU" sz="3600" dirty="0" err="1"/>
              <a:t>Афганістан</a:t>
            </a:r>
            <a:r>
              <a:rPr lang="ru-RU" sz="3600" dirty="0"/>
              <a:t>, </a:t>
            </a:r>
            <a:r>
              <a:rPr lang="ru-RU" sz="3600" dirty="0" err="1"/>
              <a:t>Вірменія</a:t>
            </a:r>
            <a:r>
              <a:rPr lang="ru-RU" sz="3600" dirty="0"/>
              <a:t>, Азербайджан*, Бангладеш, Бахрейн, Бутан, Бруней, </a:t>
            </a:r>
            <a:r>
              <a:rPr lang="ru-RU" sz="3600" dirty="0" err="1"/>
              <a:t>Бірма</a:t>
            </a:r>
            <a:r>
              <a:rPr lang="ru-RU" sz="3600" dirty="0"/>
              <a:t>, Камбоджа, Китай, </a:t>
            </a:r>
            <a:r>
              <a:rPr lang="ru-RU" sz="3600" dirty="0" err="1"/>
              <a:t>Кіпр</a:t>
            </a:r>
            <a:r>
              <a:rPr lang="ru-RU" sz="3600" dirty="0"/>
              <a:t>, </a:t>
            </a:r>
            <a:r>
              <a:rPr lang="ru-RU" sz="3600" dirty="0" err="1"/>
              <a:t>Грузія</a:t>
            </a:r>
            <a:r>
              <a:rPr lang="ru-RU" sz="3600" dirty="0"/>
              <a:t> *, </a:t>
            </a:r>
            <a:r>
              <a:rPr lang="ru-RU" sz="3600" dirty="0" err="1"/>
              <a:t>Індія</a:t>
            </a:r>
            <a:r>
              <a:rPr lang="ru-RU" sz="3600" dirty="0"/>
              <a:t>, </a:t>
            </a:r>
            <a:r>
              <a:rPr lang="ru-RU" sz="3600" dirty="0" err="1"/>
              <a:t>Індонезія</a:t>
            </a:r>
            <a:r>
              <a:rPr lang="ru-RU" sz="3600" dirty="0"/>
              <a:t>, </a:t>
            </a:r>
            <a:r>
              <a:rPr lang="ru-RU" sz="3600" dirty="0" err="1"/>
              <a:t>Іран</a:t>
            </a:r>
            <a:r>
              <a:rPr lang="ru-RU" sz="3600" dirty="0"/>
              <a:t>, </a:t>
            </a:r>
            <a:r>
              <a:rPr lang="ru-RU" sz="3600" dirty="0" err="1"/>
              <a:t>Ірак</a:t>
            </a:r>
            <a:r>
              <a:rPr lang="ru-RU" sz="3600" dirty="0"/>
              <a:t>, </a:t>
            </a:r>
            <a:r>
              <a:rPr lang="ru-RU" sz="3600" dirty="0" err="1"/>
              <a:t>Ізраїль</a:t>
            </a:r>
            <a:r>
              <a:rPr lang="ru-RU" sz="3600" dirty="0"/>
              <a:t>, </a:t>
            </a:r>
            <a:r>
              <a:rPr lang="ru-RU" sz="3600" dirty="0" err="1"/>
              <a:t>Японія</a:t>
            </a:r>
            <a:r>
              <a:rPr lang="ru-RU" sz="3600" dirty="0"/>
              <a:t>, </a:t>
            </a:r>
            <a:r>
              <a:rPr lang="ru-RU" sz="3600" dirty="0" err="1"/>
              <a:t>Йорданія</a:t>
            </a:r>
            <a:r>
              <a:rPr lang="ru-RU" sz="3600" dirty="0"/>
              <a:t>, Казахстан *, </a:t>
            </a:r>
            <a:r>
              <a:rPr lang="ru-RU" sz="3600" dirty="0" err="1"/>
              <a:t>Північна</a:t>
            </a:r>
            <a:r>
              <a:rPr lang="ru-RU" sz="3600" dirty="0"/>
              <a:t> Корея , </a:t>
            </a:r>
            <a:r>
              <a:rPr lang="ru-RU" sz="3600" dirty="0" err="1"/>
              <a:t>Південна</a:t>
            </a:r>
            <a:r>
              <a:rPr lang="ru-RU" sz="3600" dirty="0"/>
              <a:t> Корея, Кувейт, Киргизстан, Лаос, </a:t>
            </a:r>
            <a:r>
              <a:rPr lang="ru-RU" sz="3600" dirty="0" err="1"/>
              <a:t>Ліван</a:t>
            </a:r>
            <a:r>
              <a:rPr lang="ru-RU" sz="3600" dirty="0"/>
              <a:t>, </a:t>
            </a:r>
            <a:r>
              <a:rPr lang="ru-RU" sz="3600" dirty="0" err="1"/>
              <a:t>Малайзія</a:t>
            </a:r>
            <a:r>
              <a:rPr lang="ru-RU" sz="3600" dirty="0"/>
              <a:t>, </a:t>
            </a:r>
            <a:r>
              <a:rPr lang="ru-RU" sz="3600" dirty="0" err="1"/>
              <a:t>Мальдівські</a:t>
            </a:r>
            <a:r>
              <a:rPr lang="ru-RU" sz="3600" dirty="0"/>
              <a:t> </a:t>
            </a:r>
            <a:r>
              <a:rPr lang="ru-RU" sz="3600" dirty="0" err="1"/>
              <a:t>Острови</a:t>
            </a:r>
            <a:r>
              <a:rPr lang="ru-RU" sz="3600" dirty="0"/>
              <a:t>, </a:t>
            </a:r>
            <a:r>
              <a:rPr lang="ru-RU" sz="3600" dirty="0" err="1"/>
              <a:t>Монголія</a:t>
            </a:r>
            <a:r>
              <a:rPr lang="ru-RU" sz="3600" dirty="0"/>
              <a:t>, Непал, Оман, Пакистан, </a:t>
            </a:r>
            <a:r>
              <a:rPr lang="ru-RU" sz="3600" dirty="0" err="1"/>
              <a:t>Філіппіни</a:t>
            </a:r>
            <a:r>
              <a:rPr lang="ru-RU" sz="3600" dirty="0"/>
              <a:t>, Катар, </a:t>
            </a:r>
            <a:r>
              <a:rPr lang="ru-RU" sz="3600" dirty="0" err="1"/>
              <a:t>Росія</a:t>
            </a:r>
            <a:r>
              <a:rPr lang="ru-RU" sz="3600" dirty="0"/>
              <a:t> *, </a:t>
            </a:r>
            <a:r>
              <a:rPr lang="ru-RU" sz="3600" dirty="0" err="1"/>
              <a:t>Саудівська</a:t>
            </a:r>
            <a:r>
              <a:rPr lang="ru-RU" sz="3600" dirty="0"/>
              <a:t> </a:t>
            </a:r>
            <a:r>
              <a:rPr lang="ru-RU" sz="3600" dirty="0" err="1"/>
              <a:t>Аравія</a:t>
            </a:r>
            <a:r>
              <a:rPr lang="ru-RU" sz="3600" dirty="0"/>
              <a:t>, </a:t>
            </a:r>
            <a:r>
              <a:rPr lang="ru-RU" sz="3600" dirty="0" err="1"/>
              <a:t>Сінгапур</a:t>
            </a:r>
            <a:r>
              <a:rPr lang="ru-RU" sz="3600" dirty="0"/>
              <a:t>, </a:t>
            </a:r>
            <a:r>
              <a:rPr lang="ru-RU" sz="3600" dirty="0" err="1"/>
              <a:t>Шрі</a:t>
            </a:r>
            <a:r>
              <a:rPr lang="ru-RU" sz="3600" dirty="0"/>
              <a:t>-Ланка, </a:t>
            </a:r>
            <a:r>
              <a:rPr lang="ru-RU" sz="3600" dirty="0" err="1"/>
              <a:t>Сирія</a:t>
            </a:r>
            <a:r>
              <a:rPr lang="ru-RU" sz="3600" dirty="0"/>
              <a:t>, Таджикистан, </a:t>
            </a:r>
            <a:r>
              <a:rPr lang="ru-RU" sz="3600" dirty="0" err="1"/>
              <a:t>Таїланд</a:t>
            </a:r>
            <a:r>
              <a:rPr lang="ru-RU" sz="3600" dirty="0"/>
              <a:t>, Тимор-</a:t>
            </a:r>
            <a:r>
              <a:rPr lang="ru-RU" sz="3600" dirty="0" err="1"/>
              <a:t>Лешті</a:t>
            </a:r>
            <a:r>
              <a:rPr lang="ru-RU" sz="3600" dirty="0"/>
              <a:t> , </a:t>
            </a:r>
            <a:r>
              <a:rPr lang="ru-RU" sz="3600" dirty="0" err="1"/>
              <a:t>Туреччина</a:t>
            </a:r>
            <a:r>
              <a:rPr lang="ru-RU" sz="3600" dirty="0"/>
              <a:t>*, </a:t>
            </a:r>
            <a:r>
              <a:rPr lang="ru-RU" sz="3600" dirty="0" err="1"/>
              <a:t>Туркменістан</a:t>
            </a:r>
            <a:r>
              <a:rPr lang="ru-RU" sz="3600" dirty="0"/>
              <a:t>, </a:t>
            </a:r>
            <a:r>
              <a:rPr lang="ru-RU" sz="3600" dirty="0" err="1"/>
              <a:t>Об'єднані</a:t>
            </a:r>
            <a:r>
              <a:rPr lang="ru-RU" sz="3600" dirty="0"/>
              <a:t> </a:t>
            </a:r>
            <a:r>
              <a:rPr lang="ru-RU" sz="3600" dirty="0" err="1"/>
              <a:t>Арабські</a:t>
            </a:r>
            <a:r>
              <a:rPr lang="ru-RU" sz="3600" dirty="0"/>
              <a:t> </a:t>
            </a:r>
            <a:r>
              <a:rPr lang="ru-RU" sz="3600" dirty="0" err="1"/>
              <a:t>Емірати</a:t>
            </a:r>
            <a:r>
              <a:rPr lang="ru-RU" sz="3600" dirty="0"/>
              <a:t>, Узбекистан, </a:t>
            </a:r>
            <a:r>
              <a:rPr lang="ru-RU" sz="3600" dirty="0" err="1"/>
              <a:t>В'єтнам</a:t>
            </a:r>
            <a:r>
              <a:rPr lang="ru-RU" sz="3600" dirty="0"/>
              <a:t>, </a:t>
            </a:r>
            <a:r>
              <a:rPr lang="ru-RU" sz="3600" dirty="0" err="1"/>
              <a:t>Ємен</a:t>
            </a:r>
            <a:endParaRPr lang="ru-RU" sz="3600" dirty="0"/>
          </a:p>
          <a:p>
            <a:pPr marL="0" indent="0">
              <a:buNone/>
            </a:pPr>
            <a:r>
              <a:rPr lang="ru-RU" dirty="0"/>
              <a:t> (*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яка є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en-US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/>
              <a:t>Країни Північної Америки (23)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/>
              <a:t>Антигуа і </a:t>
            </a:r>
            <a:r>
              <a:rPr lang="ru-RU" sz="4000" dirty="0" err="1"/>
              <a:t>Барбуда</a:t>
            </a:r>
            <a:r>
              <a:rPr lang="ru-RU" sz="4000" dirty="0"/>
              <a:t>, </a:t>
            </a:r>
            <a:r>
              <a:rPr lang="ru-RU" sz="4000" dirty="0" err="1"/>
              <a:t>Багамські</a:t>
            </a:r>
            <a:r>
              <a:rPr lang="ru-RU" sz="4000" dirty="0"/>
              <a:t> </a:t>
            </a:r>
            <a:r>
              <a:rPr lang="ru-RU" sz="4000" dirty="0" err="1"/>
              <a:t>острови</a:t>
            </a:r>
            <a:r>
              <a:rPr lang="ru-RU" sz="4000" dirty="0"/>
              <a:t>, Барбадос, </a:t>
            </a:r>
            <a:r>
              <a:rPr lang="ru-RU" sz="4000" dirty="0" err="1"/>
              <a:t>Беліз</a:t>
            </a:r>
            <a:r>
              <a:rPr lang="ru-RU" sz="4000" dirty="0"/>
              <a:t>, </a:t>
            </a:r>
            <a:r>
              <a:rPr lang="ru-RU" sz="4000" b="1" dirty="0"/>
              <a:t>Канада</a:t>
            </a:r>
            <a:r>
              <a:rPr lang="ru-RU" sz="4000" dirty="0"/>
              <a:t>, </a:t>
            </a:r>
            <a:r>
              <a:rPr lang="ru-RU" sz="4000" dirty="0" err="1"/>
              <a:t>Коста-Ріка</a:t>
            </a:r>
            <a:r>
              <a:rPr lang="ru-RU" sz="4000" dirty="0"/>
              <a:t>, Куба, </a:t>
            </a:r>
            <a:r>
              <a:rPr lang="ru-RU" sz="4000" dirty="0" err="1"/>
              <a:t>Домініка</a:t>
            </a:r>
            <a:r>
              <a:rPr lang="ru-RU" sz="4000" dirty="0"/>
              <a:t>, </a:t>
            </a:r>
            <a:r>
              <a:rPr lang="ru-RU" sz="4000" dirty="0" err="1"/>
              <a:t>Домініканська</a:t>
            </a:r>
            <a:r>
              <a:rPr lang="ru-RU" sz="4000" dirty="0"/>
              <a:t> </a:t>
            </a:r>
            <a:r>
              <a:rPr lang="ru-RU" sz="4000" dirty="0" err="1"/>
              <a:t>Республіка</a:t>
            </a:r>
            <a:r>
              <a:rPr lang="ru-RU" sz="4000" dirty="0"/>
              <a:t>, Сальвадор, Гренада, Гватемала, </a:t>
            </a:r>
            <a:r>
              <a:rPr lang="ru-RU" sz="4000" dirty="0" err="1"/>
              <a:t>Гаїті</a:t>
            </a:r>
            <a:r>
              <a:rPr lang="ru-RU" sz="4000" dirty="0"/>
              <a:t>, Гондурас, Ямайка, </a:t>
            </a:r>
            <a:r>
              <a:rPr lang="ru-RU" sz="4000" b="1" dirty="0"/>
              <a:t>Мексика</a:t>
            </a:r>
            <a:r>
              <a:rPr lang="ru-RU" sz="4000" dirty="0"/>
              <a:t>, </a:t>
            </a:r>
            <a:r>
              <a:rPr lang="ru-RU" sz="4000" dirty="0" err="1"/>
              <a:t>Нікарагуа</a:t>
            </a:r>
            <a:r>
              <a:rPr lang="ru-RU" sz="4000" dirty="0"/>
              <a:t>, Панама, </a:t>
            </a:r>
            <a:r>
              <a:rPr lang="ru-RU" sz="4000" dirty="0" err="1"/>
              <a:t>Сент</a:t>
            </a:r>
            <a:r>
              <a:rPr lang="ru-RU" sz="4000" dirty="0"/>
              <a:t>- </a:t>
            </a:r>
            <a:r>
              <a:rPr lang="ru-RU" sz="4000" dirty="0" err="1"/>
              <a:t>Кітс</a:t>
            </a:r>
            <a:r>
              <a:rPr lang="ru-RU" sz="4000" dirty="0"/>
              <a:t> і </a:t>
            </a:r>
            <a:r>
              <a:rPr lang="ru-RU" sz="4000" dirty="0" err="1"/>
              <a:t>Невіс</a:t>
            </a:r>
            <a:r>
              <a:rPr lang="ru-RU" sz="4000" dirty="0"/>
              <a:t>, </a:t>
            </a:r>
            <a:r>
              <a:rPr lang="ru-RU" sz="4000" dirty="0" err="1"/>
              <a:t>Сент-Люсія</a:t>
            </a:r>
            <a:r>
              <a:rPr lang="ru-RU" sz="4000" dirty="0"/>
              <a:t>, </a:t>
            </a:r>
            <a:r>
              <a:rPr lang="ru-RU" sz="4000" dirty="0" err="1"/>
              <a:t>Сент-Вінсент</a:t>
            </a:r>
            <a:r>
              <a:rPr lang="ru-RU" sz="4000" dirty="0"/>
              <a:t> і </a:t>
            </a:r>
            <a:r>
              <a:rPr lang="ru-RU" sz="4000" dirty="0" err="1"/>
              <a:t>Гренадіни</a:t>
            </a:r>
            <a:r>
              <a:rPr lang="ru-RU" sz="4000" dirty="0"/>
              <a:t>, </a:t>
            </a:r>
            <a:r>
              <a:rPr lang="ru-RU" sz="4000" dirty="0" err="1"/>
              <a:t>Тринідад</a:t>
            </a:r>
            <a:r>
              <a:rPr lang="ru-RU" sz="4000" dirty="0"/>
              <a:t> і Тобаго, </a:t>
            </a:r>
            <a:r>
              <a:rPr lang="ru-RU" sz="4000" b="1" dirty="0" err="1"/>
              <a:t>Сполучені</a:t>
            </a:r>
            <a:r>
              <a:rPr lang="ru-RU" sz="4000" b="1" dirty="0"/>
              <a:t> </a:t>
            </a:r>
            <a:r>
              <a:rPr lang="ru-RU" sz="4000" b="1" dirty="0" err="1"/>
              <a:t>Штати</a:t>
            </a:r>
            <a:r>
              <a:rPr lang="ru-RU" sz="4000" b="1" dirty="0"/>
              <a:t> Америки</a:t>
            </a:r>
            <a:endParaRPr lang="ru-RU" sz="4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0751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uk-UA" b="1" dirty="0"/>
              <a:t>Країни Південної Америки (12)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/>
              <a:t>Аргентина, </a:t>
            </a:r>
            <a:r>
              <a:rPr lang="ru-RU" sz="4800" b="1" dirty="0" err="1"/>
              <a:t>Болівія</a:t>
            </a:r>
            <a:r>
              <a:rPr lang="ru-RU" sz="4800" b="1" dirty="0"/>
              <a:t>, </a:t>
            </a:r>
            <a:r>
              <a:rPr lang="ru-RU" sz="4800" b="1" dirty="0" err="1"/>
              <a:t>Бразилія</a:t>
            </a:r>
            <a:r>
              <a:rPr lang="ru-RU" sz="4800" b="1" dirty="0"/>
              <a:t>, </a:t>
            </a:r>
            <a:r>
              <a:rPr lang="ru-RU" sz="4800" b="1" dirty="0" err="1"/>
              <a:t>Чилі</a:t>
            </a:r>
            <a:r>
              <a:rPr lang="ru-RU" sz="4800" b="1" dirty="0"/>
              <a:t>, </a:t>
            </a:r>
            <a:r>
              <a:rPr lang="ru-RU" sz="4800" b="1" dirty="0" err="1"/>
              <a:t>Колумбія</a:t>
            </a:r>
            <a:r>
              <a:rPr lang="ru-RU" sz="4800" b="1" dirty="0"/>
              <a:t>, </a:t>
            </a:r>
            <a:r>
              <a:rPr lang="ru-RU" sz="4800" b="1" dirty="0" err="1"/>
              <a:t>Еквадор</a:t>
            </a:r>
            <a:r>
              <a:rPr lang="ru-RU" sz="4800" b="1" dirty="0"/>
              <a:t>, Гайана, Парагвай, Перу, </a:t>
            </a:r>
            <a:r>
              <a:rPr lang="ru-RU" sz="4800" dirty="0" err="1"/>
              <a:t>Сурінам</a:t>
            </a:r>
            <a:r>
              <a:rPr lang="ru-RU" sz="4800" dirty="0"/>
              <a:t>,</a:t>
            </a:r>
            <a:r>
              <a:rPr lang="ru-RU" sz="4800" b="1" dirty="0"/>
              <a:t> Уругвай, </a:t>
            </a:r>
            <a:r>
              <a:rPr lang="ru-RU" sz="4800" b="1" dirty="0" err="1"/>
              <a:t>Венесуела</a:t>
            </a:r>
            <a:endParaRPr lang="ru-RU" sz="4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uk-UA" b="1" dirty="0"/>
              <a:t>Країни Африки (54)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Алжир, Ангола, </a:t>
            </a:r>
            <a:r>
              <a:rPr lang="ru-RU" dirty="0" err="1"/>
              <a:t>Бенін</a:t>
            </a:r>
            <a:r>
              <a:rPr lang="ru-RU" dirty="0"/>
              <a:t>, Ботсвана, </a:t>
            </a:r>
            <a:r>
              <a:rPr lang="ru-RU" dirty="0" err="1"/>
              <a:t>Буркіна</a:t>
            </a:r>
            <a:r>
              <a:rPr lang="ru-RU" dirty="0"/>
              <a:t> - Фасо, </a:t>
            </a:r>
            <a:r>
              <a:rPr lang="ru-RU" dirty="0" err="1"/>
              <a:t>Бурунді</a:t>
            </a:r>
            <a:r>
              <a:rPr lang="ru-RU" dirty="0"/>
              <a:t>, Кабо - Верде, Камерун, Центрально - </a:t>
            </a:r>
            <a:r>
              <a:rPr lang="ru-RU" dirty="0" err="1"/>
              <a:t>Африканська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, Чад, </a:t>
            </a:r>
            <a:r>
              <a:rPr lang="ru-RU" dirty="0" err="1"/>
              <a:t>Коморські</a:t>
            </a:r>
            <a:r>
              <a:rPr lang="ru-RU" dirty="0"/>
              <a:t> </a:t>
            </a:r>
            <a:r>
              <a:rPr lang="ru-RU" dirty="0" err="1"/>
              <a:t>Острови</a:t>
            </a:r>
            <a:r>
              <a:rPr lang="ru-RU" dirty="0"/>
              <a:t>, Демократична </a:t>
            </a:r>
            <a:r>
              <a:rPr lang="ru-RU" dirty="0" err="1"/>
              <a:t>Республіка</a:t>
            </a:r>
            <a:r>
              <a:rPr lang="ru-RU" dirty="0"/>
              <a:t> Конго, </a:t>
            </a:r>
            <a:r>
              <a:rPr lang="ru-RU" dirty="0" err="1"/>
              <a:t>Республіка</a:t>
            </a:r>
            <a:r>
              <a:rPr lang="ru-RU" dirty="0"/>
              <a:t> Конго, Кот -</a:t>
            </a:r>
            <a:r>
              <a:rPr lang="ru-RU" dirty="0" err="1"/>
              <a:t>д'Івуар</a:t>
            </a:r>
            <a:r>
              <a:rPr lang="ru-RU" dirty="0"/>
              <a:t>, </a:t>
            </a:r>
            <a:r>
              <a:rPr lang="ru-RU" dirty="0" err="1"/>
              <a:t>Джібуті</a:t>
            </a:r>
            <a:r>
              <a:rPr lang="ru-RU" dirty="0"/>
              <a:t>, </a:t>
            </a:r>
            <a:r>
              <a:rPr lang="ru-RU" b="1" dirty="0" err="1"/>
              <a:t>Єгипет</a:t>
            </a:r>
            <a:r>
              <a:rPr lang="ru-RU" dirty="0"/>
              <a:t>, </a:t>
            </a:r>
            <a:r>
              <a:rPr lang="ru-RU" dirty="0" err="1"/>
              <a:t>Екваторіальна</a:t>
            </a:r>
            <a:r>
              <a:rPr lang="ru-RU" dirty="0"/>
              <a:t> </a:t>
            </a:r>
            <a:r>
              <a:rPr lang="ru-RU" dirty="0" err="1"/>
              <a:t>Гвінея</a:t>
            </a:r>
            <a:r>
              <a:rPr lang="ru-RU" dirty="0"/>
              <a:t>, </a:t>
            </a:r>
            <a:r>
              <a:rPr lang="ru-RU" dirty="0" err="1"/>
              <a:t>Еритрея</a:t>
            </a:r>
            <a:r>
              <a:rPr lang="ru-RU" dirty="0"/>
              <a:t>, </a:t>
            </a:r>
            <a:r>
              <a:rPr lang="ru-RU" dirty="0" err="1"/>
              <a:t>Ефіопія</a:t>
            </a:r>
            <a:r>
              <a:rPr lang="ru-RU" dirty="0"/>
              <a:t>, Габон, </a:t>
            </a:r>
            <a:r>
              <a:rPr lang="ru-RU" dirty="0" err="1"/>
              <a:t>Гамбія</a:t>
            </a:r>
            <a:r>
              <a:rPr lang="ru-RU" dirty="0"/>
              <a:t>, Гана, </a:t>
            </a:r>
            <a:r>
              <a:rPr lang="ru-RU" dirty="0" err="1"/>
              <a:t>Гвінея</a:t>
            </a:r>
            <a:r>
              <a:rPr lang="ru-RU" dirty="0"/>
              <a:t>, </a:t>
            </a:r>
            <a:r>
              <a:rPr lang="ru-RU" dirty="0" err="1"/>
              <a:t>Гвінея-Бісау</a:t>
            </a:r>
            <a:r>
              <a:rPr lang="ru-RU" dirty="0"/>
              <a:t>, </a:t>
            </a:r>
            <a:r>
              <a:rPr lang="ru-RU" b="1" dirty="0" err="1"/>
              <a:t>Кенія</a:t>
            </a:r>
            <a:r>
              <a:rPr lang="ru-RU" dirty="0"/>
              <a:t>, Лесото, </a:t>
            </a:r>
            <a:r>
              <a:rPr lang="ru-RU" dirty="0" err="1"/>
              <a:t>Ліберія</a:t>
            </a:r>
            <a:r>
              <a:rPr lang="ru-RU" dirty="0"/>
              <a:t>, </a:t>
            </a:r>
            <a:r>
              <a:rPr lang="ru-RU" dirty="0" err="1"/>
              <a:t>Лівія</a:t>
            </a:r>
            <a:r>
              <a:rPr lang="ru-RU" dirty="0"/>
              <a:t>,</a:t>
            </a:r>
            <a:r>
              <a:rPr lang="ru-RU" b="1" dirty="0"/>
              <a:t> Мадагаскар</a:t>
            </a:r>
            <a:r>
              <a:rPr lang="ru-RU" dirty="0"/>
              <a:t>, </a:t>
            </a:r>
            <a:r>
              <a:rPr lang="ru-RU" dirty="0" err="1"/>
              <a:t>Малаві</a:t>
            </a:r>
            <a:r>
              <a:rPr lang="ru-RU" dirty="0"/>
              <a:t>, </a:t>
            </a:r>
            <a:r>
              <a:rPr lang="ru-RU" dirty="0" err="1"/>
              <a:t>Малі</a:t>
            </a:r>
            <a:r>
              <a:rPr lang="ru-RU" dirty="0"/>
              <a:t>, </a:t>
            </a:r>
            <a:r>
              <a:rPr lang="ru-RU" dirty="0" err="1"/>
              <a:t>Маврикій</a:t>
            </a:r>
            <a:r>
              <a:rPr lang="ru-RU" dirty="0"/>
              <a:t>, </a:t>
            </a:r>
            <a:r>
              <a:rPr lang="ru-RU" b="1" dirty="0"/>
              <a:t>Марокко, </a:t>
            </a:r>
            <a:r>
              <a:rPr lang="ru-RU" dirty="0" err="1"/>
              <a:t>Мозамбік</a:t>
            </a:r>
            <a:r>
              <a:rPr lang="ru-RU" dirty="0"/>
              <a:t>, </a:t>
            </a:r>
            <a:r>
              <a:rPr lang="ru-RU" dirty="0" err="1"/>
              <a:t>Намібія</a:t>
            </a:r>
            <a:r>
              <a:rPr lang="ru-RU" dirty="0"/>
              <a:t>, </a:t>
            </a:r>
            <a:r>
              <a:rPr lang="ru-RU" dirty="0" err="1"/>
              <a:t>Нігер</a:t>
            </a:r>
            <a:r>
              <a:rPr lang="ru-RU" dirty="0"/>
              <a:t>, </a:t>
            </a:r>
            <a:r>
              <a:rPr lang="ru-RU" dirty="0" err="1"/>
              <a:t>Нігерія</a:t>
            </a:r>
            <a:r>
              <a:rPr lang="ru-RU" dirty="0"/>
              <a:t>, Руанда, Сан -Томе і </a:t>
            </a:r>
            <a:r>
              <a:rPr lang="ru-RU" dirty="0" err="1"/>
              <a:t>Прінсіпі</a:t>
            </a:r>
            <a:r>
              <a:rPr lang="ru-RU" dirty="0"/>
              <a:t>, Сенегал, </a:t>
            </a:r>
            <a:r>
              <a:rPr lang="ru-RU" b="1" dirty="0" err="1"/>
              <a:t>Сейшельські</a:t>
            </a:r>
            <a:r>
              <a:rPr lang="ru-RU" b="1" dirty="0"/>
              <a:t> </a:t>
            </a:r>
            <a:r>
              <a:rPr lang="ru-RU" b="1" dirty="0" err="1"/>
              <a:t>острови</a:t>
            </a:r>
            <a:r>
              <a:rPr lang="ru-RU" dirty="0"/>
              <a:t>, </a:t>
            </a:r>
            <a:r>
              <a:rPr lang="ru-RU" dirty="0" err="1"/>
              <a:t>Сьєрра</a:t>
            </a:r>
            <a:r>
              <a:rPr lang="ru-RU" dirty="0"/>
              <a:t> - Леоне, </a:t>
            </a:r>
            <a:r>
              <a:rPr lang="ru-RU" dirty="0" err="1"/>
              <a:t>Сомалі</a:t>
            </a:r>
            <a:r>
              <a:rPr lang="ru-RU" dirty="0"/>
              <a:t>, </a:t>
            </a:r>
            <a:r>
              <a:rPr lang="ru-RU" b="1" dirty="0" err="1"/>
              <a:t>Південна</a:t>
            </a:r>
            <a:r>
              <a:rPr lang="ru-RU" b="1" dirty="0"/>
              <a:t> Африка,</a:t>
            </a:r>
            <a:r>
              <a:rPr lang="ru-RU" dirty="0"/>
              <a:t> </a:t>
            </a:r>
            <a:r>
              <a:rPr lang="ru-RU" dirty="0" err="1"/>
              <a:t>Південний</a:t>
            </a:r>
            <a:r>
              <a:rPr lang="ru-RU" dirty="0"/>
              <a:t> Судан, Судан, </a:t>
            </a:r>
            <a:r>
              <a:rPr lang="ru-RU" dirty="0" err="1"/>
              <a:t>Свазіленд</a:t>
            </a:r>
            <a:r>
              <a:rPr lang="ru-RU" dirty="0"/>
              <a:t>, </a:t>
            </a:r>
            <a:r>
              <a:rPr lang="ru-RU" b="1" dirty="0" err="1"/>
              <a:t>Танзанія</a:t>
            </a:r>
            <a:r>
              <a:rPr lang="ru-RU" dirty="0"/>
              <a:t>, Того, </a:t>
            </a:r>
            <a:r>
              <a:rPr lang="ru-RU" b="1" dirty="0" err="1"/>
              <a:t>Туніс</a:t>
            </a:r>
            <a:r>
              <a:rPr lang="ru-RU" b="1" dirty="0"/>
              <a:t>,</a:t>
            </a:r>
            <a:r>
              <a:rPr lang="ru-RU" dirty="0"/>
              <a:t> Уганда, </a:t>
            </a:r>
            <a:r>
              <a:rPr lang="ru-RU" dirty="0" err="1"/>
              <a:t>Замбія</a:t>
            </a:r>
            <a:r>
              <a:rPr lang="ru-RU" dirty="0"/>
              <a:t>, </a:t>
            </a:r>
            <a:r>
              <a:rPr lang="ru-RU" dirty="0" err="1"/>
              <a:t>Зімбабве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FF"/>
          </a:solidFill>
        </p:spPr>
        <p:txBody>
          <a:bodyPr/>
          <a:lstStyle/>
          <a:p>
            <a:pPr algn="ctr"/>
            <a:r>
              <a:rPr lang="uk-UA" b="1" dirty="0"/>
              <a:t>Океанія (14)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err="1"/>
              <a:t>Австралія</a:t>
            </a:r>
            <a:r>
              <a:rPr lang="ru-RU" sz="4400" dirty="0"/>
              <a:t>, </a:t>
            </a:r>
            <a:r>
              <a:rPr lang="ru-RU" sz="4400" dirty="0" err="1"/>
              <a:t>Фіджі</a:t>
            </a:r>
            <a:r>
              <a:rPr lang="ru-RU" sz="4400" dirty="0"/>
              <a:t>, </a:t>
            </a:r>
            <a:r>
              <a:rPr lang="ru-RU" sz="4400" dirty="0" err="1"/>
              <a:t>Кірібаті</a:t>
            </a:r>
            <a:r>
              <a:rPr lang="ru-RU" sz="4400" dirty="0"/>
              <a:t>, </a:t>
            </a:r>
            <a:r>
              <a:rPr lang="ru-RU" sz="4400" dirty="0" err="1"/>
              <a:t>Маршаллові</a:t>
            </a:r>
            <a:r>
              <a:rPr lang="ru-RU" sz="4400" dirty="0"/>
              <a:t> </a:t>
            </a:r>
            <a:r>
              <a:rPr lang="ru-RU" sz="4400" dirty="0" err="1"/>
              <a:t>Острови</a:t>
            </a:r>
            <a:r>
              <a:rPr lang="ru-RU" sz="4400" dirty="0"/>
              <a:t>, </a:t>
            </a:r>
            <a:r>
              <a:rPr lang="ru-RU" sz="4400" dirty="0" err="1"/>
              <a:t>Мікронезія</a:t>
            </a:r>
            <a:r>
              <a:rPr lang="ru-RU" sz="4400" dirty="0"/>
              <a:t>, Науру, </a:t>
            </a:r>
            <a:r>
              <a:rPr lang="ru-RU" sz="4400" b="1" dirty="0"/>
              <a:t>Нова </a:t>
            </a:r>
            <a:r>
              <a:rPr lang="ru-RU" sz="4400" b="1" dirty="0" err="1"/>
              <a:t>Зеландія</a:t>
            </a:r>
            <a:r>
              <a:rPr lang="ru-RU" sz="4400" b="1" dirty="0"/>
              <a:t>,</a:t>
            </a:r>
            <a:r>
              <a:rPr lang="ru-RU" sz="4400" dirty="0"/>
              <a:t> </a:t>
            </a:r>
            <a:r>
              <a:rPr lang="ru-RU" sz="4400" b="1" dirty="0"/>
              <a:t>Палау, Папуа-Новая </a:t>
            </a:r>
            <a:r>
              <a:rPr lang="ru-RU" sz="4400" b="1" dirty="0" err="1"/>
              <a:t>Гвінея</a:t>
            </a:r>
            <a:r>
              <a:rPr lang="ru-RU" sz="4400" dirty="0"/>
              <a:t>, Самоа, </a:t>
            </a:r>
            <a:r>
              <a:rPr lang="ru-RU" sz="4400" dirty="0" err="1"/>
              <a:t>Соломонові</a:t>
            </a:r>
            <a:r>
              <a:rPr lang="ru-RU" sz="4400" dirty="0"/>
              <a:t> </a:t>
            </a:r>
            <a:r>
              <a:rPr lang="ru-RU" sz="4400" dirty="0" err="1"/>
              <a:t>Острови</a:t>
            </a:r>
            <a:r>
              <a:rPr lang="ru-RU" sz="4400" dirty="0"/>
              <a:t>, Тонга, Тувалу, Вануату</a:t>
            </a:r>
            <a:endParaRPr lang="ru-RU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739" y="0"/>
            <a:ext cx="10515600" cy="828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uk-UA" sz="2800" b="1" u="sng" dirty="0">
                <a:latin typeface="+mn-lt"/>
              </a:rPr>
              <a:t>3. Культурно-ідеологічні та демографічні особливості сучасного світу та вплив на розвиток туризму.</a:t>
            </a:r>
            <a:endParaRPr lang="uk-UA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28000"/>
            <a:ext cx="12096000" cy="5760000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Населення</a:t>
            </a:r>
            <a:r>
              <a:rPr lang="ru-RU" b="1" dirty="0"/>
              <a:t> </a:t>
            </a:r>
            <a:r>
              <a:rPr lang="ru-RU" b="1" dirty="0" err="1"/>
              <a:t>світу</a:t>
            </a:r>
            <a:r>
              <a:rPr lang="ru-RU" b="1" dirty="0"/>
              <a:t>: </a:t>
            </a:r>
            <a:r>
              <a:rPr lang="uk-UA" b="1" dirty="0"/>
              <a:t>7,9 млрд </a:t>
            </a:r>
            <a:r>
              <a:rPr lang="uk-UA" dirty="0"/>
              <a:t>(червень 2023 г.).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Перша десятка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густонаселених</a:t>
            </a:r>
            <a:r>
              <a:rPr lang="ru-RU" b="1" dirty="0"/>
              <a:t> </a:t>
            </a:r>
            <a:r>
              <a:rPr lang="ru-RU" b="1" dirty="0" err="1"/>
              <a:t>країн</a:t>
            </a:r>
            <a:r>
              <a:rPr lang="ru-RU" b="1" dirty="0"/>
              <a:t> (в </a:t>
            </a:r>
            <a:r>
              <a:rPr lang="ru-RU" b="1" dirty="0" err="1"/>
              <a:t>мільйонах</a:t>
            </a:r>
            <a:r>
              <a:rPr lang="ru-RU" b="1" dirty="0"/>
              <a:t>): 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-  Китай -          1 379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Індія</a:t>
            </a:r>
            <a:r>
              <a:rPr lang="ru-RU" b="1" dirty="0"/>
              <a:t> -            1 282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США  -              327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Індонезія</a:t>
            </a:r>
            <a:r>
              <a:rPr lang="ru-RU" b="1" dirty="0"/>
              <a:t> -     261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Бразилія</a:t>
            </a:r>
            <a:r>
              <a:rPr lang="ru-RU" b="1" dirty="0"/>
              <a:t> -      207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Пакистан -     205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Нігерія</a:t>
            </a:r>
            <a:r>
              <a:rPr lang="ru-RU" b="1" dirty="0"/>
              <a:t>     -      191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Бангладеш-   158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Росія</a:t>
            </a:r>
            <a:r>
              <a:rPr lang="ru-RU" b="1" dirty="0"/>
              <a:t>           -    142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Японія</a:t>
            </a:r>
            <a:r>
              <a:rPr lang="ru-RU" b="1" dirty="0"/>
              <a:t>       -     126</a:t>
            </a:r>
            <a:endParaRPr lang="ru-RU" b="1" dirty="0"/>
          </a:p>
          <a:p>
            <a:pPr marL="0" indent="0">
              <a:buNone/>
            </a:pPr>
            <a:r>
              <a:rPr lang="ru-RU" b="1" dirty="0" err="1"/>
              <a:t>Найменш</a:t>
            </a:r>
            <a:r>
              <a:rPr lang="ru-RU" b="1" dirty="0"/>
              <a:t> </a:t>
            </a:r>
            <a:r>
              <a:rPr lang="ru-RU" b="1" dirty="0" err="1"/>
              <a:t>густонаселені</a:t>
            </a:r>
            <a:r>
              <a:rPr lang="ru-RU" b="1" dirty="0"/>
              <a:t> </a:t>
            </a:r>
            <a:r>
              <a:rPr lang="ru-RU" b="1" dirty="0" err="1"/>
              <a:t>країни</a:t>
            </a:r>
            <a:r>
              <a:rPr lang="ru-RU" b="1" dirty="0"/>
              <a:t>: Ватикан - 1 000 </a:t>
            </a:r>
            <a:r>
              <a:rPr lang="ru-RU" b="1" dirty="0" err="1"/>
              <a:t>жителів</a:t>
            </a:r>
            <a:r>
              <a:rPr lang="ru-RU" b="1" dirty="0"/>
              <a:t>; 11359 - Науру; 11 052 - Тувалу; </a:t>
            </a:r>
            <a:r>
              <a:rPr lang="uk-UA" b="1" dirty="0"/>
              <a:t>Палау –</a:t>
            </a:r>
            <a:r>
              <a:rPr lang="en-US" b="1" dirty="0"/>
              <a:t> 21</a:t>
            </a:r>
            <a:r>
              <a:rPr lang="uk-UA" b="1" dirty="0"/>
              <a:t> </a:t>
            </a:r>
            <a:r>
              <a:rPr lang="en-US" b="1" dirty="0"/>
              <a:t>265, </a:t>
            </a:r>
            <a:r>
              <a:rPr lang="ru-RU" b="1" dirty="0"/>
              <a:t>Сан - </a:t>
            </a:r>
            <a:r>
              <a:rPr lang="ru-RU" b="1" dirty="0" err="1"/>
              <a:t>Маріно</a:t>
            </a:r>
            <a:r>
              <a:rPr lang="ru-RU" b="1" dirty="0"/>
              <a:t> 33 020; 37624 - </a:t>
            </a:r>
            <a:r>
              <a:rPr lang="ru-RU" b="1" dirty="0" err="1"/>
              <a:t>Ліхтенштейн</a:t>
            </a:r>
            <a:r>
              <a:rPr lang="ru-RU" b="1" dirty="0"/>
              <a:t>; 37 731 - Монако; </a:t>
            </a:r>
            <a:r>
              <a:rPr lang="ru-RU" b="1" dirty="0" err="1"/>
              <a:t>Сент</a:t>
            </a:r>
            <a:r>
              <a:rPr lang="ru-RU" b="1" dirty="0"/>
              <a:t> - </a:t>
            </a:r>
            <a:r>
              <a:rPr lang="ru-RU" b="1" dirty="0" err="1"/>
              <a:t>Кітс</a:t>
            </a:r>
            <a:r>
              <a:rPr lang="ru-RU" b="1" dirty="0"/>
              <a:t> і </a:t>
            </a:r>
            <a:r>
              <a:rPr lang="ru-RU" b="1" dirty="0" err="1"/>
              <a:t>Невіс</a:t>
            </a:r>
            <a:r>
              <a:rPr lang="ru-RU" b="1" dirty="0"/>
              <a:t> 51 936; </a:t>
            </a:r>
            <a:r>
              <a:rPr lang="ru-RU" b="1" dirty="0" err="1"/>
              <a:t>Маршаллові</a:t>
            </a:r>
            <a:r>
              <a:rPr lang="ru-RU" b="1" dirty="0"/>
              <a:t> </a:t>
            </a:r>
            <a:r>
              <a:rPr lang="ru-RU" b="1" dirty="0" err="1"/>
              <a:t>острови</a:t>
            </a:r>
            <a:r>
              <a:rPr lang="ru-RU" b="1" dirty="0"/>
              <a:t> – 72 191; </a:t>
            </a:r>
            <a:r>
              <a:rPr lang="ru-RU" b="1" dirty="0" err="1"/>
              <a:t>Домініка</a:t>
            </a:r>
            <a:r>
              <a:rPr lang="ru-RU" b="1" dirty="0"/>
              <a:t> – 73 607.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62" y="24162"/>
            <a:ext cx="12024000" cy="612000"/>
          </a:xfrm>
          <a:solidFill>
            <a:srgbClr val="FF66FF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uk-UA" b="1" u="sng" dirty="0"/>
              <a:t>1. Поняття  «сучасний світ».</a:t>
            </a:r>
            <a:endParaRPr lang="uk-UA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86" y="672161"/>
            <a:ext cx="12096000" cy="6120000"/>
          </a:xfrm>
          <a:solidFill>
            <a:srgbClr val="FFCC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4400" b="1" u="sng" dirty="0"/>
          </a:p>
          <a:p>
            <a:pPr marL="0" indent="0">
              <a:buNone/>
            </a:pPr>
            <a:r>
              <a:rPr lang="uk-UA" sz="4400" b="1" u="sng" dirty="0"/>
              <a:t>Сучасний світ </a:t>
            </a:r>
            <a:r>
              <a:rPr lang="uk-UA" sz="4400" dirty="0"/>
              <a:t>– це світова спільнота ( 7,</a:t>
            </a:r>
            <a:r>
              <a:rPr lang="uk-UA" altLang="ru-RU" sz="4400"/>
              <a:t>9</a:t>
            </a:r>
            <a:r>
              <a:rPr lang="uk-UA" sz="4400"/>
              <a:t> </a:t>
            </a:r>
            <a:r>
              <a:rPr lang="uk-UA" sz="4400" dirty="0"/>
              <a:t>млрд. людей), 195 країн, 72 залежні території та їх об'єднання, соціальні інститути та організації,  процеси їх  функціонування та розвитку на  планеті Земля.</a:t>
            </a:r>
            <a:endParaRPr lang="uk-UA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21" y="0"/>
            <a:ext cx="10515600" cy="1325563"/>
          </a:xfrm>
          <a:blipFill>
            <a:blip r:embed="rId1"/>
            <a:tile tx="0" ty="0" sx="100000" sy="100000" flip="none" algn="tl"/>
          </a:blipFill>
        </p:spPr>
        <p:txBody>
          <a:bodyPr>
            <a:noAutofit/>
          </a:bodyPr>
          <a:lstStyle/>
          <a:p>
            <a:br>
              <a:rPr lang="ru-RU" sz="2400" dirty="0"/>
            </a:br>
            <a:r>
              <a:rPr lang="ru-RU" sz="2400" b="1" dirty="0" err="1"/>
              <a:t>Середній</a:t>
            </a:r>
            <a:r>
              <a:rPr lang="ru-RU" sz="2400" b="1" dirty="0"/>
              <a:t> </a:t>
            </a:r>
            <a:r>
              <a:rPr lang="ru-RU" sz="2400" b="1" dirty="0" err="1"/>
              <a:t>вік</a:t>
            </a:r>
            <a:r>
              <a:rPr lang="ru-RU" sz="2400" b="1" dirty="0"/>
              <a:t>:  </a:t>
            </a:r>
            <a:r>
              <a:rPr lang="ru-RU" sz="2400" b="1" dirty="0" err="1"/>
              <a:t>чоловіки</a:t>
            </a:r>
            <a:r>
              <a:rPr lang="ru-RU" sz="2400" b="1" dirty="0"/>
              <a:t>: 29,6 </a:t>
            </a:r>
            <a:r>
              <a:rPr lang="ru-RU" sz="2400" b="1" dirty="0" err="1"/>
              <a:t>років</a:t>
            </a:r>
            <a:br>
              <a:rPr lang="ru-RU" sz="2400" b="1" dirty="0"/>
            </a:br>
            <a:r>
              <a:rPr lang="ru-RU" sz="2400" b="1" dirty="0" err="1"/>
              <a:t>жінки</a:t>
            </a:r>
            <a:r>
              <a:rPr lang="ru-RU" sz="2400" b="1" dirty="0"/>
              <a:t>: 30,1 </a:t>
            </a:r>
            <a:r>
              <a:rPr lang="ru-RU" sz="2400" b="1" dirty="0" err="1"/>
              <a:t>років</a:t>
            </a:r>
            <a:r>
              <a:rPr lang="ru-RU" sz="2400" b="1" dirty="0"/>
              <a:t> (2020 р.)</a:t>
            </a:r>
            <a:br>
              <a:rPr lang="ru-RU" sz="2400" b="1" dirty="0"/>
            </a:br>
            <a:r>
              <a:rPr lang="ru-RU" sz="2400" b="1" dirty="0"/>
              <a:t>Статистика </a:t>
            </a:r>
            <a:r>
              <a:rPr lang="ru-RU" sz="2400" b="1" dirty="0" err="1"/>
              <a:t>зростання</a:t>
            </a:r>
            <a:r>
              <a:rPr lang="ru-RU" sz="2400" b="1" dirty="0"/>
              <a:t> </a:t>
            </a:r>
            <a:r>
              <a:rPr lang="ru-RU" sz="2400" b="1" dirty="0" err="1"/>
              <a:t>населення</a:t>
            </a:r>
            <a:r>
              <a:rPr lang="ru-RU" sz="2400" b="1" dirty="0"/>
              <a:t>: 1,08% за </a:t>
            </a:r>
            <a:r>
              <a:rPr lang="ru-RU" sz="2400" b="1" dirty="0" err="1"/>
              <a:t>рік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421" y="1386000"/>
            <a:ext cx="10944000" cy="54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 err="1"/>
              <a:t>Урбанізація</a:t>
            </a:r>
            <a:r>
              <a:rPr lang="ru-RU" b="1" u="sng" dirty="0"/>
              <a:t>:</a:t>
            </a:r>
            <a:endParaRPr lang="ru-RU" b="1" u="sng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міське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: 54% від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(2020)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урбанізації</a:t>
            </a:r>
            <a:r>
              <a:rPr lang="ru-RU" dirty="0"/>
              <a:t>: 1,84 % </a:t>
            </a:r>
            <a:r>
              <a:rPr lang="ru-RU" dirty="0" err="1"/>
              <a:t>річних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(2010-2020)</a:t>
            </a:r>
            <a:endParaRPr lang="ru-RU" dirty="0"/>
          </a:p>
          <a:p>
            <a:pPr marL="0" indent="0">
              <a:buNone/>
            </a:pPr>
            <a:r>
              <a:rPr lang="ru-RU" u="sng" dirty="0"/>
              <a:t>Десять </a:t>
            </a:r>
            <a:r>
              <a:rPr lang="ru-RU" u="sng" dirty="0" err="1"/>
              <a:t>найбільших</a:t>
            </a:r>
            <a:r>
              <a:rPr lang="ru-RU" u="sng" dirty="0"/>
              <a:t> </a:t>
            </a:r>
            <a:r>
              <a:rPr lang="ru-RU" u="sng" dirty="0" err="1"/>
              <a:t>міських</a:t>
            </a:r>
            <a:r>
              <a:rPr lang="ru-RU" u="sng" dirty="0"/>
              <a:t> </a:t>
            </a:r>
            <a:r>
              <a:rPr lang="ru-RU" u="sng" dirty="0" err="1"/>
              <a:t>агломерацій</a:t>
            </a:r>
            <a:r>
              <a:rPr lang="ru-RU" u="sng" dirty="0"/>
              <a:t>:</a:t>
            </a:r>
            <a:endParaRPr lang="ru-RU" u="sng" dirty="0"/>
          </a:p>
          <a:p>
            <a:pPr>
              <a:buFontTx/>
              <a:buChar char="-"/>
            </a:pPr>
            <a:r>
              <a:rPr lang="ru-RU" b="1" dirty="0" err="1"/>
              <a:t>Токіо</a:t>
            </a:r>
            <a:r>
              <a:rPr lang="ru-RU" b="1" dirty="0"/>
              <a:t> (</a:t>
            </a:r>
            <a:r>
              <a:rPr lang="ru-RU" b="1" dirty="0" err="1"/>
              <a:t>Японія</a:t>
            </a:r>
            <a:r>
              <a:rPr lang="ru-RU" b="1" dirty="0"/>
              <a:t>) –           38 млн;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Нью - </a:t>
            </a:r>
            <a:r>
              <a:rPr lang="ru-RU" b="1" dirty="0" err="1"/>
              <a:t>Делі</a:t>
            </a:r>
            <a:r>
              <a:rPr lang="ru-RU" b="1" dirty="0"/>
              <a:t> (</a:t>
            </a:r>
            <a:r>
              <a:rPr lang="ru-RU" b="1" dirty="0" err="1"/>
              <a:t>Індія</a:t>
            </a:r>
            <a:r>
              <a:rPr lang="ru-RU" b="1" dirty="0"/>
              <a:t>) –    27 млн;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Шанхай (Китай) –       25 млн;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Пекін</a:t>
            </a:r>
            <a:r>
              <a:rPr lang="ru-RU" b="1" dirty="0"/>
              <a:t> (Китай) –           22 млн;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Сан - Паулу (</a:t>
            </a:r>
            <a:r>
              <a:rPr lang="ru-RU" b="1" dirty="0" err="1"/>
              <a:t>Бразилія</a:t>
            </a:r>
            <a:r>
              <a:rPr lang="ru-RU" b="1" dirty="0"/>
              <a:t>) – 21 млн;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Мумбаї</a:t>
            </a:r>
            <a:r>
              <a:rPr lang="ru-RU" b="1" dirty="0"/>
              <a:t> (</a:t>
            </a:r>
            <a:r>
              <a:rPr lang="ru-RU" b="1" dirty="0" err="1"/>
              <a:t>Індія</a:t>
            </a:r>
            <a:r>
              <a:rPr lang="ru-RU" b="1" dirty="0"/>
              <a:t>) –         21млн.;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Мехіко</a:t>
            </a:r>
            <a:r>
              <a:rPr lang="ru-RU" b="1" dirty="0"/>
              <a:t> (Мексика) –  21 млн;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Осака (</a:t>
            </a:r>
            <a:r>
              <a:rPr lang="ru-RU" b="1" dirty="0" err="1"/>
              <a:t>Японія</a:t>
            </a:r>
            <a:r>
              <a:rPr lang="ru-RU" b="1" dirty="0"/>
              <a:t>) –        20 млн;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err="1"/>
              <a:t>Каїр</a:t>
            </a:r>
            <a:r>
              <a:rPr lang="ru-RU" b="1" dirty="0"/>
              <a:t> (</a:t>
            </a:r>
            <a:r>
              <a:rPr lang="ru-RU" b="1" dirty="0" err="1"/>
              <a:t>Єгипет</a:t>
            </a:r>
            <a:r>
              <a:rPr lang="ru-RU" b="1" dirty="0"/>
              <a:t>) –           19 млн; 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/>
              <a:t>Дакка(Бангладеш) –18,9 млн.</a:t>
            </a:r>
            <a:endParaRPr lang="ru-RU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0"/>
            <a:ext cx="10515600" cy="540000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err="1"/>
              <a:t>Грамотність</a:t>
            </a:r>
            <a:r>
              <a:rPr lang="ru-RU" dirty="0"/>
              <a:t> </a:t>
            </a:r>
            <a:r>
              <a:rPr lang="ru-RU" sz="3100" dirty="0"/>
              <a:t>(у </a:t>
            </a:r>
            <a:r>
              <a:rPr lang="ru-RU" sz="3100" dirty="0" err="1"/>
              <a:t>віці</a:t>
            </a:r>
            <a:r>
              <a:rPr lang="ru-RU" sz="3100" dirty="0"/>
              <a:t> 15 </a:t>
            </a:r>
            <a:r>
              <a:rPr lang="ru-RU" sz="3100" dirty="0" err="1"/>
              <a:t>років</a:t>
            </a:r>
            <a:r>
              <a:rPr lang="ru-RU" sz="3100" dirty="0"/>
              <a:t> і старше </a:t>
            </a:r>
            <a:r>
              <a:rPr lang="ru-RU" sz="3100" dirty="0" err="1"/>
              <a:t>вміють</a:t>
            </a:r>
            <a:r>
              <a:rPr lang="ru-RU" sz="3100" dirty="0"/>
              <a:t> </a:t>
            </a:r>
            <a:r>
              <a:rPr lang="ru-RU" sz="3100" dirty="0" err="1"/>
              <a:t>читати</a:t>
            </a:r>
            <a:r>
              <a:rPr lang="ru-RU" sz="3100" dirty="0"/>
              <a:t> і </a:t>
            </a:r>
            <a:r>
              <a:rPr lang="ru-RU" sz="3100" dirty="0" err="1"/>
              <a:t>писати</a:t>
            </a:r>
            <a:r>
              <a:rPr lang="ru-RU" sz="3100" dirty="0"/>
              <a:t>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0000"/>
            <a:ext cx="11880000" cy="604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4800" dirty="0" err="1"/>
              <a:t>чоловіки</a:t>
            </a:r>
            <a:r>
              <a:rPr lang="ru-RU" sz="4800" dirty="0"/>
              <a:t>: 89,9%</a:t>
            </a:r>
            <a:endParaRPr lang="ru-RU" sz="4800" dirty="0"/>
          </a:p>
          <a:p>
            <a:r>
              <a:rPr lang="ru-RU" sz="4800" dirty="0" err="1"/>
              <a:t>жінки</a:t>
            </a:r>
            <a:r>
              <a:rPr lang="ru-RU" sz="4800" dirty="0"/>
              <a:t>: 82.2% </a:t>
            </a:r>
            <a:endParaRPr lang="ru-RU" sz="4800" dirty="0"/>
          </a:p>
          <a:p>
            <a:pPr marL="0" indent="0">
              <a:buNone/>
            </a:pPr>
            <a:r>
              <a:rPr lang="ru-RU" sz="4800" dirty="0" err="1"/>
              <a:t>Більш</a:t>
            </a:r>
            <a:r>
              <a:rPr lang="ru-RU" sz="4800" dirty="0"/>
              <a:t> </a:t>
            </a:r>
            <a:r>
              <a:rPr lang="ru-RU" sz="4800" dirty="0" err="1"/>
              <a:t>ніж</a:t>
            </a:r>
            <a:r>
              <a:rPr lang="ru-RU" sz="4800" dirty="0"/>
              <a:t> три </a:t>
            </a:r>
            <a:r>
              <a:rPr lang="ru-RU" sz="4800" dirty="0" err="1"/>
              <a:t>чверті</a:t>
            </a:r>
            <a:r>
              <a:rPr lang="ru-RU" sz="4800" dirty="0"/>
              <a:t> з 781 млн </a:t>
            </a:r>
            <a:r>
              <a:rPr lang="ru-RU" sz="4800" dirty="0" err="1"/>
              <a:t>неписьменних</a:t>
            </a:r>
            <a:r>
              <a:rPr lang="ru-RU" sz="4800" dirty="0"/>
              <a:t>  </a:t>
            </a:r>
            <a:r>
              <a:rPr lang="ru-RU" sz="4800" dirty="0" err="1"/>
              <a:t>дорослих</a:t>
            </a:r>
            <a:r>
              <a:rPr lang="ru-RU" sz="4800" dirty="0"/>
              <a:t> у </a:t>
            </a:r>
            <a:r>
              <a:rPr lang="ru-RU" sz="4800" dirty="0" err="1"/>
              <a:t>світі</a:t>
            </a:r>
            <a:r>
              <a:rPr lang="ru-RU" sz="4800" dirty="0"/>
              <a:t> </a:t>
            </a:r>
            <a:r>
              <a:rPr lang="ru-RU" sz="4800" dirty="0" err="1"/>
              <a:t>знаходяться</a:t>
            </a:r>
            <a:r>
              <a:rPr lang="ru-RU" sz="4800" dirty="0"/>
              <a:t> в </a:t>
            </a:r>
            <a:r>
              <a:rPr lang="ru-RU" sz="4800" dirty="0" err="1"/>
              <a:t>Південній</a:t>
            </a:r>
            <a:r>
              <a:rPr lang="ru-RU" sz="4800" dirty="0"/>
              <a:t> і </a:t>
            </a:r>
            <a:r>
              <a:rPr lang="ru-RU" sz="4800" dirty="0" err="1"/>
              <a:t>Західній</a:t>
            </a:r>
            <a:r>
              <a:rPr lang="ru-RU" sz="4800" dirty="0"/>
              <a:t> </a:t>
            </a:r>
            <a:r>
              <a:rPr lang="ru-RU" sz="4800" dirty="0" err="1"/>
              <a:t>Азії</a:t>
            </a:r>
            <a:r>
              <a:rPr lang="ru-RU" sz="4800" dirty="0"/>
              <a:t> і </a:t>
            </a:r>
            <a:r>
              <a:rPr lang="ru-RU" sz="4800" dirty="0" err="1"/>
              <a:t>Африці</a:t>
            </a:r>
            <a:r>
              <a:rPr lang="ru-RU" sz="4800" dirty="0"/>
              <a:t> на </a:t>
            </a:r>
            <a:r>
              <a:rPr lang="ru-RU" sz="4800" dirty="0" err="1"/>
              <a:t>південь</a:t>
            </a:r>
            <a:r>
              <a:rPr lang="ru-RU" sz="4800" dirty="0"/>
              <a:t> </a:t>
            </a:r>
            <a:r>
              <a:rPr lang="ru-RU" sz="4800" dirty="0" err="1"/>
              <a:t>від</a:t>
            </a:r>
            <a:r>
              <a:rPr lang="ru-RU" sz="4800" dirty="0"/>
              <a:t> Сахари;</a:t>
            </a:r>
            <a:endParaRPr lang="ru-RU" sz="4800" dirty="0"/>
          </a:p>
          <a:p>
            <a:pPr marL="0" indent="0">
              <a:buNone/>
            </a:pPr>
            <a:r>
              <a:rPr lang="ru-RU" sz="4800" dirty="0"/>
              <a:t>З </a:t>
            </a:r>
            <a:r>
              <a:rPr lang="ru-RU" sz="4800" dirty="0" err="1"/>
              <a:t>усіх</a:t>
            </a:r>
            <a:r>
              <a:rPr lang="ru-RU" sz="4800" dirty="0"/>
              <a:t> </a:t>
            </a:r>
            <a:r>
              <a:rPr lang="ru-RU" sz="4800" dirty="0" err="1"/>
              <a:t>неписьменних</a:t>
            </a:r>
            <a:r>
              <a:rPr lang="ru-RU" sz="4800" dirty="0"/>
              <a:t> </a:t>
            </a:r>
            <a:r>
              <a:rPr lang="ru-RU" sz="4800" dirty="0" err="1"/>
              <a:t>дорослих</a:t>
            </a:r>
            <a:r>
              <a:rPr lang="ru-RU" sz="4800" dirty="0"/>
              <a:t> у </a:t>
            </a:r>
            <a:r>
              <a:rPr lang="ru-RU" sz="4800" dirty="0" err="1"/>
              <a:t>світі</a:t>
            </a:r>
            <a:r>
              <a:rPr lang="ru-RU" sz="4800" dirty="0"/>
              <a:t> </a:t>
            </a:r>
            <a:r>
              <a:rPr lang="ru-RU" sz="4800" dirty="0" err="1"/>
              <a:t>майже</a:t>
            </a:r>
            <a:r>
              <a:rPr lang="ru-RU" sz="4800" dirty="0"/>
              <a:t> </a:t>
            </a:r>
            <a:r>
              <a:rPr lang="ru-RU" sz="4800" dirty="0" err="1"/>
              <a:t>дві</a:t>
            </a:r>
            <a:r>
              <a:rPr lang="ru-RU" sz="4800" dirty="0"/>
              <a:t> </a:t>
            </a:r>
            <a:r>
              <a:rPr lang="ru-RU" sz="4800" dirty="0" err="1"/>
              <a:t>третини</a:t>
            </a:r>
            <a:r>
              <a:rPr lang="ru-RU" sz="4800" dirty="0"/>
              <a:t> </a:t>
            </a:r>
            <a:r>
              <a:rPr lang="ru-RU" sz="4800" dirty="0" err="1"/>
              <a:t>складають</a:t>
            </a:r>
            <a:r>
              <a:rPr lang="ru-RU" sz="4800" dirty="0"/>
              <a:t> </a:t>
            </a:r>
            <a:r>
              <a:rPr lang="ru-RU" sz="4800" dirty="0" err="1"/>
              <a:t>жінки</a:t>
            </a:r>
            <a:r>
              <a:rPr lang="ru-RU" sz="4800" dirty="0"/>
              <a:t>. </a:t>
            </a:r>
            <a:endParaRPr lang="ru-RU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/>
              <a:t>Релігії  та її послідовники в сучасному світу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ru-RU" dirty="0" err="1"/>
              <a:t>Християнство</a:t>
            </a:r>
            <a:r>
              <a:rPr lang="ru-RU" dirty="0"/>
              <a:t> - 31,4%,</a:t>
            </a:r>
            <a:endParaRPr lang="ru-RU" dirty="0"/>
          </a:p>
          <a:p>
            <a:r>
              <a:rPr lang="ru-RU" dirty="0" err="1"/>
              <a:t>Іслам</a:t>
            </a:r>
            <a:r>
              <a:rPr lang="ru-RU" dirty="0"/>
              <a:t> - 23,2%, </a:t>
            </a:r>
            <a:endParaRPr lang="ru-RU" dirty="0"/>
          </a:p>
          <a:p>
            <a:r>
              <a:rPr lang="ru-RU" dirty="0" err="1"/>
              <a:t>Індуїзм</a:t>
            </a:r>
            <a:r>
              <a:rPr lang="ru-RU" dirty="0"/>
              <a:t> - 15%, </a:t>
            </a:r>
            <a:endParaRPr lang="ru-RU" dirty="0"/>
          </a:p>
          <a:p>
            <a:r>
              <a:rPr lang="ru-RU" dirty="0"/>
              <a:t>Буддизм - 7,1%,</a:t>
            </a:r>
            <a:endParaRPr lang="ru-RU" dirty="0"/>
          </a:p>
          <a:p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 - 5,9%, </a:t>
            </a:r>
            <a:endParaRPr lang="ru-RU" dirty="0"/>
          </a:p>
          <a:p>
            <a:r>
              <a:rPr lang="ru-RU" dirty="0" err="1"/>
              <a:t>Іудаїзм</a:t>
            </a:r>
            <a:r>
              <a:rPr lang="ru-RU" dirty="0"/>
              <a:t> - 0,2% 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  -0,8%, </a:t>
            </a:r>
            <a:endParaRPr lang="ru-RU" dirty="0"/>
          </a:p>
          <a:p>
            <a:r>
              <a:rPr lang="ru-RU" dirty="0" err="1"/>
              <a:t>Атеізм</a:t>
            </a:r>
            <a:r>
              <a:rPr lang="ru-RU" dirty="0"/>
              <a:t> -16,4%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17585"/>
            <a:ext cx="12114000" cy="949585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0" indent="0"/>
            <a:r>
              <a:rPr lang="uk-UA" dirty="0"/>
              <a:t>4</a:t>
            </a:r>
            <a:r>
              <a:rPr lang="uk-UA" sz="4000" b="1" dirty="0"/>
              <a:t>. </a:t>
            </a:r>
            <a:r>
              <a:rPr lang="uk-UA" sz="4000" b="1" u="sng" dirty="0"/>
              <a:t>Особливості політико-правової карти світу. Центри сили</a:t>
            </a:r>
            <a:br>
              <a:rPr lang="uk-UA" sz="4000" b="1" u="sng" dirty="0"/>
            </a:br>
            <a:r>
              <a:rPr lang="uk-UA" sz="4000" b="1" u="sng" dirty="0"/>
              <a:t> (країни – лідери) та їх вплив на розвиток сучасного світу та  туризму</a:t>
            </a:r>
            <a:r>
              <a:rPr lang="uk-UA" sz="4000" b="1" dirty="0"/>
              <a:t>.</a:t>
            </a:r>
            <a:endParaRPr lang="uk-UA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4001"/>
            <a:ext cx="12132000" cy="6120000"/>
          </a:xfrm>
          <a:solidFill>
            <a:srgbClr val="FFCCFF"/>
          </a:solidFill>
        </p:spPr>
        <p:txBody>
          <a:bodyPr/>
          <a:lstStyle/>
          <a:p>
            <a:endParaRPr lang="uk-UA" dirty="0"/>
          </a:p>
          <a:p>
            <a:pPr marL="0" indent="0">
              <a:buNone/>
            </a:pPr>
            <a:r>
              <a:rPr lang="uk-UA" dirty="0"/>
              <a:t>В світі – </a:t>
            </a:r>
            <a:r>
              <a:rPr lang="ru-RU" dirty="0"/>
              <a:t>195 </a:t>
            </a:r>
            <a:r>
              <a:rPr lang="ru-RU" dirty="0" err="1"/>
              <a:t>країн</a:t>
            </a:r>
            <a:r>
              <a:rPr lang="ru-RU" dirty="0"/>
              <a:t>, 72 </a:t>
            </a:r>
            <a:r>
              <a:rPr lang="ru-RU" dirty="0" err="1"/>
              <a:t>залежні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Правові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dirty="0"/>
              <a:t>:</a:t>
            </a:r>
            <a:endParaRPr lang="ru-RU" dirty="0"/>
          </a:p>
          <a:p>
            <a:r>
              <a:rPr lang="ru-RU" i="1" dirty="0"/>
              <a:t>- </a:t>
            </a:r>
            <a:r>
              <a:rPr lang="ru-RU" i="1" dirty="0" err="1"/>
              <a:t>цивільне</a:t>
            </a:r>
            <a:r>
              <a:rPr lang="ru-RU" i="1" dirty="0"/>
              <a:t> право </a:t>
            </a:r>
            <a:r>
              <a:rPr lang="ru-RU" dirty="0"/>
              <a:t>(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Іспані</a:t>
            </a:r>
            <a:r>
              <a:rPr lang="ru-RU" dirty="0"/>
              <a:t> , </a:t>
            </a:r>
            <a:r>
              <a:rPr lang="ru-RU" dirty="0" err="1"/>
              <a:t>Ніддерланди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); </a:t>
            </a:r>
            <a:endParaRPr lang="ru-RU" dirty="0"/>
          </a:p>
          <a:p>
            <a:r>
              <a:rPr lang="ru-RU" dirty="0"/>
              <a:t>- </a:t>
            </a:r>
            <a:r>
              <a:rPr lang="ru-RU" i="1" dirty="0" err="1"/>
              <a:t>загальне</a:t>
            </a:r>
            <a:r>
              <a:rPr lang="ru-RU" i="1" dirty="0"/>
              <a:t> право </a:t>
            </a:r>
            <a:r>
              <a:rPr lang="ru-RU" dirty="0"/>
              <a:t>(</a:t>
            </a:r>
            <a:r>
              <a:rPr lang="ru-RU" dirty="0" err="1"/>
              <a:t>Великобритания,США</a:t>
            </a:r>
            <a:r>
              <a:rPr lang="ru-RU" dirty="0"/>
              <a:t>);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звичаєве</a:t>
            </a:r>
            <a:r>
              <a:rPr lang="ru-RU" dirty="0"/>
              <a:t> право (Африка, </a:t>
            </a:r>
            <a:r>
              <a:rPr lang="ru-RU" dirty="0" err="1"/>
              <a:t>Азія</a:t>
            </a:r>
            <a:r>
              <a:rPr lang="ru-RU" dirty="0"/>
              <a:t>, </a:t>
            </a:r>
            <a:r>
              <a:rPr lang="ru-RU" dirty="0" err="1"/>
              <a:t>Океанія</a:t>
            </a:r>
            <a:r>
              <a:rPr lang="ru-RU" dirty="0"/>
              <a:t>);</a:t>
            </a:r>
            <a:endParaRPr lang="ru-RU" dirty="0"/>
          </a:p>
          <a:p>
            <a:r>
              <a:rPr lang="ru-RU" dirty="0"/>
              <a:t> - </a:t>
            </a:r>
            <a:r>
              <a:rPr lang="ru-RU" dirty="0" err="1"/>
              <a:t>змішане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плюралістичне</a:t>
            </a:r>
            <a:r>
              <a:rPr lang="ru-RU" dirty="0"/>
              <a:t> право; 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релігійний</a:t>
            </a:r>
            <a:r>
              <a:rPr lang="ru-RU" dirty="0"/>
              <a:t> закон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ісламське</a:t>
            </a:r>
            <a:r>
              <a:rPr lang="ru-RU" dirty="0"/>
              <a:t> право).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додатковий</a:t>
            </a:r>
            <a:r>
              <a:rPr lang="ru-RU" dirty="0"/>
              <a:t> тип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- </a:t>
            </a:r>
            <a:r>
              <a:rPr lang="ru-RU" dirty="0" err="1"/>
              <a:t>міжнародне</a:t>
            </a:r>
            <a:r>
              <a:rPr lang="ru-RU" dirty="0"/>
              <a:t> право -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 один з одним.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315" y="-86137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Центри сили в сучасному світі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503" y="1128156"/>
            <a:ext cx="11808000" cy="576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- США, Китай, Японія, ЕС ( 27 країн, лідери серед них -Німеччина, Франція), Велика Британія, Росія, Індія, Велика сімка</a:t>
            </a:r>
            <a:r>
              <a:rPr lang="en-US" dirty="0"/>
              <a:t> (G-7)</a:t>
            </a:r>
            <a:r>
              <a:rPr lang="uk-UA" dirty="0"/>
              <a:t>, Велика двадцятка </a:t>
            </a:r>
            <a:r>
              <a:rPr lang="en-US" dirty="0"/>
              <a:t>(G-20)</a:t>
            </a:r>
            <a:r>
              <a:rPr lang="uk-UA" dirty="0"/>
              <a:t>.</a:t>
            </a:r>
            <a:r>
              <a:rPr lang="en-US" dirty="0"/>
              <a:t> </a:t>
            </a:r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b="1" u="sng" dirty="0"/>
              <a:t>Країни </a:t>
            </a:r>
            <a:r>
              <a:rPr lang="en-US" b="1" u="sng" dirty="0"/>
              <a:t>G-20 </a:t>
            </a:r>
            <a:r>
              <a:rPr lang="uk-UA" b="1" u="sng" dirty="0"/>
              <a:t> </a:t>
            </a:r>
            <a:r>
              <a:rPr lang="uk-UA" dirty="0"/>
              <a:t>- </a:t>
            </a:r>
            <a:r>
              <a:rPr lang="ru-RU" dirty="0" err="1"/>
              <a:t>Австралія</a:t>
            </a:r>
            <a:r>
              <a:rPr lang="ru-RU" dirty="0"/>
              <a:t>, Аргентина, </a:t>
            </a:r>
            <a:r>
              <a:rPr lang="ru-RU" dirty="0" err="1"/>
              <a:t>Бразилія</a:t>
            </a:r>
            <a:r>
              <a:rPr lang="ru-RU" dirty="0"/>
              <a:t>, Велика </a:t>
            </a:r>
            <a:r>
              <a:rPr lang="ru-RU" dirty="0" err="1"/>
              <a:t>Британія</a:t>
            </a:r>
            <a:r>
              <a:rPr lang="ru-RU" dirty="0"/>
              <a:t>, </a:t>
            </a:r>
            <a:r>
              <a:rPr lang="ru-RU" dirty="0" err="1"/>
              <a:t>Індія</a:t>
            </a:r>
            <a:r>
              <a:rPr lang="ru-RU" dirty="0"/>
              <a:t>, </a:t>
            </a:r>
            <a:r>
              <a:rPr lang="ru-RU" dirty="0" err="1"/>
              <a:t>Індонезія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Канада, Китай, </a:t>
            </a:r>
            <a:r>
              <a:rPr lang="ru-RU" dirty="0" err="1"/>
              <a:t>Південна</a:t>
            </a:r>
            <a:r>
              <a:rPr lang="ru-RU" dirty="0"/>
              <a:t> Корея, Мексика, </a:t>
            </a:r>
            <a:r>
              <a:rPr lang="ru-RU" dirty="0" err="1"/>
              <a:t>Німеччина</a:t>
            </a:r>
            <a:r>
              <a:rPr lang="ru-RU" dirty="0"/>
              <a:t>, ПАР, 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Саудівська</a:t>
            </a:r>
            <a:r>
              <a:rPr lang="ru-RU" dirty="0"/>
              <a:t> </a:t>
            </a:r>
            <a:r>
              <a:rPr lang="ru-RU" dirty="0" err="1"/>
              <a:t>Аравія</a:t>
            </a:r>
            <a:r>
              <a:rPr lang="ru-RU" dirty="0"/>
              <a:t>, США, </a:t>
            </a:r>
            <a:r>
              <a:rPr lang="ru-RU" dirty="0" err="1"/>
              <a:t>Туреччина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Японія</a:t>
            </a:r>
            <a:r>
              <a:rPr lang="uk-UA" altLang="ru-RU" dirty="0" err="1"/>
              <a:t>,</a:t>
            </a:r>
            <a:r>
              <a:rPr lang="ru-RU" dirty="0"/>
              <a:t> </a:t>
            </a:r>
            <a:r>
              <a:rPr lang="ru-RU" dirty="0" err="1"/>
              <a:t>Європейський</a:t>
            </a:r>
            <a:r>
              <a:rPr lang="ru-RU" dirty="0"/>
              <a:t> Союз</a:t>
            </a:r>
            <a:r>
              <a:rPr lang="uk-UA" altLang="ru-RU" dirty="0"/>
              <a:t>, Африкаеський Союз.</a:t>
            </a:r>
            <a:r>
              <a:rPr lang="ru-RU" dirty="0"/>
              <a:t> </a:t>
            </a:r>
            <a:r>
              <a:rPr lang="ru-RU" dirty="0" err="1"/>
              <a:t>Постійними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 «</a:t>
            </a:r>
            <a:r>
              <a:rPr lang="ru-RU" dirty="0" err="1"/>
              <a:t>двадцятки</a:t>
            </a:r>
            <a:r>
              <a:rPr lang="ru-RU" dirty="0"/>
              <a:t>» є МВФ, </a:t>
            </a:r>
            <a:r>
              <a:rPr lang="ru-RU" dirty="0" err="1"/>
              <a:t>Європейський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і </a:t>
            </a:r>
            <a:r>
              <a:rPr lang="ru-RU" dirty="0" err="1"/>
              <a:t>Світовий</a:t>
            </a:r>
            <a:r>
              <a:rPr lang="ru-RU" dirty="0"/>
              <a:t> банк.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Е</a:t>
            </a:r>
            <a:r>
              <a:rPr lang="ru-RU" b="1" dirty="0" err="1"/>
              <a:t>кономіки</a:t>
            </a:r>
            <a:r>
              <a:rPr lang="en-US" b="1" dirty="0"/>
              <a:t> </a:t>
            </a:r>
            <a:r>
              <a:rPr lang="ru-RU" b="1" dirty="0"/>
              <a:t> </a:t>
            </a:r>
            <a:r>
              <a:rPr lang="ru-RU" b="1" dirty="0" err="1"/>
              <a:t>країн</a:t>
            </a:r>
            <a:r>
              <a:rPr lang="ru-RU" b="1" dirty="0"/>
              <a:t> G-20 </a:t>
            </a:r>
            <a:r>
              <a:rPr lang="ru-RU" dirty="0" err="1"/>
              <a:t>становлять</a:t>
            </a:r>
            <a:r>
              <a:rPr lang="ru-RU" dirty="0"/>
              <a:t> 90% </a:t>
            </a:r>
            <a:r>
              <a:rPr lang="ru-RU" dirty="0" err="1"/>
              <a:t>світового</a:t>
            </a:r>
            <a:r>
              <a:rPr lang="ru-RU" dirty="0"/>
              <a:t> ВНП, 80%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та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b="1" u="sng" dirty="0"/>
              <a:t>Країни </a:t>
            </a:r>
            <a:r>
              <a:rPr lang="en-US" b="1" u="sng" dirty="0"/>
              <a:t>G-7</a:t>
            </a:r>
            <a:r>
              <a:rPr lang="uk-UA" b="1" u="sng" dirty="0"/>
              <a:t> - </a:t>
            </a:r>
            <a:r>
              <a:rPr lang="ru-RU" dirty="0"/>
              <a:t>США, </a:t>
            </a:r>
            <a:r>
              <a:rPr lang="ru-RU" dirty="0" err="1"/>
              <a:t>Японія</a:t>
            </a:r>
            <a:r>
              <a:rPr lang="ru-RU" dirty="0"/>
              <a:t>, </a:t>
            </a:r>
            <a:r>
              <a:rPr lang="ru-RU" dirty="0" err="1"/>
              <a:t>Німеччина</a:t>
            </a:r>
            <a:r>
              <a:rPr lang="ru-RU" dirty="0"/>
              <a:t>, Велика </a:t>
            </a:r>
            <a:r>
              <a:rPr lang="ru-RU" dirty="0" err="1"/>
              <a:t>Британія</a:t>
            </a:r>
            <a:r>
              <a:rPr lang="ru-RU" dirty="0"/>
              <a:t>, </a:t>
            </a:r>
            <a:r>
              <a:rPr lang="ru-RU" dirty="0" err="1"/>
              <a:t>Франція</a:t>
            </a:r>
            <a:r>
              <a:rPr lang="ru-RU" dirty="0"/>
              <a:t>, </a:t>
            </a:r>
            <a:r>
              <a:rPr lang="ru-RU" dirty="0" err="1"/>
              <a:t>Італія</a:t>
            </a:r>
            <a:r>
              <a:rPr lang="ru-RU" dirty="0"/>
              <a:t>, Канада.</a:t>
            </a:r>
            <a:endParaRPr lang="uk-UA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288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Рейтинг країн за ВВП на 1 людину за рік МВФ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H="1" flipV="1">
            <a:off x="-1579418" y="1706917"/>
            <a:ext cx="64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707070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Black" panose="020B0A04020102020204" pitchFamily="34" charset="0"/>
                <a:hlinkClick r:id="rId1"/>
              </a:rPr>
              <a:t> 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Black" panose="020B0A04020102020204" pitchFamily="34" charset="0"/>
              </a:rPr>
              <a:t>                                     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8194" name="Picture 2" descr="Download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0" y="-1690025"/>
            <a:ext cx="9525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79175" y="504965"/>
          <a:ext cx="7808276" cy="6168568"/>
        </p:xfrm>
        <a:graphic>
          <a:graphicData uri="http://schemas.openxmlformats.org/drawingml/2006/table">
            <a:tbl>
              <a:tblPr/>
              <a:tblGrid>
                <a:gridCol w="673127"/>
                <a:gridCol w="2894447"/>
                <a:gridCol w="2153920"/>
                <a:gridCol w="2086782"/>
              </a:tblGrid>
              <a:tr h="958844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РАНГ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Країна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  <a:latin typeface="Verdana" panose="020B0604030504040204" pitchFamily="34" charset="0"/>
                        </a:rPr>
                        <a:t>ВВП НА ДУШУ НАСЕЛЕНИЯ (ППС)</a:t>
                      </a:r>
                      <a:endParaRPr lang="ru-RU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ДАТА ИНФОРМАЦИИ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 Люксембург</a:t>
                      </a:r>
                      <a:endParaRPr lang="uk-UA" b="1" u="sng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 dirty="0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$ 131301</a:t>
                      </a:r>
                      <a:endParaRPr lang="uk-UA" dirty="0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рік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І</a:t>
                      </a:r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рландІя</a:t>
                      </a:r>
                      <a:endParaRPr lang="uk-UA" b="1" u="sng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$ 102394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sym typeface="+mn-ea"/>
                        </a:rPr>
                        <a:t>ШВЕЙЦАРІЯ</a:t>
                      </a:r>
                      <a:endParaRPr lang="uk-UA" b="1" u="sng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$ 93 515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норвегія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$ 82 244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США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$ 69 375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35114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Данія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$ 67 919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Ісландія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$ 68 843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Сінгапур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$ 66 263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sym typeface="+mn-ea"/>
                        </a:rPr>
                        <a:t>АвСТРАЛІЯ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$ 62 618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Катар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$ 61 790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47461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УКРАЇНА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$ 4960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dirty="0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2021 год.</a:t>
                      </a:r>
                      <a:endParaRPr lang="uk-UA" dirty="0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03" y="-86137"/>
            <a:ext cx="10515600" cy="64800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13757" y="-1"/>
          <a:ext cx="10010898" cy="9882997"/>
        </p:xfrm>
        <a:graphic>
          <a:graphicData uri="http://schemas.openxmlformats.org/drawingml/2006/table">
            <a:tbl>
              <a:tblPr/>
              <a:tblGrid>
                <a:gridCol w="863010"/>
                <a:gridCol w="3710937"/>
                <a:gridCol w="2761625"/>
                <a:gridCol w="2675326"/>
              </a:tblGrid>
              <a:tr h="897148">
                <a:tc>
                  <a:txBody>
                    <a:bodyPr/>
                    <a:lstStyle/>
                    <a:p>
                      <a:pPr algn="ctr"/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АНГ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країна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ВВП (ПАРИТЕТ ПОКУПЕЛЬНОЇ СПРОМОЖНОСТІ)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>
                          <a:effectLst/>
                          <a:latin typeface="Verdana" panose="020B0604030504040204" pitchFamily="34" charset="0"/>
                        </a:rPr>
                        <a:t>ДАТА ИНФОРМАЦії</a:t>
                      </a:r>
                      <a:endParaRPr lang="uk-UA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E7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"/>
                        </a:rPr>
                        <a:t>КИТАЙ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$ 30.327.000.000.000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СПОЛУЧЕНІ </a:t>
                      </a:r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ШТАТИ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$ 25.463.000.000.000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ІНДІЯ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$ 11.875.000.000.000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Японія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$ 5.702.000.000.000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  <a:endParaRPr lang="ru-RU" alt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німеччина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$ 5.310.000.000.000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  <a:endParaRPr lang="ru-RU" alt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РОССіЯ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$ 5.327.000.000.000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і</a:t>
                      </a:r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НДОНЕЗіЯ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$ 4.307.000.000.000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БРАЗИЛіЯ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$ 3.837.000.000.000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велика британія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$ 3.657.000.000.000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ФРАНЦіЯ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$ 3.770.000.000.000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06755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7"/>
                        </a:rPr>
                        <a:t>МЕКСИКА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$ 2.743.000.000.000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6597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і</a:t>
                      </a:r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8"/>
                        </a:rPr>
                        <a:t>ТАЛіЯ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$ 3.053.000.000.000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9"/>
                        </a:rPr>
                        <a:t>ТУРеччина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$ 3.181.000.000.000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</a:rPr>
                        <a:t>Південна</a:t>
                      </a:r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0"/>
                        </a:rPr>
                        <a:t> КОРЕЯ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$ 2.535.000.000.000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2022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1"/>
                        </a:rPr>
                        <a:t>ИСПАНИЯ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$ 1.778.000.000.000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2"/>
                        </a:rPr>
                        <a:t>САУДОВСКАЯ АРАВИЯ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$ 1.775.000.000.000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3"/>
                        </a:rPr>
                        <a:t>КАНАДА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$ 1.774.000.000.000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4"/>
                        </a:rPr>
                        <a:t>ИРАН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$ 1.640.000.000.000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5"/>
                        </a:rPr>
                        <a:t>АВСТРАЛИЯ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$ 1.248.000.000.000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год.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6458">
                <a:tc>
                  <a:txBody>
                    <a:bodyPr/>
                    <a:lstStyle/>
                    <a:p>
                      <a:pPr algn="l" fontAlgn="ctr"/>
                      <a:r>
                        <a:rPr lang="uk-UA" b="1">
                          <a:solidFill>
                            <a:srgbClr val="999999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  <a:endParaRPr lang="uk-UA" b="1">
                        <a:solidFill>
                          <a:srgbClr val="9999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b="1" u="sng" cap="all">
                          <a:solidFill>
                            <a:srgbClr val="666666"/>
                          </a:solidFill>
                          <a:effectLst/>
                          <a:latin typeface="Verdana" panose="020B0604030504040204" pitchFamily="34" charset="0"/>
                          <a:hlinkClick r:id="rId16"/>
                        </a:rPr>
                        <a:t>ТАИЛАНД</a:t>
                      </a:r>
                      <a:endParaRPr lang="uk-UA" b="1" cap="all">
                        <a:solidFill>
                          <a:srgbClr val="66666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5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$ 1.236.000.000.000</a:t>
                      </a:r>
                      <a:endParaRPr lang="uk-UA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7625" marR="9525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dirty="0">
                          <a:solidFill>
                            <a:srgbClr val="707070"/>
                          </a:solidFill>
                          <a:effectLst/>
                          <a:latin typeface="Verdana" panose="020B0604030504040204" pitchFamily="34" charset="0"/>
                        </a:rPr>
                        <a:t>2017 год</a:t>
                      </a:r>
                      <a:endParaRPr lang="uk-UA" dirty="0">
                        <a:solidFill>
                          <a:srgbClr val="70707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00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br>
              <a:rPr lang="uk-UA" dirty="0"/>
            </a:br>
            <a:r>
              <a:rPr lang="uk-UA" b="1" dirty="0"/>
              <a:t>Проблеми</a:t>
            </a:r>
            <a:br>
              <a:rPr lang="uk-UA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062" y="905125"/>
            <a:ext cx="11412000" cy="5760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Додавання</a:t>
            </a:r>
            <a:r>
              <a:rPr lang="ru-RU" dirty="0"/>
              <a:t> 80 </a:t>
            </a:r>
            <a:r>
              <a:rPr lang="ru-RU" dirty="0" err="1"/>
              <a:t>мільйонів</a:t>
            </a:r>
            <a:r>
              <a:rPr lang="ru-RU" dirty="0"/>
              <a:t> людей </a:t>
            </a:r>
            <a:r>
              <a:rPr lang="ru-RU" dirty="0" err="1"/>
              <a:t>щороку</a:t>
            </a:r>
            <a:r>
              <a:rPr lang="ru-RU" dirty="0"/>
              <a:t> до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переповненої</a:t>
            </a:r>
            <a:r>
              <a:rPr lang="ru-RU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посилює</a:t>
            </a:r>
            <a:r>
              <a:rPr lang="ru-RU" dirty="0"/>
              <a:t> </a:t>
            </a:r>
            <a:r>
              <a:rPr lang="ru-RU" b="1" u="sng" dirty="0" err="1"/>
              <a:t>проблеми</a:t>
            </a:r>
            <a:r>
              <a:rPr lang="ru-RU" b="1" u="sng" dirty="0"/>
              <a:t>:</a:t>
            </a:r>
            <a:endParaRPr lang="ru-RU" b="1" u="sng" dirty="0"/>
          </a:p>
          <a:p>
            <a:pPr marL="0" indent="0">
              <a:buNone/>
            </a:pPr>
            <a:r>
              <a:rPr lang="ru-RU" dirty="0"/>
              <a:t> -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- </a:t>
            </a:r>
            <a:r>
              <a:rPr lang="ru-RU" dirty="0" err="1"/>
              <a:t>утилізація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- </a:t>
            </a:r>
            <a:r>
              <a:rPr lang="ru-RU" dirty="0" err="1"/>
              <a:t>епідемії</a:t>
            </a:r>
            <a:r>
              <a:rPr lang="ru-RU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- брак води,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- голод,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надмірний</a:t>
            </a:r>
            <a:r>
              <a:rPr lang="ru-RU" dirty="0"/>
              <a:t> </a:t>
            </a:r>
            <a:r>
              <a:rPr lang="ru-RU" dirty="0" err="1"/>
              <a:t>вилов</a:t>
            </a:r>
            <a:r>
              <a:rPr lang="ru-RU" dirty="0"/>
              <a:t> </a:t>
            </a:r>
            <a:r>
              <a:rPr lang="ru-RU" dirty="0" err="1"/>
              <a:t>риби</a:t>
            </a:r>
            <a:r>
              <a:rPr lang="ru-RU" dirty="0"/>
              <a:t> з </a:t>
            </a:r>
            <a:r>
              <a:rPr lang="ru-RU" dirty="0" err="1"/>
              <a:t>океанів</a:t>
            </a:r>
            <a:r>
              <a:rPr lang="ru-RU" dirty="0"/>
              <a:t>,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збезлісення</a:t>
            </a:r>
            <a:r>
              <a:rPr lang="ru-RU" dirty="0"/>
              <a:t>, </a:t>
            </a:r>
            <a:r>
              <a:rPr lang="ru-RU" dirty="0" err="1"/>
              <a:t>опустелювання</a:t>
            </a:r>
            <a:r>
              <a:rPr lang="ru-RU" dirty="0"/>
              <a:t> і </a:t>
            </a:r>
            <a:r>
              <a:rPr lang="ru-RU" dirty="0" err="1"/>
              <a:t>виснаження</a:t>
            </a:r>
            <a:r>
              <a:rPr lang="ru-RU" dirty="0"/>
              <a:t> </a:t>
            </a:r>
            <a:r>
              <a:rPr lang="ru-RU" dirty="0" err="1"/>
              <a:t>невідновлюваних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r>
              <a:rPr lang="ru-RU" dirty="0" err="1"/>
              <a:t>Національна</a:t>
            </a:r>
            <a:r>
              <a:rPr lang="ru-RU" dirty="0"/>
              <a:t> держава, як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економіко-політичний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,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контроль над </a:t>
            </a:r>
            <a:r>
              <a:rPr lang="ru-RU" dirty="0" err="1"/>
              <a:t>міжнародними</a:t>
            </a:r>
            <a:r>
              <a:rPr lang="ru-RU" dirty="0"/>
              <a:t> потоками людей,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технологій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816" y="0"/>
            <a:ext cx="10515600" cy="720000"/>
          </a:xfrm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uk-UA" dirty="0"/>
              <a:t> </a:t>
            </a:r>
            <a:r>
              <a:rPr lang="uk-UA" b="1" dirty="0"/>
              <a:t>Світова економіка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680" y="736103"/>
            <a:ext cx="12276000" cy="6120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42500"/>
          </a:bodyPr>
          <a:lstStyle/>
          <a:p>
            <a:pPr marL="0" indent="0">
              <a:buNone/>
            </a:pPr>
            <a:r>
              <a:rPr lang="ru-RU" b="1" dirty="0"/>
              <a:t>ВВП </a:t>
            </a:r>
            <a:r>
              <a:rPr lang="ru-RU" b="1" dirty="0" err="1"/>
              <a:t>світу</a:t>
            </a:r>
            <a:r>
              <a:rPr lang="ru-RU" b="1" dirty="0"/>
              <a:t> - </a:t>
            </a:r>
            <a:r>
              <a:rPr lang="ru-RU" b="1" dirty="0" err="1"/>
              <a:t>реальний</a:t>
            </a:r>
            <a:r>
              <a:rPr lang="ru-RU" b="1" dirty="0"/>
              <a:t> темп </a:t>
            </a:r>
            <a:r>
              <a:rPr lang="ru-RU" b="1" dirty="0" err="1"/>
              <a:t>зростання</a:t>
            </a:r>
            <a:r>
              <a:rPr lang="ru-RU" b="1" dirty="0"/>
              <a:t>:</a:t>
            </a:r>
            <a:endParaRPr lang="ru-RU" b="1" dirty="0"/>
          </a:p>
          <a:p>
            <a:r>
              <a:rPr lang="ru-RU" dirty="0"/>
              <a:t>5.87% (2021 est.)</a:t>
            </a:r>
            <a:endParaRPr lang="ru-RU" dirty="0"/>
          </a:p>
          <a:p>
            <a:r>
              <a:rPr lang="ru-RU" dirty="0"/>
              <a:t>-3.12% (2020 est.)</a:t>
            </a:r>
            <a:endParaRPr lang="ru-RU" dirty="0"/>
          </a:p>
          <a:p>
            <a:r>
              <a:rPr lang="ru-RU" dirty="0"/>
              <a:t>2.59% (2019 est.)</a:t>
            </a:r>
            <a:endParaRPr lang="ru-RU" dirty="0"/>
          </a:p>
          <a:p>
            <a:r>
              <a:rPr lang="ru-RU" dirty="0"/>
              <a:t>3 % (2017)</a:t>
            </a:r>
            <a:endParaRPr lang="ru-RU" dirty="0"/>
          </a:p>
          <a:p>
            <a:r>
              <a:rPr lang="ru-RU" dirty="0"/>
              <a:t>3% (2015 )</a:t>
            </a:r>
            <a:endParaRPr lang="ru-RU" dirty="0"/>
          </a:p>
          <a:p>
            <a:r>
              <a:rPr lang="ru-RU" dirty="0"/>
              <a:t>3,2% (2014 )</a:t>
            </a:r>
            <a:endParaRPr lang="ru-RU" dirty="0"/>
          </a:p>
          <a:p>
            <a:r>
              <a:rPr lang="ru-RU" dirty="0"/>
              <a:t>3,3% (2013 )</a:t>
            </a:r>
            <a:endParaRPr lang="ru-RU" dirty="0"/>
          </a:p>
          <a:p>
            <a:r>
              <a:rPr lang="uk-UA" dirty="0"/>
              <a:t>5,1% (2010)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ВВП </a:t>
            </a:r>
            <a:r>
              <a:rPr lang="ru-RU" b="1" dirty="0" err="1"/>
              <a:t>світу</a:t>
            </a:r>
            <a:r>
              <a:rPr lang="ru-RU" b="1" dirty="0"/>
              <a:t> - на душу </a:t>
            </a:r>
            <a:r>
              <a:rPr lang="ru-RU" b="1" dirty="0" err="1"/>
              <a:t>населення</a:t>
            </a:r>
            <a:r>
              <a:rPr lang="ru-RU" b="1" dirty="0"/>
              <a:t>:</a:t>
            </a:r>
            <a:endParaRPr lang="ru-RU" b="1" dirty="0"/>
          </a:p>
          <a:p>
            <a:r>
              <a:rPr lang="en-US" dirty="0"/>
              <a:t>$17,000 (2021 est.)</a:t>
            </a:r>
            <a:endParaRPr lang="en-US" dirty="0"/>
          </a:p>
          <a:p>
            <a:r>
              <a:rPr lang="en-US" dirty="0"/>
              <a:t>$16,200 (2020 est.)</a:t>
            </a:r>
            <a:endParaRPr lang="en-US" dirty="0"/>
          </a:p>
          <a:p>
            <a:r>
              <a:rPr lang="en-US" dirty="0"/>
              <a:t>$16,800 (2019 est.)</a:t>
            </a:r>
            <a:endParaRPr lang="en-US" dirty="0"/>
          </a:p>
          <a:p>
            <a:r>
              <a:rPr lang="en-US" dirty="0"/>
              <a:t>$ 17 300 (2017)</a:t>
            </a:r>
            <a:endParaRPr lang="ru-RU" dirty="0"/>
          </a:p>
          <a:p>
            <a:r>
              <a:rPr lang="ru-RU" dirty="0"/>
              <a:t>$ 15 800 (2015 )</a:t>
            </a:r>
            <a:endParaRPr lang="ru-RU" dirty="0"/>
          </a:p>
          <a:p>
            <a:r>
              <a:rPr lang="ru-RU" dirty="0"/>
              <a:t>$ 16 700 (2014 )</a:t>
            </a:r>
            <a:endParaRPr lang="ru-RU" dirty="0"/>
          </a:p>
          <a:p>
            <a:r>
              <a:rPr lang="ru-RU" dirty="0"/>
              <a:t>$ 16 400 (2013 )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ВВП </a:t>
            </a:r>
            <a:r>
              <a:rPr lang="ru-RU" b="1" dirty="0" err="1"/>
              <a:t>світу</a:t>
            </a:r>
            <a:r>
              <a:rPr lang="ru-RU" b="1" dirty="0"/>
              <a:t> - склад, по секторам </a:t>
            </a:r>
            <a:r>
              <a:rPr lang="ru-RU" b="1" dirty="0" err="1"/>
              <a:t>походження</a:t>
            </a:r>
            <a:r>
              <a:rPr lang="ru-RU" b="1" dirty="0"/>
              <a:t>:</a:t>
            </a:r>
            <a:endParaRPr lang="ru-RU" b="1" dirty="0"/>
          </a:p>
          <a:p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: 6,5%</a:t>
            </a:r>
            <a:endParaRPr lang="ru-RU" dirty="0"/>
          </a:p>
          <a:p>
            <a:r>
              <a:rPr lang="ru-RU" dirty="0" err="1"/>
              <a:t>промисловість</a:t>
            </a:r>
            <a:r>
              <a:rPr lang="ru-RU" dirty="0"/>
              <a:t>: 31,1%</a:t>
            </a:r>
            <a:endParaRPr lang="ru-RU" dirty="0"/>
          </a:p>
          <a:p>
            <a:r>
              <a:rPr lang="ru-RU" dirty="0" err="1"/>
              <a:t>послуги</a:t>
            </a:r>
            <a:r>
              <a:rPr lang="ru-RU" dirty="0"/>
              <a:t>: </a:t>
            </a:r>
            <a:r>
              <a:rPr lang="ru-RU" b="1" dirty="0"/>
              <a:t>62,4%</a:t>
            </a:r>
            <a:r>
              <a:rPr lang="ru-RU" dirty="0"/>
              <a:t> (2015 )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ru-RU" sz="3600" b="1" dirty="0" err="1"/>
              <a:t>Незважаючи</a:t>
            </a:r>
            <a:r>
              <a:rPr lang="ru-RU" sz="3600" b="1" dirty="0"/>
              <a:t> на </a:t>
            </a:r>
            <a:r>
              <a:rPr lang="ru-RU" sz="3600" b="1" dirty="0" err="1"/>
              <a:t>ці</a:t>
            </a:r>
            <a:r>
              <a:rPr lang="ru-RU" sz="3600" b="1" dirty="0"/>
              <a:t> </a:t>
            </a:r>
            <a:r>
              <a:rPr lang="ru-RU" sz="3600" b="1" dirty="0" err="1"/>
              <a:t>проблеми</a:t>
            </a:r>
            <a:r>
              <a:rPr lang="ru-RU" sz="3600" b="1" dirty="0"/>
              <a:t>, </a:t>
            </a:r>
            <a:r>
              <a:rPr lang="ru-RU" sz="3600" b="1" dirty="0" err="1"/>
              <a:t>світова</a:t>
            </a:r>
            <a:r>
              <a:rPr lang="ru-RU" sz="3600" b="1" dirty="0"/>
              <a:t> </a:t>
            </a:r>
            <a:r>
              <a:rPr lang="ru-RU" sz="3600" b="1" dirty="0" err="1"/>
              <a:t>економіка</a:t>
            </a:r>
            <a:r>
              <a:rPr lang="ru-RU" sz="3600" b="1"/>
              <a:t> та туризм також</a:t>
            </a:r>
            <a:r>
              <a:rPr lang="ru-RU" sz="3600" b="1" dirty="0"/>
              <a:t> </a:t>
            </a:r>
            <a:r>
              <a:rPr lang="ru-RU" sz="3600" b="1" dirty="0" err="1"/>
              <a:t>показує</a:t>
            </a:r>
            <a:r>
              <a:rPr lang="ru-RU" sz="3600" b="1" dirty="0"/>
              <a:t> </a:t>
            </a:r>
            <a:r>
              <a:rPr lang="ru-RU" sz="4000" b="1" u="sng" dirty="0" err="1"/>
              <a:t>великі</a:t>
            </a:r>
            <a:r>
              <a:rPr lang="ru-RU" sz="4000" b="1" u="sng" dirty="0"/>
              <a:t> </a:t>
            </a:r>
            <a:r>
              <a:rPr lang="ru-RU" sz="4000" b="1" u="sng" dirty="0" err="1"/>
              <a:t>перспективи</a:t>
            </a:r>
            <a:r>
              <a:rPr lang="ru-RU" sz="3600" b="1" dirty="0"/>
              <a:t>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i="1" dirty="0" err="1"/>
              <a:t>Розвиток</a:t>
            </a:r>
            <a:r>
              <a:rPr lang="ru-RU" i="1" dirty="0"/>
              <a:t> </a:t>
            </a:r>
            <a:r>
              <a:rPr lang="ru-RU" i="1" dirty="0" err="1"/>
              <a:t>нових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подальше </a:t>
            </a:r>
            <a:r>
              <a:rPr lang="ru-RU" dirty="0" err="1"/>
              <a:t>просування</a:t>
            </a:r>
            <a:r>
              <a:rPr lang="ru-RU" dirty="0"/>
              <a:t> в широкому </a:t>
            </a:r>
            <a:r>
              <a:rPr lang="ru-RU" dirty="0" err="1"/>
              <a:t>спектрі</a:t>
            </a:r>
            <a:r>
              <a:rPr lang="ru-RU" dirty="0"/>
              <a:t> областей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медицини</a:t>
            </a:r>
            <a:r>
              <a:rPr lang="ru-RU" dirty="0"/>
              <a:t>, </a:t>
            </a:r>
            <a:r>
              <a:rPr lang="ru-RU" dirty="0" err="1"/>
              <a:t>альтернативної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/>
              <a:t>, </a:t>
            </a:r>
            <a:r>
              <a:rPr lang="ru-RU" dirty="0" err="1"/>
              <a:t>металургії</a:t>
            </a:r>
            <a:r>
              <a:rPr lang="ru-RU" dirty="0"/>
              <a:t> до транспорту.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i="1" dirty="0" err="1"/>
              <a:t>глобальних</a:t>
            </a:r>
            <a:r>
              <a:rPr lang="ru-RU" i="1" dirty="0"/>
              <a:t> </a:t>
            </a:r>
            <a:r>
              <a:rPr lang="ru-RU" i="1" dirty="0" err="1"/>
              <a:t>комунікацій</a:t>
            </a:r>
            <a:r>
              <a:rPr lang="ru-RU" i="1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скоротили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та туризму, </a:t>
            </a:r>
            <a:r>
              <a:rPr lang="ru-RU" dirty="0" err="1"/>
              <a:t>допомагаючи</a:t>
            </a:r>
            <a:r>
              <a:rPr lang="ru-RU" dirty="0"/>
              <a:t> </a:t>
            </a:r>
            <a:r>
              <a:rPr lang="ru-RU" dirty="0" err="1"/>
              <a:t>посиленню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від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підвищенню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зменшенню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у доходах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.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 </a:t>
            </a:r>
            <a:r>
              <a:rPr lang="ru-RU" dirty="0" err="1"/>
              <a:t>Відносна</a:t>
            </a:r>
            <a:r>
              <a:rPr lang="ru-RU" dirty="0"/>
              <a:t> </a:t>
            </a:r>
            <a:r>
              <a:rPr lang="ru-RU" dirty="0" err="1"/>
              <a:t>с</a:t>
            </a:r>
            <a:r>
              <a:rPr lang="ru-RU" i="1" dirty="0" err="1"/>
              <a:t>тійкість</a:t>
            </a:r>
            <a:r>
              <a:rPr lang="ru-RU" i="1" dirty="0"/>
              <a:t> </a:t>
            </a:r>
            <a:r>
              <a:rPr lang="ru-RU" i="1" dirty="0" err="1"/>
              <a:t>світової</a:t>
            </a:r>
            <a:r>
              <a:rPr lang="ru-RU" i="1" dirty="0"/>
              <a:t> </a:t>
            </a:r>
            <a:r>
              <a:rPr lang="ru-RU" i="1" dirty="0" err="1"/>
              <a:t>економіки</a:t>
            </a:r>
            <a:r>
              <a:rPr lang="ru-RU" i="1" dirty="0"/>
              <a:t> </a:t>
            </a:r>
            <a:r>
              <a:rPr lang="ru-RU" dirty="0"/>
              <a:t>перед новою </a:t>
            </a:r>
            <a:r>
              <a:rPr lang="ru-RU" dirty="0" err="1"/>
              <a:t>хвилею</a:t>
            </a:r>
            <a:r>
              <a:rPr lang="ru-RU" dirty="0"/>
              <a:t> </a:t>
            </a:r>
            <a:r>
              <a:rPr lang="ru-RU" dirty="0" err="1"/>
              <a:t>пандемії</a:t>
            </a:r>
            <a:r>
              <a:rPr lang="ru-RU" dirty="0"/>
              <a:t> та </a:t>
            </a:r>
            <a:r>
              <a:rPr lang="ru-RU" dirty="0" err="1"/>
              <a:t>викликаної</a:t>
            </a:r>
            <a:r>
              <a:rPr lang="ru-RU" dirty="0"/>
              <a:t> нею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0" y="0"/>
            <a:ext cx="12204000" cy="576000"/>
          </a:xfrm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 Black" panose="020B0A04020102020204" pitchFamily="34" charset="0"/>
              </a:rPr>
              <a:t>Світ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" y="495946"/>
            <a:ext cx="12240000" cy="6516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sz="3600" dirty="0"/>
              <a:t>Планета Земля; </a:t>
            </a:r>
            <a:r>
              <a:rPr lang="ru-RU" sz="3600" dirty="0" err="1"/>
              <a:t>країни</a:t>
            </a:r>
            <a:r>
              <a:rPr lang="ru-RU" sz="3600" dirty="0"/>
              <a:t> </a:t>
            </a:r>
            <a:r>
              <a:rPr lang="ru-RU" sz="3600" dirty="0" err="1"/>
              <a:t>світу</a:t>
            </a:r>
            <a:r>
              <a:rPr lang="ru-RU" sz="3600" dirty="0"/>
              <a:t>.</a:t>
            </a:r>
            <a:endParaRPr lang="ru-RU" sz="3600" dirty="0"/>
          </a:p>
          <a:p>
            <a:r>
              <a:rPr lang="ru-RU" sz="3600" dirty="0" err="1"/>
              <a:t>Людство</a:t>
            </a:r>
            <a:r>
              <a:rPr lang="ru-RU" sz="3600" dirty="0"/>
              <a:t>, </a:t>
            </a:r>
            <a:r>
              <a:rPr lang="ru-RU" sz="3600" dirty="0" err="1"/>
              <a:t>світове</a:t>
            </a:r>
            <a:r>
              <a:rPr lang="ru-RU" sz="3600" dirty="0"/>
              <a:t> </a:t>
            </a:r>
            <a:r>
              <a:rPr lang="ru-RU" sz="3600" dirty="0" err="1"/>
              <a:t>співтовариство</a:t>
            </a:r>
            <a:r>
              <a:rPr lang="ru-RU" sz="3600" dirty="0"/>
              <a:t>.</a:t>
            </a:r>
            <a:endParaRPr lang="ru-RU" sz="3600" dirty="0"/>
          </a:p>
          <a:p>
            <a:r>
              <a:rPr lang="ru-RU" sz="3600" dirty="0"/>
              <a:t>ВСЕСВІТ (</a:t>
            </a:r>
            <a:r>
              <a:rPr lang="ru-RU" sz="3600" dirty="0" err="1"/>
              <a:t>об'єктивний</a:t>
            </a:r>
            <a:r>
              <a:rPr lang="ru-RU" sz="3600" dirty="0"/>
              <a:t> </a:t>
            </a:r>
            <a:r>
              <a:rPr lang="ru-RU" sz="3600" dirty="0" err="1"/>
              <a:t>світ</a:t>
            </a:r>
            <a:r>
              <a:rPr lang="ru-RU" sz="3600" dirty="0"/>
              <a:t>).</a:t>
            </a:r>
            <a:endParaRPr lang="ru-RU" sz="3600" dirty="0"/>
          </a:p>
          <a:p>
            <a:r>
              <a:rPr lang="ru-RU" sz="3600" dirty="0" err="1"/>
              <a:t>Внутрішній</a:t>
            </a:r>
            <a:r>
              <a:rPr lang="ru-RU" sz="3600" dirty="0"/>
              <a:t> </a:t>
            </a:r>
            <a:r>
              <a:rPr lang="ru-RU" sz="3600" dirty="0" err="1"/>
              <a:t>світ</a:t>
            </a:r>
            <a:r>
              <a:rPr lang="ru-RU" sz="3600" dirty="0"/>
              <a:t> - структурно </a:t>
            </a:r>
            <a:r>
              <a:rPr lang="ru-RU" sz="3600" dirty="0" err="1"/>
              <a:t>організований</a:t>
            </a:r>
            <a:r>
              <a:rPr lang="ru-RU" sz="3600" dirty="0"/>
              <a:t> </a:t>
            </a:r>
            <a:r>
              <a:rPr lang="ru-RU" sz="3600" dirty="0" err="1"/>
              <a:t>зміст</a:t>
            </a:r>
            <a:r>
              <a:rPr lang="ru-RU" sz="3600" dirty="0"/>
              <a:t> </a:t>
            </a:r>
            <a:r>
              <a:rPr lang="ru-RU" sz="3600" dirty="0" err="1"/>
              <a:t>людської</a:t>
            </a:r>
            <a:r>
              <a:rPr lang="ru-RU" sz="3600" dirty="0"/>
              <a:t> </a:t>
            </a:r>
            <a:r>
              <a:rPr lang="ru-RU" sz="3600" dirty="0" err="1"/>
              <a:t>психіки</a:t>
            </a:r>
            <a:r>
              <a:rPr lang="ru-RU" sz="3600" dirty="0"/>
              <a:t> (</a:t>
            </a:r>
            <a:r>
              <a:rPr lang="ru-RU" sz="3600" dirty="0" err="1"/>
              <a:t>суб'єктивний</a:t>
            </a:r>
            <a:r>
              <a:rPr lang="ru-RU" sz="3600" dirty="0"/>
              <a:t> </a:t>
            </a:r>
            <a:r>
              <a:rPr lang="ru-RU" sz="3600" dirty="0" err="1"/>
              <a:t>світ</a:t>
            </a:r>
            <a:r>
              <a:rPr lang="ru-RU" sz="3600" dirty="0"/>
              <a:t>).</a:t>
            </a:r>
            <a:endParaRPr lang="ru-RU" sz="3600" dirty="0"/>
          </a:p>
          <a:p>
            <a:r>
              <a:rPr lang="ru-RU" sz="3600" dirty="0" err="1"/>
              <a:t>Сукупність</a:t>
            </a:r>
            <a:r>
              <a:rPr lang="ru-RU" sz="3600" dirty="0"/>
              <a:t> </a:t>
            </a:r>
            <a:r>
              <a:rPr lang="ru-RU" sz="3600" dirty="0" err="1"/>
              <a:t>усіх</a:t>
            </a:r>
            <a:r>
              <a:rPr lang="ru-RU" sz="3600" dirty="0"/>
              <a:t> форм </a:t>
            </a:r>
            <a:r>
              <a:rPr lang="ru-RU" sz="3600" dirty="0" err="1"/>
              <a:t>матерії</a:t>
            </a:r>
            <a:r>
              <a:rPr lang="ru-RU" sz="3600" dirty="0"/>
              <a:t> в земному і </a:t>
            </a:r>
            <a:r>
              <a:rPr lang="ru-RU" sz="3600" dirty="0" err="1"/>
              <a:t>космічному</a:t>
            </a:r>
            <a:r>
              <a:rPr lang="ru-RU" sz="3600" dirty="0"/>
              <a:t> </a:t>
            </a:r>
            <a:r>
              <a:rPr lang="ru-RU" sz="3600" dirty="0" err="1"/>
              <a:t>просторі</a:t>
            </a:r>
            <a:r>
              <a:rPr lang="ru-RU" sz="3600" dirty="0"/>
              <a:t>.</a:t>
            </a:r>
            <a:endParaRPr lang="ru-RU" sz="3600" dirty="0"/>
          </a:p>
          <a:p>
            <a:r>
              <a:rPr lang="ru-RU" sz="3600" dirty="0"/>
              <a:t>Земна куля, Земля </a:t>
            </a:r>
            <a:r>
              <a:rPr lang="uk-UA" sz="3600" dirty="0"/>
              <a:t>та</a:t>
            </a:r>
            <a:r>
              <a:rPr lang="ru-RU" sz="3600" dirty="0"/>
              <a:t> </a:t>
            </a:r>
            <a:r>
              <a:rPr lang="ru-RU" sz="3600" dirty="0" err="1"/>
              <a:t>її</a:t>
            </a:r>
            <a:r>
              <a:rPr lang="ru-RU" sz="3600" dirty="0"/>
              <a:t> </a:t>
            </a:r>
            <a:r>
              <a:rPr lang="ru-RU" sz="3600" dirty="0" err="1"/>
              <a:t>мешканці</a:t>
            </a:r>
            <a:r>
              <a:rPr lang="ru-RU" sz="3600" dirty="0"/>
              <a:t>.</a:t>
            </a:r>
            <a:endParaRPr lang="ru-RU" sz="3600" dirty="0"/>
          </a:p>
          <a:p>
            <a:r>
              <a:rPr lang="ru-RU" sz="3600" dirty="0" err="1"/>
              <a:t>Позначення</a:t>
            </a:r>
            <a:r>
              <a:rPr lang="ru-RU" sz="3600" dirty="0"/>
              <a:t> </a:t>
            </a:r>
            <a:r>
              <a:rPr lang="ru-RU" sz="3600" dirty="0" err="1"/>
              <a:t>суми</a:t>
            </a:r>
            <a:r>
              <a:rPr lang="ru-RU" sz="3600" dirty="0"/>
              <a:t> </a:t>
            </a:r>
            <a:r>
              <a:rPr lang="ru-RU" sz="3600" dirty="0" err="1"/>
              <a:t>людського</a:t>
            </a:r>
            <a:r>
              <a:rPr lang="ru-RU" sz="3600" dirty="0"/>
              <a:t> </a:t>
            </a:r>
            <a:r>
              <a:rPr lang="ru-RU" sz="3600" dirty="0" err="1"/>
              <a:t>досвіду</a:t>
            </a:r>
            <a:r>
              <a:rPr lang="ru-RU" sz="3600" dirty="0"/>
              <a:t> та </a:t>
            </a:r>
            <a:r>
              <a:rPr lang="ru-RU" sz="3600" dirty="0" err="1"/>
              <a:t>історії</a:t>
            </a:r>
            <a:r>
              <a:rPr lang="ru-RU" sz="3600" dirty="0"/>
              <a:t>, стану </a:t>
            </a:r>
            <a:r>
              <a:rPr lang="ru-RU" sz="3600" dirty="0" err="1"/>
              <a:t>людства</a:t>
            </a:r>
            <a:r>
              <a:rPr lang="ru-RU" sz="3600" dirty="0"/>
              <a:t>.</a:t>
            </a:r>
            <a:endParaRPr lang="uk-UA" sz="3600" b="1" u="sng" dirty="0"/>
          </a:p>
          <a:p>
            <a:r>
              <a:rPr lang="ru-RU" sz="3600" dirty="0" err="1"/>
              <a:t>Віртуальний</a:t>
            </a:r>
            <a:r>
              <a:rPr lang="ru-RU" sz="3600" dirty="0"/>
              <a:t> </a:t>
            </a:r>
            <a:r>
              <a:rPr lang="ru-RU" sz="3600" dirty="0" err="1"/>
              <a:t>світ</a:t>
            </a:r>
            <a:r>
              <a:rPr lang="ru-RU" sz="3600" dirty="0"/>
              <a:t>.</a:t>
            </a:r>
            <a:endParaRPr lang="ru-RU" sz="3600" dirty="0"/>
          </a:p>
          <a:p>
            <a:endParaRPr lang="ru-RU" sz="3600" dirty="0"/>
          </a:p>
          <a:p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17372"/>
            <a:ext cx="10515600" cy="15840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uk-UA" dirty="0">
                <a:solidFill>
                  <a:prstClr val="black"/>
                </a:solidFill>
              </a:rPr>
              <a:t>2</a:t>
            </a:r>
            <a:r>
              <a:rPr lang="uk-UA" sz="4000" b="1" dirty="0">
                <a:solidFill>
                  <a:prstClr val="black"/>
                </a:solidFill>
                <a:latin typeface="Arial Black" panose="020B0A04020102020204" pitchFamily="34" charset="0"/>
              </a:rPr>
              <a:t>. Географічно-природнича характеристика сучасного світу та його туристичний потенціал</a:t>
            </a:r>
            <a:endParaRPr lang="uk-UA" sz="4000" b="1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388350" cy="720725"/>
          </a:xfrm>
          <a:solidFill>
            <a:srgbClr val="99FFCC"/>
          </a:solidFill>
        </p:spPr>
        <p:txBody>
          <a:bodyPr/>
          <a:lstStyle/>
          <a:p>
            <a:pPr algn="ctr"/>
            <a:r>
              <a:rPr lang="uk-UA" altLang="ru-RU" sz="4000" b="1" dirty="0"/>
              <a:t>Теорії походження Всесвіту</a:t>
            </a:r>
            <a:endParaRPr lang="ru-RU" alt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288" y="1052514"/>
            <a:ext cx="8748712" cy="5724525"/>
          </a:xfrm>
          <a:solidFill>
            <a:srgbClr val="FFFF00"/>
          </a:solidFill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uk-UA" b="1" u="sng" dirty="0"/>
              <a:t>Теорія Великого вибуху:</a:t>
            </a:r>
            <a:endParaRPr lang="uk-UA" b="1" u="sng" dirty="0"/>
          </a:p>
          <a:p>
            <a:pPr>
              <a:buFontTx/>
              <a:buChar char="-"/>
              <a:defRPr/>
            </a:pPr>
            <a:r>
              <a:rPr lang="ru-RU" dirty="0" err="1"/>
              <a:t>вибух</a:t>
            </a:r>
            <a:r>
              <a:rPr lang="ru-RU" dirty="0"/>
              <a:t> </a:t>
            </a:r>
            <a:r>
              <a:rPr lang="ru-RU" dirty="0" err="1"/>
              <a:t>стався</a:t>
            </a:r>
            <a:r>
              <a:rPr lang="ru-RU" dirty="0"/>
              <a:t> в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сингулярній</a:t>
            </a:r>
            <a:r>
              <a:rPr lang="ru-RU" dirty="0"/>
              <a:t> </a:t>
            </a:r>
            <a:r>
              <a:rPr lang="ru-RU" dirty="0" err="1"/>
              <a:t>точці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 де і </a:t>
            </a:r>
            <a:r>
              <a:rPr lang="ru-RU" dirty="0" err="1"/>
              <a:t>невідомо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, </a:t>
            </a:r>
            <a:r>
              <a:rPr lang="ru-RU" dirty="0" err="1"/>
              <a:t>всупереч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законам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природознавства</a:t>
            </a:r>
            <a:r>
              <a:rPr lang="ru-RU" dirty="0"/>
              <a:t>;</a:t>
            </a:r>
            <a:endParaRPr lang="ru-RU" dirty="0"/>
          </a:p>
          <a:p>
            <a:pPr>
              <a:buFontTx/>
              <a:buChar char="-"/>
              <a:defRPr/>
            </a:pPr>
            <a:r>
              <a:rPr lang="ru-RU" dirty="0" err="1"/>
              <a:t>вибух</a:t>
            </a:r>
            <a:r>
              <a:rPr lang="ru-RU" dirty="0"/>
              <a:t> </a:t>
            </a:r>
            <a:r>
              <a:rPr lang="ru-RU" dirty="0" err="1"/>
              <a:t>стався</a:t>
            </a:r>
            <a:r>
              <a:rPr lang="ru-RU" dirty="0"/>
              <a:t> </a:t>
            </a:r>
            <a:r>
              <a:rPr lang="ru-RU" dirty="0" err="1"/>
              <a:t>скрізь</a:t>
            </a:r>
            <a:r>
              <a:rPr lang="ru-RU" dirty="0"/>
              <a:t>, не </a:t>
            </a:r>
            <a:r>
              <a:rPr lang="ru-RU" dirty="0" err="1"/>
              <a:t>пояснюючи</a:t>
            </a:r>
            <a:r>
              <a:rPr lang="ru-RU" dirty="0"/>
              <a:t>, як і де "</a:t>
            </a:r>
            <a:r>
              <a:rPr lang="ru-RU" dirty="0" err="1"/>
              <a:t>скрізь</a:t>
            </a:r>
            <a:r>
              <a:rPr lang="ru-RU" dirty="0"/>
              <a:t>",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Всесвіту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.</a:t>
            </a:r>
            <a:endParaRPr lang="ru-RU" dirty="0"/>
          </a:p>
          <a:p>
            <a:pPr>
              <a:buFontTx/>
              <a:buChar char="-"/>
              <a:defRPr/>
            </a:pPr>
            <a:r>
              <a:rPr lang="ru-RU" b="1" u="sng" dirty="0"/>
              <a:t>2. </a:t>
            </a:r>
            <a:r>
              <a:rPr lang="uk-UA" b="1" u="sng" dirty="0"/>
              <a:t>Створення світу Богом – </a:t>
            </a:r>
            <a:r>
              <a:rPr lang="uk-UA" dirty="0"/>
              <a:t>за 6 днів з нічого 5 782 років тому.</a:t>
            </a:r>
            <a:endParaRPr lang="uk-UA" dirty="0"/>
          </a:p>
          <a:p>
            <a:pPr marL="514350" indent="-514350">
              <a:buFontTx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ru-RU" b="1" dirty="0" err="1"/>
              <a:t>Еволюц</a:t>
            </a:r>
            <a:r>
              <a:rPr lang="uk-UA" b="1" dirty="0" err="1"/>
              <a:t>ія</a:t>
            </a:r>
            <a:r>
              <a:rPr lang="uk-UA" b="1" dirty="0"/>
              <a:t> природи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ru-RU" dirty="0"/>
              <a:t>	На думку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b="1" dirty="0"/>
              <a:t>Земля</a:t>
            </a:r>
            <a:r>
              <a:rPr lang="ru-RU" dirty="0"/>
              <a:t> </a:t>
            </a:r>
            <a:r>
              <a:rPr lang="ru-RU" dirty="0" err="1"/>
              <a:t>утворилася</a:t>
            </a:r>
            <a:r>
              <a:rPr lang="ru-RU" dirty="0"/>
              <a:t> </a:t>
            </a:r>
            <a:r>
              <a:rPr lang="ru-RU" b="1" dirty="0"/>
              <a:t>4,5 млрд. </a:t>
            </a:r>
            <a:r>
              <a:rPr lang="ru-RU" b="1" dirty="0" err="1"/>
              <a:t>років</a:t>
            </a:r>
            <a:r>
              <a:rPr lang="ru-RU" dirty="0"/>
              <a:t> тому з </a:t>
            </a:r>
            <a:r>
              <a:rPr lang="ru-RU" dirty="0" err="1"/>
              <a:t>міжзоряної</a:t>
            </a:r>
            <a:r>
              <a:rPr lang="ru-RU" dirty="0"/>
              <a:t> </a:t>
            </a:r>
            <a:r>
              <a:rPr lang="ru-RU" dirty="0" err="1"/>
              <a:t>газопилової</a:t>
            </a:r>
            <a:r>
              <a:rPr lang="ru-RU" dirty="0"/>
              <a:t> хмари,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Сонцем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планетами. </a:t>
            </a:r>
            <a:endParaRPr lang="ru-RU" dirty="0"/>
          </a:p>
          <a:p>
            <a:pPr marL="0" indent="0">
              <a:buNone/>
              <a:defRPr/>
            </a:pPr>
            <a:r>
              <a:rPr lang="ru-RU" dirty="0"/>
              <a:t>	</a:t>
            </a:r>
            <a:r>
              <a:rPr lang="ru-RU" dirty="0" err="1"/>
              <a:t>Місяць</a:t>
            </a:r>
            <a:r>
              <a:rPr lang="ru-RU" dirty="0"/>
              <a:t> (Луна) </a:t>
            </a:r>
            <a:r>
              <a:rPr lang="ru-RU" dirty="0" err="1"/>
              <a:t>сформувався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на 20 млн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масивного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з Землею.</a:t>
            </a:r>
            <a:endParaRPr lang="ru-RU" dirty="0"/>
          </a:p>
          <a:p>
            <a:pPr marL="0" indent="0"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3200" dirty="0" err="1"/>
              <a:t>Фотографія</a:t>
            </a:r>
            <a:r>
              <a:rPr lang="ru-RU" sz="3200" dirty="0"/>
              <a:t> </a:t>
            </a:r>
            <a:r>
              <a:rPr lang="ru-RU" sz="3200" dirty="0" err="1"/>
              <a:t>Землі</a:t>
            </a:r>
            <a:r>
              <a:rPr lang="ru-RU" sz="3200" dirty="0"/>
              <a:t>, </a:t>
            </a:r>
            <a:r>
              <a:rPr lang="ru-RU" sz="3200" dirty="0" err="1"/>
              <a:t>зроблена</a:t>
            </a:r>
            <a:r>
              <a:rPr lang="ru-RU" sz="3200" dirty="0"/>
              <a:t> в 1972 </a:t>
            </a:r>
            <a:r>
              <a:rPr lang="ru-RU" sz="3200" dirty="0" err="1"/>
              <a:t>році</a:t>
            </a:r>
            <a:r>
              <a:rPr lang="ru-RU" sz="3200" dirty="0"/>
              <a:t> </a:t>
            </a:r>
            <a:r>
              <a:rPr lang="ru-RU" sz="3200" dirty="0" err="1"/>
              <a:t>екіпажем</a:t>
            </a:r>
            <a:r>
              <a:rPr lang="ru-RU" sz="3200" dirty="0"/>
              <a:t> Аполлон-17.</a:t>
            </a:r>
            <a:endParaRPr lang="ru-RU" sz="3200" dirty="0"/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altLang="uk-UA"/>
          </a:p>
        </p:txBody>
      </p:sp>
      <p:pic>
        <p:nvPicPr>
          <p:cNvPr id="9220" name="Picture 2" descr="http://upload.wikimedia.org/wikipedia/commons/thumb/9/97/The_Earth_seen_from_Apollo_17.jpg/220px-The_Earth_seen_from_Apollo_17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6" y="1560514"/>
            <a:ext cx="4645025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700" y="1"/>
            <a:ext cx="10579100" cy="16906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altLang="uk-UA" b="1" dirty="0"/>
              <a:t>Тунгуській метеорит: п</a:t>
            </a:r>
            <a:r>
              <a:rPr lang="ru-RU" b="1" dirty="0" err="1"/>
              <a:t>овалені</a:t>
            </a:r>
            <a:r>
              <a:rPr lang="ru-RU" b="1" dirty="0"/>
              <a:t> дерева на </a:t>
            </a:r>
            <a:r>
              <a:rPr lang="ru-RU" b="1" dirty="0" err="1"/>
              <a:t>території</a:t>
            </a:r>
            <a:r>
              <a:rPr lang="ru-RU" b="1" dirty="0"/>
              <a:t> </a:t>
            </a:r>
            <a:r>
              <a:rPr lang="ru-RU" b="1" dirty="0" err="1"/>
              <a:t>понад</a:t>
            </a:r>
            <a:r>
              <a:rPr lang="ru-RU" b="1" dirty="0"/>
              <a:t> 2000 км ²</a:t>
            </a:r>
            <a:endParaRPr lang="uk-UA" b="1" dirty="0"/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4976" y="1412876"/>
            <a:ext cx="9224963" cy="5148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uk-UA" altLang="uk-UA" dirty="0"/>
              <a:t>Тунгуській метеорит</a:t>
            </a:r>
            <a:endParaRPr lang="ru-RU" alt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85000" lnSpcReduction="10000"/>
          </a:bodyPr>
          <a:lstStyle/>
          <a:p>
            <a:pPr algn="just">
              <a:defRPr/>
            </a:pPr>
            <a:r>
              <a:rPr lang="ru-RU" dirty="0" err="1"/>
              <a:t>Близько</a:t>
            </a:r>
            <a:r>
              <a:rPr lang="ru-RU" dirty="0"/>
              <a:t> 7:00 ранку 30 </a:t>
            </a:r>
            <a:r>
              <a:rPr lang="ru-RU" dirty="0" err="1"/>
              <a:t>червня</a:t>
            </a:r>
            <a:r>
              <a:rPr lang="ru-RU" dirty="0"/>
              <a:t> 1908 року над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Єнісею</a:t>
            </a:r>
            <a:r>
              <a:rPr lang="ru-RU" dirty="0"/>
              <a:t> з </a:t>
            </a:r>
            <a:r>
              <a:rPr lang="ru-RU" dirty="0" err="1"/>
              <a:t>південного</a:t>
            </a:r>
            <a:r>
              <a:rPr lang="ru-RU" dirty="0"/>
              <a:t> сходу на </a:t>
            </a:r>
            <a:r>
              <a:rPr lang="ru-RU" dirty="0" err="1"/>
              <a:t>північний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пролетіла</a:t>
            </a:r>
            <a:r>
              <a:rPr lang="ru-RU" dirty="0"/>
              <a:t> велика </a:t>
            </a:r>
            <a:r>
              <a:rPr lang="ru-RU" dirty="0" err="1"/>
              <a:t>вогненна</a:t>
            </a:r>
            <a:r>
              <a:rPr lang="ru-RU" dirty="0"/>
              <a:t> куля. </a:t>
            </a:r>
            <a:r>
              <a:rPr lang="ru-RU" dirty="0" err="1"/>
              <a:t>Політ</a:t>
            </a:r>
            <a:r>
              <a:rPr lang="ru-RU" dirty="0"/>
              <a:t> </a:t>
            </a:r>
            <a:r>
              <a:rPr lang="ru-RU" dirty="0" err="1"/>
              <a:t>закінчився</a:t>
            </a:r>
            <a:r>
              <a:rPr lang="ru-RU" dirty="0"/>
              <a:t> </a:t>
            </a:r>
            <a:r>
              <a:rPr lang="ru-RU" dirty="0" err="1"/>
              <a:t>вибухом</a:t>
            </a:r>
            <a:r>
              <a:rPr lang="ru-RU" dirty="0"/>
              <a:t> на </a:t>
            </a:r>
            <a:r>
              <a:rPr lang="ru-RU" dirty="0" err="1"/>
              <a:t>висоті</a:t>
            </a:r>
            <a:r>
              <a:rPr lang="ru-RU" dirty="0"/>
              <a:t> 7-10 км над </a:t>
            </a:r>
            <a:r>
              <a:rPr lang="ru-RU" dirty="0" err="1"/>
              <a:t>незаселеним</a:t>
            </a:r>
            <a:r>
              <a:rPr lang="ru-RU" dirty="0"/>
              <a:t> районом тайги. </a:t>
            </a:r>
            <a:r>
              <a:rPr lang="ru-RU" dirty="0" err="1"/>
              <a:t>Вибухова</a:t>
            </a:r>
            <a:r>
              <a:rPr lang="ru-RU" dirty="0"/>
              <a:t> </a:t>
            </a:r>
            <a:r>
              <a:rPr lang="ru-RU" dirty="0" err="1"/>
              <a:t>хвиля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зафіксована</a:t>
            </a:r>
            <a:r>
              <a:rPr lang="ru-RU" dirty="0"/>
              <a:t> </a:t>
            </a:r>
            <a:r>
              <a:rPr lang="ru-RU" dirty="0" err="1"/>
              <a:t>обсерваторіями</a:t>
            </a:r>
            <a:r>
              <a:rPr lang="ru-RU" dirty="0"/>
              <a:t> по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вибуху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повалені</a:t>
            </a:r>
            <a:r>
              <a:rPr lang="ru-RU" dirty="0"/>
              <a:t> дерева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b="1" dirty="0" err="1"/>
              <a:t>понад</a:t>
            </a:r>
            <a:r>
              <a:rPr lang="ru-RU" b="1" dirty="0"/>
              <a:t> 2000 км ²</a:t>
            </a:r>
            <a:r>
              <a:rPr lang="ru-RU" dirty="0"/>
              <a:t>,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вибито</a:t>
            </a:r>
            <a:r>
              <a:rPr lang="ru-RU" dirty="0"/>
              <a:t> в </a:t>
            </a:r>
            <a:r>
              <a:rPr lang="ru-RU" dirty="0" err="1"/>
              <a:t>декількох</a:t>
            </a:r>
            <a:r>
              <a:rPr lang="ru-RU" dirty="0"/>
              <a:t> сотнях </a:t>
            </a:r>
            <a:r>
              <a:rPr lang="ru-RU" dirty="0" err="1"/>
              <a:t>кілометрів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епіцентру</a:t>
            </a:r>
            <a:r>
              <a:rPr lang="ru-RU" dirty="0"/>
              <a:t> </a:t>
            </a:r>
            <a:r>
              <a:rPr lang="ru-RU" dirty="0" err="1"/>
              <a:t>вибуху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Атлантики до центрального </a:t>
            </a:r>
            <a:r>
              <a:rPr lang="ru-RU" dirty="0" err="1"/>
              <a:t>Сибіру</a:t>
            </a:r>
            <a:r>
              <a:rPr lang="ru-RU" dirty="0"/>
              <a:t> </a:t>
            </a:r>
            <a:r>
              <a:rPr lang="ru-RU" dirty="0" err="1"/>
              <a:t>спостерігалося</a:t>
            </a:r>
            <a:r>
              <a:rPr lang="ru-RU" dirty="0"/>
              <a:t> </a:t>
            </a:r>
            <a:r>
              <a:rPr lang="ru-RU" dirty="0" err="1"/>
              <a:t>інтенсивне</a:t>
            </a:r>
            <a:r>
              <a:rPr lang="ru-RU" dirty="0"/>
              <a:t> </a:t>
            </a:r>
            <a:r>
              <a:rPr lang="ru-RU" dirty="0" err="1"/>
              <a:t>світіння</a:t>
            </a:r>
            <a:r>
              <a:rPr lang="ru-RU" dirty="0"/>
              <a:t> неба і </a:t>
            </a:r>
            <a:r>
              <a:rPr lang="ru-RU" dirty="0" err="1"/>
              <a:t>хмар</a:t>
            </a:r>
            <a:r>
              <a:rPr lang="ru-RU" dirty="0"/>
              <a:t>.</a:t>
            </a:r>
            <a:endParaRPr lang="ru-RU" dirty="0"/>
          </a:p>
          <a:p>
            <a:pPr algn="just">
              <a:defRPr/>
            </a:pPr>
            <a:r>
              <a:rPr lang="ru-RU" dirty="0"/>
              <a:t>У район </a:t>
            </a:r>
            <a:r>
              <a:rPr lang="ru-RU" dirty="0" err="1"/>
              <a:t>катастрофи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направлені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дослідницьких</a:t>
            </a:r>
            <a:r>
              <a:rPr lang="ru-RU" dirty="0"/>
              <a:t> </a:t>
            </a:r>
            <a:r>
              <a:rPr lang="ru-RU" dirty="0" err="1"/>
              <a:t>експедицій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експедиції</a:t>
            </a:r>
            <a:r>
              <a:rPr lang="ru-RU" dirty="0"/>
              <a:t> 1927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Л. А. Кулика.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гіпотетичного</a:t>
            </a:r>
            <a:r>
              <a:rPr lang="ru-RU" dirty="0"/>
              <a:t> </a:t>
            </a:r>
            <a:r>
              <a:rPr lang="ru-RU" dirty="0" err="1"/>
              <a:t>Тунгуського</a:t>
            </a:r>
            <a:r>
              <a:rPr lang="ru-RU" dirty="0"/>
              <a:t> метеорита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знайдено</a:t>
            </a:r>
            <a:r>
              <a:rPr lang="ru-RU" dirty="0"/>
              <a:t> в </a:t>
            </a:r>
            <a:r>
              <a:rPr lang="ru-RU" dirty="0" err="1"/>
              <a:t>скільки-небудь</a:t>
            </a:r>
            <a:r>
              <a:rPr lang="ru-RU" dirty="0"/>
              <a:t>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;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</a:t>
            </a:r>
            <a:r>
              <a:rPr lang="ru-RU" dirty="0" err="1"/>
              <a:t>мікроскопічні</a:t>
            </a:r>
            <a:r>
              <a:rPr lang="ru-RU" dirty="0"/>
              <a:t> </a:t>
            </a:r>
            <a:r>
              <a:rPr lang="ru-RU" dirty="0" err="1"/>
              <a:t>силікатні</a:t>
            </a:r>
            <a:r>
              <a:rPr lang="ru-RU" dirty="0"/>
              <a:t> і </a:t>
            </a:r>
            <a:r>
              <a:rPr lang="ru-RU" dirty="0" err="1"/>
              <a:t>магнетитові</a:t>
            </a:r>
            <a:r>
              <a:rPr lang="ru-RU" dirty="0"/>
              <a:t> кульки,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космічне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12784</Words>
  <Application>WPS Presentation</Application>
  <PresentationFormat>Широкоэкранный</PresentationFormat>
  <Paragraphs>479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0" baseType="lpstr">
      <vt:lpstr>Arial</vt:lpstr>
      <vt:lpstr>SimSun</vt:lpstr>
      <vt:lpstr>Wingdings</vt:lpstr>
      <vt:lpstr>Arial Black</vt:lpstr>
      <vt:lpstr>Times New Roman</vt:lpstr>
      <vt:lpstr>Calibri Light</vt:lpstr>
      <vt:lpstr>Calibri</vt:lpstr>
      <vt:lpstr>Microsoft YaHei</vt:lpstr>
      <vt:lpstr>Arial Unicode MS</vt:lpstr>
      <vt:lpstr>Verdana</vt:lpstr>
      <vt:lpstr>Тема Office</vt:lpstr>
      <vt:lpstr> Лекція 2. Сучасний світ: загальна характеристика та туристичний аспект. </vt:lpstr>
      <vt:lpstr> 1. Поняття  «сучасний світ».</vt:lpstr>
      <vt:lpstr>Світ</vt:lpstr>
      <vt:lpstr>2. Географічно-природнича характеристика сучасного світу та його туристичний потенціал</vt:lpstr>
      <vt:lpstr>Теорії походження Всесвіту</vt:lpstr>
      <vt:lpstr>Еволюція природи</vt:lpstr>
      <vt:lpstr>Фотографія Землі, зроблена в 1972 році екіпажем Аполлон-17.</vt:lpstr>
      <vt:lpstr>Тунгуській метеорит: повалені дерева на території понад 2000 км ²</vt:lpstr>
      <vt:lpstr>Тунгуській метеорит</vt:lpstr>
      <vt:lpstr> Карта світу</vt:lpstr>
      <vt:lpstr> Географічно-природнича характеристика сучасного світу</vt:lpstr>
      <vt:lpstr>Кількість країн на континентах</vt:lpstr>
      <vt:lpstr>Країни Європи (49)</vt:lpstr>
      <vt:lpstr>Країни Азії (48)</vt:lpstr>
      <vt:lpstr>Країни Північної Америки (23)</vt:lpstr>
      <vt:lpstr>Країни Південної Америки (12)</vt:lpstr>
      <vt:lpstr>Країни Африки (54)</vt:lpstr>
      <vt:lpstr>Океанія (14)</vt:lpstr>
      <vt:lpstr>3. Культурно-ідеологічні та демографічні особливості сучасного світу та вплив на розвиток туризму.</vt:lpstr>
      <vt:lpstr> Середній вік:  чоловіки: 29,6 років жінки: 30,1 років (2020 р.) Статистика зростання населення: 1,08% за рік</vt:lpstr>
      <vt:lpstr>Грамотність (у віці 15 років і старше вміють читати і писати)</vt:lpstr>
      <vt:lpstr>Релігії  та її послідовники в сучасному світу</vt:lpstr>
      <vt:lpstr>4. Особливості політико-правової карти світу. Центри сили  (країни – лідери) та їх вплив на розвиток сучасного світу та  туризму.</vt:lpstr>
      <vt:lpstr>Центри сили в сучасному світі </vt:lpstr>
      <vt:lpstr>Рейтинг країн за ВВП на 1 людину за рік</vt:lpstr>
      <vt:lpstr>PowerPoint 演示文稿</vt:lpstr>
      <vt:lpstr> Проблеми </vt:lpstr>
      <vt:lpstr> Світова економіка</vt:lpstr>
      <vt:lpstr>Незважаючи на ці проблеми, світова економіка та туризм також показує великі перспективи.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«Cучасний світ: проблеми та тенденції розвитку» 16 годин (лекції)+16 годин(семінари) + тестування в Moodle + залік</dc:title>
  <dc:creator>Mila</dc:creator>
  <cp:lastModifiedBy>Mila</cp:lastModifiedBy>
  <cp:revision>152</cp:revision>
  <dcterms:created xsi:type="dcterms:W3CDTF">2016-09-04T12:26:00Z</dcterms:created>
  <dcterms:modified xsi:type="dcterms:W3CDTF">2023-09-12T21:40:47Z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4F7BC79A083F48DBA40A3577FFBD910C_13</vt:lpwstr>
  </property>
  <property fmtid="{D5CDD505-2E9C-101B-9397-08002B2CF9AE}" pid="3" name="KSOProductBuildVer">
    <vt:lpwstr>1033-12.2.0.13201</vt:lpwstr>
  </property>
</Properties>
</file>