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3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289" r:id="rId32"/>
    <p:sldId id="284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8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7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27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3646EF-01A0-4F6A-B336-FF3AAFB57D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6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40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5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4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4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1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7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2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D35F-359C-4711-B411-7A5779C564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DFCCD-9AA4-47BD-88BF-822292744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8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k.wikipedia.org/wiki/%D2%90%D1%80%D1%83%D0%BD%D1%82%D0%BE%D0%B7%D0%BD%D0%B0%D0%B2%D1%81%D1%82%D0%B2%D0%B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1187624" y="2060848"/>
            <a:ext cx="7586152" cy="218598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4000" i="1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uk-UA" sz="2000" b="1" dirty="0" smtClean="0"/>
              <a:t>Лекція 4. </a:t>
            </a:r>
            <a:r>
              <a:rPr lang="uk-UA" sz="2400" b="1" dirty="0"/>
              <a:t>ОСНОВНІ </a:t>
            </a:r>
            <a:r>
              <a:rPr lang="uk-UA" sz="2400" b="1" dirty="0" smtClean="0"/>
              <a:t>СЕРЕДОВИЩА МЕШКАННЯ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i="1" dirty="0"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26" y="404664"/>
            <a:ext cx="3225617" cy="213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2" y="400936"/>
            <a:ext cx="3219531" cy="214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9" y="3861048"/>
            <a:ext cx="3212498" cy="25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41967"/>
          <a:stretch/>
        </p:blipFill>
        <p:spPr bwMode="auto">
          <a:xfrm>
            <a:off x="4859163" y="4077072"/>
            <a:ext cx="3975141" cy="175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3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548680"/>
            <a:ext cx="931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6</a:t>
            </a:r>
            <a:r>
              <a:rPr lang="uk-UA" b="1" dirty="0" smtClean="0"/>
              <a:t>. Течії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98" y="276095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98" y="404664"/>
            <a:ext cx="2599873" cy="194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0" y="1186876"/>
            <a:ext cx="4827063" cy="249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5" y="460880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715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515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4"/>
          <a:stretch/>
        </p:blipFill>
        <p:spPr bwMode="auto">
          <a:xfrm>
            <a:off x="179512" y="692696"/>
            <a:ext cx="8712968" cy="49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179348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7. Солоність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3354" y="606193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Переважають </a:t>
            </a:r>
            <a:r>
              <a:rPr lang="uk-UA" dirty="0" smtClean="0"/>
              <a:t>карбонати ( в прісних), </a:t>
            </a:r>
            <a:r>
              <a:rPr lang="uk-UA" dirty="0"/>
              <a:t>сульфати, </a:t>
            </a:r>
            <a:r>
              <a:rPr lang="uk-UA" dirty="0" smtClean="0"/>
              <a:t>хлориди ( в морських).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34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7934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8. Газовий склад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9269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насиченій киснем воді вміст його не перевищує 10 </a:t>
            </a:r>
            <a:r>
              <a:rPr lang="uk-UA" dirty="0" err="1"/>
              <a:t>мл</a:t>
            </a:r>
            <a:r>
              <a:rPr lang="uk-UA" dirty="0"/>
              <a:t> в 1 л, це в 21 раз нижче, ніж в атмосфері.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295" y="390703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Вуглекислого газу у воді достатньо  - 40-50 см</a:t>
            </a:r>
            <a:r>
              <a:rPr lang="uk-UA" baseline="30000" dirty="0"/>
              <a:t>3</a:t>
            </a:r>
            <a:r>
              <a:rPr lang="uk-UA" dirty="0"/>
              <a:t>/л, що майже в 150 разів більше, ніж в повітрі. 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3743293" cy="20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56792"/>
            <a:ext cx="28741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67" y="457786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30200"/>
            <a:ext cx="17907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03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36401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9. Кислотність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2057" y="980728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прісноводих водоймах кислотність води, або концентрація водневих іонів, варіює набагато сильніше, ніж в морських – від pH=3,7-4,7 (кислі) до pH=7,8 (лужні). </a:t>
            </a:r>
            <a:endParaRPr lang="uk-UA" dirty="0" smtClean="0"/>
          </a:p>
          <a:p>
            <a:endParaRPr lang="uk-UA" dirty="0"/>
          </a:p>
          <a:p>
            <a:r>
              <a:rPr lang="uk-UA" dirty="0" smtClean="0"/>
              <a:t>У </a:t>
            </a:r>
            <a:r>
              <a:rPr lang="uk-UA" dirty="0"/>
              <a:t>кислих водах боліт ростуть сфагнові  мохи і живуть у великій кількості раковини корененіжки, але немає молюсків-жабурниць (</a:t>
            </a:r>
            <a:r>
              <a:rPr lang="uk-UA" i="1" dirty="0" err="1"/>
              <a:t>Unio</a:t>
            </a:r>
            <a:r>
              <a:rPr lang="uk-UA" dirty="0"/>
              <a:t>), рідко зустрічаються інші молюски. У лужному середовищі розвиваються багато видів </a:t>
            </a:r>
            <a:r>
              <a:rPr lang="uk-UA" dirty="0" err="1"/>
              <a:t>рдестів</a:t>
            </a:r>
            <a:r>
              <a:rPr lang="uk-UA" dirty="0"/>
              <a:t>, елодея</a:t>
            </a:r>
            <a:r>
              <a:rPr lang="uk-UA" dirty="0" smtClean="0"/>
              <a:t>.</a:t>
            </a:r>
          </a:p>
          <a:p>
            <a:endParaRPr lang="uk-UA" dirty="0" smtClean="0"/>
          </a:p>
          <a:p>
            <a:r>
              <a:rPr lang="uk-UA" dirty="0" smtClean="0"/>
              <a:t>Максимально </a:t>
            </a:r>
            <a:r>
              <a:rPr lang="uk-UA" dirty="0"/>
              <a:t>продуктивні води з </a:t>
            </a:r>
            <a:r>
              <a:rPr lang="uk-UA" dirty="0" err="1"/>
              <a:t>рН</a:t>
            </a:r>
            <a:r>
              <a:rPr lang="uk-UA" dirty="0"/>
              <a:t> 6,5-8,5</a:t>
            </a:r>
            <a:r>
              <a:rPr lang="uk-UA" dirty="0" smtClean="0"/>
              <a:t>.</a:t>
            </a:r>
          </a:p>
          <a:p>
            <a:endParaRPr lang="ru-RU" dirty="0"/>
          </a:p>
          <a:p>
            <a:r>
              <a:rPr lang="uk-UA" dirty="0"/>
              <a:t>Кислотність може служити індикатором швидкості загального метаболізму угруповання. У водах з низьким </a:t>
            </a:r>
            <a:r>
              <a:rPr lang="uk-UA" dirty="0" err="1"/>
              <a:t>рН</a:t>
            </a:r>
            <a:r>
              <a:rPr lang="uk-UA" dirty="0"/>
              <a:t> міститься мало біогенних елементів, тому продуктивність тут украй мала.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25143"/>
            <a:ext cx="2610991" cy="195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7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17934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10.  Гідростатичний тиск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21931"/>
          <a:stretch/>
        </p:blipFill>
        <p:spPr bwMode="auto">
          <a:xfrm>
            <a:off x="557802" y="790575"/>
            <a:ext cx="4536504" cy="239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29" y="3717032"/>
            <a:ext cx="3671315" cy="275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90575"/>
            <a:ext cx="30194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8"/>
          <a:stretch/>
        </p:blipFill>
        <p:spPr bwMode="auto">
          <a:xfrm>
            <a:off x="252921" y="3614673"/>
            <a:ext cx="4031047" cy="288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387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206296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11.  </a:t>
            </a:r>
            <a:r>
              <a:rPr lang="uk-UA" sz="2000" b="1" dirty="0" smtClean="0"/>
              <a:t>Кількість доступної органічної речовини</a:t>
            </a:r>
            <a:endParaRPr lang="ru-RU" sz="2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99592" y="575628"/>
            <a:ext cx="3312368" cy="765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2"/>
          </p:cNvCxnSpPr>
          <p:nvPr/>
        </p:nvCxnSpPr>
        <p:spPr>
          <a:xfrm>
            <a:off x="4211960" y="606406"/>
            <a:ext cx="0" cy="950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</p:cNvCxnSpPr>
          <p:nvPr/>
        </p:nvCxnSpPr>
        <p:spPr>
          <a:xfrm>
            <a:off x="4211960" y="606406"/>
            <a:ext cx="2376264" cy="806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15567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/>
              <a:t>Оліготрофні</a:t>
            </a:r>
            <a:r>
              <a:rPr lang="uk-UA" b="1" i="1" dirty="0" smtClean="0"/>
              <a:t> </a:t>
            </a:r>
            <a:r>
              <a:rPr lang="uk-UA" dirty="0" smtClean="0"/>
              <a:t> водойми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1709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/>
              <a:t>Еутрофні</a:t>
            </a:r>
            <a:r>
              <a:rPr lang="uk-UA" b="1" i="1" dirty="0" smtClean="0"/>
              <a:t>  </a:t>
            </a:r>
            <a:r>
              <a:rPr lang="uk-UA" dirty="0" smtClean="0"/>
              <a:t>водойми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012160" y="1709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/>
              <a:t>Дистрофні</a:t>
            </a:r>
            <a:r>
              <a:rPr lang="uk-UA" b="1" i="1" dirty="0" smtClean="0"/>
              <a:t> </a:t>
            </a:r>
            <a:r>
              <a:rPr lang="uk-UA" dirty="0" smtClean="0"/>
              <a:t> водойми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0" y="209383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88" y="2202755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17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11560" y="4115483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Евтрофікація</a:t>
            </a:r>
            <a:r>
              <a:rPr lang="uk-UA" b="1" dirty="0"/>
              <a:t> </a:t>
            </a:r>
            <a:r>
              <a:rPr lang="uk-UA" dirty="0"/>
              <a:t>– збагачення водойм органічними поживними речовинами під дією антропогенного чинника (</a:t>
            </a:r>
            <a:r>
              <a:rPr lang="uk-UA" dirty="0" err="1"/>
              <a:t>н-д</a:t>
            </a:r>
            <a:r>
              <a:rPr lang="uk-UA" dirty="0"/>
              <a:t>, спуску стічних вод).</a:t>
            </a:r>
            <a:endParaRPr lang="ru-RU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1814"/>
            <a:ext cx="24098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12848"/>
            <a:ext cx="2491900" cy="18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959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Екологічна пластичність </a:t>
            </a:r>
            <a:r>
              <a:rPr lang="uk-UA" sz="2800" b="1" dirty="0" err="1" smtClean="0"/>
              <a:t>гідробіонтів</a:t>
            </a:r>
            <a:r>
              <a:rPr lang="uk-UA" sz="2800" b="1" dirty="0" smtClean="0"/>
              <a:t> </a:t>
            </a:r>
            <a:br>
              <a:rPr lang="uk-UA" sz="2800" b="1" dirty="0" smtClean="0"/>
            </a:br>
            <a:r>
              <a:rPr lang="uk-UA" sz="2800" b="1" dirty="0" smtClean="0"/>
              <a:t>та орієнтація у просторі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mtClean="0"/>
              <a:t> - Прісноводі рослини і тварини екологічно  більш пластичні (еврітермні, еврігалінні), ніж морські.  </a:t>
            </a:r>
          </a:p>
          <a:p>
            <a:r>
              <a:rPr lang="uk-UA" smtClean="0"/>
              <a:t>- Мешканці прибережних зон  більш пластичні (евритермні) ніж глибоководні.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780928"/>
            <a:ext cx="86086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Звук розповсюджується у воді швидше, ніж в повітрі. Орієнтація на звук розвинена у </a:t>
            </a:r>
            <a:r>
              <a:rPr lang="uk-UA" dirty="0" err="1"/>
              <a:t>гідробіонтів</a:t>
            </a:r>
            <a:r>
              <a:rPr lang="uk-UA" dirty="0"/>
              <a:t> в цілому краще, ніж зорова. </a:t>
            </a:r>
            <a:endParaRPr lang="uk-UA" dirty="0" smtClean="0"/>
          </a:p>
          <a:p>
            <a:pPr algn="just"/>
            <a:r>
              <a:rPr lang="uk-UA" dirty="0" smtClean="0"/>
              <a:t>Ряд </a:t>
            </a:r>
            <a:r>
              <a:rPr lang="uk-UA" dirty="0"/>
              <a:t>видів уловлює </a:t>
            </a:r>
            <a:r>
              <a:rPr lang="uk-UA" b="1" u="sng" dirty="0" smtClean="0"/>
              <a:t>інфразвук</a:t>
            </a:r>
            <a:r>
              <a:rPr lang="uk-UA" dirty="0" smtClean="0"/>
              <a:t>и, </a:t>
            </a:r>
            <a:r>
              <a:rPr lang="uk-UA" dirty="0"/>
              <a:t>що виникають при зміні ритму хвиль. </a:t>
            </a:r>
            <a:endParaRPr lang="uk-UA" dirty="0" smtClean="0"/>
          </a:p>
          <a:p>
            <a:pPr algn="just"/>
            <a:r>
              <a:rPr lang="uk-UA" dirty="0" smtClean="0"/>
              <a:t>Ряд </a:t>
            </a:r>
            <a:r>
              <a:rPr lang="uk-UA" dirty="0" err="1"/>
              <a:t>гідробіонтів</a:t>
            </a:r>
            <a:r>
              <a:rPr lang="uk-UA" dirty="0"/>
              <a:t> відшукує їжу і орієнтується за допомогою </a:t>
            </a:r>
            <a:r>
              <a:rPr lang="uk-UA" b="1" u="sng" dirty="0"/>
              <a:t>ехолокації</a:t>
            </a:r>
            <a:r>
              <a:rPr lang="uk-UA" dirty="0"/>
              <a:t>—сприйняття відбитих звукових хвиль (китоподібні). </a:t>
            </a:r>
            <a:endParaRPr lang="uk-UA" dirty="0" smtClean="0"/>
          </a:p>
          <a:p>
            <a:r>
              <a:rPr lang="uk-UA" dirty="0" smtClean="0"/>
              <a:t>Багато </a:t>
            </a:r>
            <a:r>
              <a:rPr lang="uk-UA" dirty="0"/>
              <a:t>хто сприймає відбиті  електричні імпульси, генеруючи при плаванні розряди різної частоти. </a:t>
            </a:r>
            <a:endParaRPr lang="ru-RU" dirty="0"/>
          </a:p>
          <a:p>
            <a:pPr algn="just"/>
            <a:r>
              <a:rPr lang="uk-UA" dirty="0"/>
              <a:t>Найбільш стародавній спосіб орієнтації, властивий всім водним тваринам, - сприйняття </a:t>
            </a:r>
            <a:r>
              <a:rPr lang="uk-UA" b="1" u="sng" dirty="0"/>
              <a:t>хімізму </a:t>
            </a:r>
            <a:r>
              <a:rPr lang="uk-UA" dirty="0"/>
              <a:t>середовища.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66251"/>
            <a:ext cx="34194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98" y="5065246"/>
            <a:ext cx="2288307" cy="163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67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88640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/>
              <a:t>2. Наземно-повітряне середовище</a:t>
            </a:r>
            <a:endParaRPr lang="ru-RU" sz="32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2730" r="5260" b="18611"/>
          <a:stretch/>
        </p:blipFill>
        <p:spPr bwMode="auto">
          <a:xfrm>
            <a:off x="323528" y="1029373"/>
            <a:ext cx="2880320" cy="561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7443" y="137513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b="1" dirty="0" smtClean="0"/>
              <a:t>Газовий склад атмосфери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811022"/>
              </p:ext>
            </p:extLst>
          </p:nvPr>
        </p:nvGraphicFramePr>
        <p:xfrm>
          <a:off x="4211960" y="3384083"/>
          <a:ext cx="4834878" cy="3138787"/>
        </p:xfrm>
        <a:graphic>
          <a:graphicData uri="http://schemas.openxmlformats.org/drawingml/2006/table">
            <a:tbl>
              <a:tblPr/>
              <a:tblGrid>
                <a:gridCol w="1611626"/>
                <a:gridCol w="1611626"/>
                <a:gridCol w="1611626"/>
              </a:tblGrid>
              <a:tr h="646221">
                <a:tc>
                  <a:txBody>
                    <a:bodyPr/>
                    <a:lstStyle/>
                    <a:p>
                      <a:r>
                        <a:rPr lang="ru-RU" dirty="0"/>
                        <a:t>Газ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Молекули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Об’ємний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вміст</a:t>
                      </a:r>
                      <a:r>
                        <a:rPr lang="ru-RU" dirty="0"/>
                        <a:t>, 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6221">
                <a:tc>
                  <a:txBody>
                    <a:bodyPr/>
                    <a:lstStyle/>
                    <a:p>
                      <a:r>
                        <a:rPr lang="ru-RU"/>
                        <a:t>Моноксид вуглецю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від</a:t>
                      </a:r>
                      <a:r>
                        <a:rPr lang="ru-RU" dirty="0"/>
                        <a:t> 0 до </a:t>
                      </a:r>
                      <a:r>
                        <a:rPr lang="ru-RU" dirty="0" err="1"/>
                        <a:t>слідів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Сірчистий газ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SO</a:t>
                      </a:r>
                      <a:r>
                        <a:rPr lang="en-US" baseline="-25000"/>
                        <a:t>2</a:t>
                      </a:r>
                      <a:r>
                        <a:rPr lang="en-US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від 0 до 10</a:t>
                      </a:r>
                      <a:r>
                        <a:rPr lang="ru-RU" baseline="30000"/>
                        <a:t>-4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Закис азоту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5·10</a:t>
                      </a:r>
                      <a:r>
                        <a:rPr lang="ru-RU" baseline="30000"/>
                        <a:t>-5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Діоксид азоту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2</a:t>
                      </a:r>
                      <a:r>
                        <a:rPr lang="ru-RU" dirty="0"/>
                        <a:t>о</a:t>
                      </a:r>
                      <a:r>
                        <a:rPr lang="ru-RU" baseline="-25000" dirty="0"/>
                        <a:t>3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від 0 до 2·10</a:t>
                      </a:r>
                      <a:r>
                        <a:rPr lang="ru-RU" baseline="30000"/>
                        <a:t>-6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269">
                <a:tc>
                  <a:txBody>
                    <a:bodyPr/>
                    <a:lstStyle/>
                    <a:p>
                      <a:r>
                        <a:rPr lang="ru-RU" dirty="0"/>
                        <a:t>Радон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Rn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6·10</a:t>
                      </a:r>
                      <a:r>
                        <a:rPr lang="ru-RU" baseline="30000"/>
                        <a:t>-18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Йод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</a:t>
                      </a:r>
                      <a:r>
                        <a:rPr lang="en-US" baseline="-25000"/>
                        <a:t>2</a:t>
                      </a:r>
                      <a:r>
                        <a:rPr lang="en-US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від</a:t>
                      </a:r>
                      <a:r>
                        <a:rPr lang="ru-RU" dirty="0"/>
                        <a:t> 0 до 10</a:t>
                      </a:r>
                      <a:r>
                        <a:rPr lang="ru-RU" baseline="30000" dirty="0"/>
                        <a:t>-6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86453" y="2768529"/>
            <a:ext cx="24591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Газові</a:t>
            </a:r>
            <a:r>
              <a:rPr kumimoji="0" lang="ru-RU" sz="160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домішки</a:t>
            </a:r>
            <a:r>
              <a:rPr kumimoji="0" lang="ru-RU" sz="160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kumimoji="0" lang="ru-RU" sz="160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повітрі</a:t>
            </a:r>
            <a:endParaRPr kumimoji="0" lang="ru-RU" sz="160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742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332656"/>
            <a:ext cx="525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2- 4. Щільність повітря, вітер, тиск.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76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/>
              <a:t>Низька щільність повітря </a:t>
            </a:r>
            <a:r>
              <a:rPr lang="uk-UA" dirty="0"/>
              <a:t>визначає його малу підйомну силу і незначну опірність. 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4453833" y="1137429"/>
            <a:ext cx="1188133" cy="107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923931"/>
            <a:ext cx="2687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Необхідність мати власну</a:t>
            </a:r>
          </a:p>
          <a:p>
            <a:r>
              <a:rPr lang="uk-UA" dirty="0" smtClean="0"/>
              <a:t>опорну систему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1996480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Вітер </a:t>
            </a:r>
            <a:r>
              <a:rPr lang="uk-UA" dirty="0"/>
              <a:t>може лімітувати активність і </a:t>
            </a:r>
            <a:r>
              <a:rPr lang="uk-UA" dirty="0" smtClean="0"/>
              <a:t>розповсюдження організмів, мати формотворчу  роль.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4" y="161513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4005064"/>
            <a:ext cx="4724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</a:t>
            </a:r>
            <a:r>
              <a:rPr lang="uk-UA" dirty="0"/>
              <a:t>нормі </a:t>
            </a:r>
            <a:r>
              <a:rPr lang="uk-UA" dirty="0" smtClean="0"/>
              <a:t>тиск </a:t>
            </a:r>
            <a:r>
              <a:rPr lang="uk-UA" dirty="0"/>
              <a:t>дорівнює 760 мм </a:t>
            </a:r>
            <a:r>
              <a:rPr lang="uk-UA" dirty="0" err="1"/>
              <a:t>рт</a:t>
            </a:r>
            <a:r>
              <a:rPr lang="uk-UA" dirty="0"/>
              <a:t>. ст. Із збільшенням висоти над рівнем моря тиск зменшується. На висоті 5800 м він дорівнює лише половині нормального. Низький тиск може обмежувати розповсюдження видів в горах. 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31" y="3717032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78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37346"/>
            <a:ext cx="525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5. Рельєф (топографічні чинники)</a:t>
            </a:r>
          </a:p>
          <a:p>
            <a:endParaRPr lang="ru-RU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6" y="896679"/>
            <a:ext cx="289040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68" y="791812"/>
            <a:ext cx="6042819" cy="280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151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Висота</a:t>
            </a:r>
            <a:endParaRPr lang="ru-RU" b="1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0535"/>
            <a:ext cx="4685867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75313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Експозиція схилу</a:t>
            </a:r>
            <a:endParaRPr lang="ru-RU" b="1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33" y="4581128"/>
            <a:ext cx="2660323" cy="177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998" y="39917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Крутизна схилу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9373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1. Водне середовище</a:t>
            </a:r>
            <a:endParaRPr lang="ru-RU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5"/>
            <a:ext cx="4248471" cy="21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7" y="3068960"/>
            <a:ext cx="5482617" cy="227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58924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r>
              <a:rPr lang="uk-UA" dirty="0" smtClean="0"/>
              <a:t>У </a:t>
            </a:r>
            <a:r>
              <a:rPr lang="uk-UA" dirty="0"/>
              <a:t>водному середовищі мешкає близько </a:t>
            </a:r>
            <a:r>
              <a:rPr lang="uk-UA" u="sng" dirty="0">
                <a:solidFill>
                  <a:srgbClr val="C00000"/>
                </a:solidFill>
              </a:rPr>
              <a:t>150 000 видів тварин і 10 000 рослин</a:t>
            </a:r>
            <a:r>
              <a:rPr lang="uk-UA" dirty="0"/>
              <a:t>, що складає відповідно всього 7 і 8 % від загального числа видів на Землі.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4529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426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59" y="116632"/>
            <a:ext cx="525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6 -7. Сніговий покрив та пожежі</a:t>
            </a:r>
          </a:p>
          <a:p>
            <a:endParaRPr lang="ru-RU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9" y="1124744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88" y="620688"/>
            <a:ext cx="29908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34" y="335699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4944"/>
            <a:ext cx="295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1740" y="5589240"/>
            <a:ext cx="5256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8. Іонізуюче випромінювання</a:t>
            </a:r>
          </a:p>
          <a:p>
            <a:endParaRPr lang="uk-UA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4963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88640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/>
              <a:t>3</a:t>
            </a:r>
            <a:r>
              <a:rPr lang="uk-UA" sz="3200" b="1" dirty="0" smtClean="0"/>
              <a:t>. </a:t>
            </a:r>
            <a:r>
              <a:rPr lang="uk-UA" sz="3200" b="1" dirty="0" err="1" smtClean="0"/>
              <a:t>Грунт</a:t>
            </a:r>
            <a:r>
              <a:rPr lang="uk-UA" sz="3200" b="1" dirty="0" smtClean="0"/>
              <a:t> як середовище мешкання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36712"/>
            <a:ext cx="8373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Ґрунт </a:t>
            </a:r>
            <a:r>
              <a:rPr lang="uk-UA" dirty="0"/>
              <a:t>(</a:t>
            </a:r>
            <a:r>
              <a:rPr lang="uk-UA" dirty="0" err="1"/>
              <a:t>едасфера</a:t>
            </a:r>
            <a:r>
              <a:rPr lang="uk-UA" dirty="0"/>
              <a:t>, </a:t>
            </a:r>
            <a:r>
              <a:rPr lang="uk-UA" dirty="0" err="1"/>
              <a:t>педосфера</a:t>
            </a:r>
            <a:r>
              <a:rPr lang="uk-UA" dirty="0"/>
              <a:t>) – </a:t>
            </a:r>
            <a:r>
              <a:rPr lang="uk-UA" dirty="0" smtClean="0"/>
              <a:t>особлива верхня оболонка </a:t>
            </a:r>
            <a:r>
              <a:rPr lang="uk-UA" dirty="0"/>
              <a:t>суші. Земля - єдина з </a:t>
            </a:r>
            <a:r>
              <a:rPr lang="uk-UA" dirty="0" smtClean="0"/>
              <a:t>планет, що  її має.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4" y="1772816"/>
            <a:ext cx="19050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718526" cy="2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39" y="3506524"/>
            <a:ext cx="5904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В. В. Докучаєв вперше назвав ґрунт самостійним природним тілом і довів, що ґрунт є "таке ж самостійне природно-історичне тіло, як будь-яка рослина, будь-яка тварина, будь-який мінерал. Воно є результат, функція сукупної, взаємної діяльності клімату даної місцевості, її рослинних і тваринних організмів, рельєфу і віку країни, нарешті, підґрунтя, тобто ґрунтових материнських гірських порід.  Всі ці агенти ґрунтоутворення, по суті, абсолютно рівнозначні величини і беруть рівноправну участь в утворенні нормального ґрунту."</a:t>
            </a:r>
            <a:endParaRPr lang="ru-RU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477" y="4229799"/>
            <a:ext cx="3240361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Василь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Васильович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Докучаєв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(17.02.1846  — 08.10.1903) —основоположник </a:t>
            </a:r>
            <a:r>
              <a:rPr kumimoji="0" lang="ru-RU" sz="1600" b="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наукового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600" b="1" i="0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4"/>
              </a:rPr>
              <a:t>ґрунтознавства</a:t>
            </a:r>
            <a:r>
              <a:rPr kumimoji="0" lang="ru-RU" sz="1600" b="1" i="0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826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265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Під ґрунтом треба розуміти всі поверхневі шари гірських порід, перероблені і змінені сумісною дією клімату (світло, тепло, повітря, вода), рослинних і тваринних </a:t>
            </a:r>
            <a:r>
              <a:rPr lang="uk-UA" dirty="0" smtClean="0"/>
              <a:t>організмів.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56593" y="1263804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Компоненти 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</a:rPr>
              <a:t>грунту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187624" y="1725469"/>
            <a:ext cx="2304256" cy="695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627784" y="1840632"/>
            <a:ext cx="1440160" cy="25244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788024" y="1844824"/>
            <a:ext cx="1008112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96136" y="1725469"/>
            <a:ext cx="1224136" cy="695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20" y="270892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Мінеральна основа</a:t>
            </a:r>
          </a:p>
          <a:p>
            <a:pPr algn="ctr"/>
            <a:r>
              <a:rPr lang="uk-UA" b="1" dirty="0" smtClean="0"/>
              <a:t>(50-60%)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03648" y="450912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Органічна речовина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(до 10%)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38595" y="4525494"/>
            <a:ext cx="162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B050"/>
                </a:solidFill>
              </a:rPr>
              <a:t>Повітря</a:t>
            </a:r>
          </a:p>
          <a:p>
            <a:pPr algn="ctr"/>
            <a:r>
              <a:rPr lang="uk-UA" b="1" dirty="0" smtClean="0">
                <a:solidFill>
                  <a:srgbClr val="00B050"/>
                </a:solidFill>
              </a:rPr>
              <a:t>(15-20%)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0232" y="26914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Вода</a:t>
            </a:r>
          </a:p>
          <a:p>
            <a:pPr algn="ctr"/>
            <a:r>
              <a:rPr lang="uk-UA" b="1" dirty="0" smtClean="0">
                <a:solidFill>
                  <a:srgbClr val="0070C0"/>
                </a:solidFill>
              </a:rPr>
              <a:t>(25-30%)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99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r="2390" b="18060"/>
          <a:stretch/>
        </p:blipFill>
        <p:spPr bwMode="auto">
          <a:xfrm>
            <a:off x="179512" y="1619117"/>
            <a:ext cx="660071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96544" cy="300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28" y="4509120"/>
            <a:ext cx="2558307" cy="219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672408" cy="1143000"/>
          </a:xfrm>
        </p:spPr>
        <p:txBody>
          <a:bodyPr>
            <a:noAutofit/>
          </a:bodyPr>
          <a:lstStyle/>
          <a:p>
            <a:pPr algn="just"/>
            <a:r>
              <a:rPr lang="uk-UA" sz="2400" b="1" dirty="0" smtClean="0"/>
              <a:t>Мінеральний скелет </a:t>
            </a:r>
            <a:r>
              <a:rPr lang="uk-UA" sz="2400" dirty="0" smtClean="0"/>
              <a:t>– </a:t>
            </a:r>
            <a:r>
              <a:rPr lang="uk-UA" sz="2000" dirty="0"/>
              <a:t>це неорганічна речовина, що утворилася в результаті вивітрювання </a:t>
            </a:r>
            <a:r>
              <a:rPr lang="uk-UA" sz="2000" dirty="0" err="1"/>
              <a:t>підстилаючої</a:t>
            </a:r>
            <a:r>
              <a:rPr lang="uk-UA" sz="2000" dirty="0"/>
              <a:t> гірської (</a:t>
            </a:r>
            <a:r>
              <a:rPr lang="uk-UA" sz="2000" dirty="0" smtClean="0"/>
              <a:t>материнської) </a:t>
            </a:r>
            <a:r>
              <a:rPr lang="uk-UA" sz="2000" dirty="0"/>
              <a:t>породи. </a:t>
            </a:r>
            <a:endParaRPr lang="ru-RU" sz="2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86" y="3861048"/>
            <a:ext cx="3443598" cy="291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13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19698" r="10670" b="19497"/>
          <a:stretch/>
        </p:blipFill>
        <p:spPr bwMode="auto">
          <a:xfrm>
            <a:off x="340181" y="915851"/>
            <a:ext cx="5527963" cy="272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5688632" cy="648072"/>
          </a:xfrm>
        </p:spPr>
        <p:txBody>
          <a:bodyPr>
            <a:noAutofit/>
          </a:bodyPr>
          <a:lstStyle/>
          <a:p>
            <a:pPr algn="l"/>
            <a:r>
              <a:rPr lang="uk-UA" sz="2400" b="1" dirty="0"/>
              <a:t>Органічна речовина ґрунту </a:t>
            </a:r>
            <a:r>
              <a:rPr lang="uk-UA" sz="2000" dirty="0"/>
              <a:t>утворюється при розкладанні мертвих організмів, їх частин і екскрементів</a:t>
            </a:r>
            <a:r>
              <a:rPr lang="uk-UA" sz="2000" dirty="0" smtClean="0"/>
              <a:t>.</a:t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124414" y="1772816"/>
            <a:ext cx="2654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Органічні залишки, що  неповністю розклалися, </a:t>
            </a:r>
            <a:r>
              <a:rPr lang="uk-UA" dirty="0" err="1" smtClean="0"/>
              <a:t>-</a:t>
            </a:r>
            <a:r>
              <a:rPr lang="uk-UA" b="1" dirty="0" err="1" smtClean="0"/>
              <a:t>підстилка</a:t>
            </a:r>
            <a:r>
              <a:rPr lang="uk-UA" dirty="0" smtClean="0"/>
              <a:t>, </a:t>
            </a:r>
            <a:r>
              <a:rPr lang="uk-UA" dirty="0"/>
              <a:t>а кінцевий продукт розкладання - аморфна речовина, в якій вже неможливо розпізнати первинний матеріал - </a:t>
            </a:r>
            <a:r>
              <a:rPr lang="uk-UA" b="1" dirty="0" smtClean="0"/>
              <a:t>гумус</a:t>
            </a:r>
            <a:r>
              <a:rPr lang="uk-UA" dirty="0" smtClean="0"/>
              <a:t>.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2287"/>
            <a:ext cx="2353444" cy="131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306163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ГУМУС</a:t>
            </a:r>
            <a:r>
              <a:rPr lang="uk-UA" dirty="0"/>
              <a:t> - це дуже складна суміш змінного складу, утворена органічними молекулами різних типів; в основному фенолових сполук, карбонових кислот і </a:t>
            </a:r>
            <a:r>
              <a:rPr lang="uk-UA" dirty="0" err="1"/>
              <a:t>естерів</a:t>
            </a:r>
            <a:r>
              <a:rPr lang="uk-UA" dirty="0"/>
              <a:t> жирних кислот.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1316" y="5506492"/>
            <a:ext cx="752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Одночасно з процесом гуміфікації життєво важливі елементи переходять з органічних сполук в неорганічних в процесі </a:t>
            </a:r>
            <a:r>
              <a:rPr lang="uk-UA" b="1" dirty="0"/>
              <a:t>мінералізації,</a:t>
            </a:r>
            <a:r>
              <a:rPr lang="uk-UA" dirty="0"/>
              <a:t> наприклад, </a:t>
            </a:r>
            <a:r>
              <a:rPr lang="uk-UA" dirty="0" err="1"/>
              <a:t>азот-</a:t>
            </a:r>
            <a:r>
              <a:rPr lang="uk-UA" dirty="0"/>
              <a:t> в іони амонію NH</a:t>
            </a:r>
            <a:r>
              <a:rPr lang="uk-UA" baseline="-25000" dirty="0"/>
              <a:t>4</a:t>
            </a:r>
            <a:r>
              <a:rPr lang="uk-UA" baseline="30000" dirty="0"/>
              <a:t>+</a:t>
            </a:r>
            <a:r>
              <a:rPr lang="uk-UA" dirty="0"/>
              <a:t>, фосфор - в </a:t>
            </a:r>
            <a:r>
              <a:rPr lang="uk-UA" dirty="0" err="1"/>
              <a:t>ортофосфат-іони</a:t>
            </a:r>
            <a:r>
              <a:rPr lang="uk-UA" dirty="0"/>
              <a:t> H</a:t>
            </a:r>
            <a:r>
              <a:rPr lang="uk-UA" baseline="-25000" dirty="0"/>
              <a:t>2</a:t>
            </a:r>
            <a:r>
              <a:rPr lang="uk-UA" dirty="0"/>
              <a:t>PO</a:t>
            </a:r>
            <a:r>
              <a:rPr lang="uk-UA" baseline="-25000" dirty="0"/>
              <a:t>4</a:t>
            </a:r>
            <a:r>
              <a:rPr lang="uk-UA" baseline="30000" dirty="0"/>
              <a:t>-</a:t>
            </a:r>
            <a:r>
              <a:rPr lang="uk-UA" dirty="0"/>
              <a:t>, сірка -  в сульфат-іон SO</a:t>
            </a:r>
            <a:r>
              <a:rPr lang="uk-UA" baseline="-25000" dirty="0"/>
              <a:t>4</a:t>
            </a:r>
            <a:r>
              <a:rPr lang="uk-UA" baseline="30000" dirty="0"/>
              <a:t>2-</a:t>
            </a:r>
            <a:r>
              <a:rPr lang="uk-UA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8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21736"/>
            <a:ext cx="8856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Специфічні </a:t>
            </a:r>
            <a:r>
              <a:rPr lang="uk-UA" dirty="0"/>
              <a:t>органічні речовини </a:t>
            </a:r>
            <a:r>
              <a:rPr lang="uk-UA" dirty="0" smtClean="0"/>
              <a:t>гумусу </a:t>
            </a:r>
            <a:r>
              <a:rPr lang="uk-UA" dirty="0"/>
              <a:t>– це </a:t>
            </a:r>
            <a:r>
              <a:rPr lang="uk-UA" b="1" dirty="0" err="1"/>
              <a:t>фульвов</a:t>
            </a:r>
            <a:r>
              <a:rPr lang="uk-UA" dirty="0" err="1"/>
              <a:t>і</a:t>
            </a:r>
            <a:r>
              <a:rPr lang="uk-UA" dirty="0"/>
              <a:t> (утворюються в сильно кислому середовищі, </a:t>
            </a:r>
            <a:r>
              <a:rPr lang="uk-UA" dirty="0" err="1"/>
              <a:t>н-р</a:t>
            </a:r>
            <a:r>
              <a:rPr lang="uk-UA" dirty="0"/>
              <a:t> хвойного лісу) і </a:t>
            </a:r>
            <a:r>
              <a:rPr lang="uk-UA" b="1" dirty="0"/>
              <a:t>гумінові </a:t>
            </a:r>
            <a:r>
              <a:rPr lang="uk-UA" dirty="0"/>
              <a:t>(характерні для ґрунтів із слабо лужною реакцією)  кислоти.  Від співвідношення цих кислот залежить процес </a:t>
            </a:r>
            <a:r>
              <a:rPr lang="uk-UA" dirty="0" err="1"/>
              <a:t>гумусонакопичення</a:t>
            </a:r>
            <a:r>
              <a:rPr lang="uk-UA" dirty="0"/>
              <a:t>  (максимальний при г/ф  більше 1) і мінералізації (максимально при г/ф менше 0,2), що позначається на біологічних круговоротах</a:t>
            </a:r>
            <a:r>
              <a:rPr lang="uk-UA" dirty="0" smtClean="0"/>
              <a:t>.</a:t>
            </a:r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ru-RU" dirty="0"/>
          </a:p>
          <a:p>
            <a:pPr algn="just"/>
            <a:r>
              <a:rPr lang="uk-UA" dirty="0" smtClean="0"/>
              <a:t>Гумус знаходиться </a:t>
            </a:r>
            <a:r>
              <a:rPr lang="uk-UA" dirty="0"/>
              <a:t>в колоїдному </a:t>
            </a:r>
            <a:r>
              <a:rPr lang="uk-UA" dirty="0" smtClean="0"/>
              <a:t>стані, має </a:t>
            </a:r>
            <a:r>
              <a:rPr lang="uk-UA" dirty="0"/>
              <a:t>велику </a:t>
            </a:r>
            <a:r>
              <a:rPr lang="uk-UA" dirty="0" smtClean="0"/>
              <a:t>поверхню </a:t>
            </a:r>
            <a:r>
              <a:rPr lang="uk-UA" dirty="0"/>
              <a:t>частинок і високу </a:t>
            </a:r>
            <a:r>
              <a:rPr lang="uk-UA" dirty="0" err="1"/>
              <a:t>катіонообмінну</a:t>
            </a:r>
            <a:r>
              <a:rPr lang="uk-UA" dirty="0"/>
              <a:t> здатність. </a:t>
            </a:r>
            <a:endParaRPr lang="uk-UA" dirty="0" smtClean="0"/>
          </a:p>
          <a:p>
            <a:pPr algn="just"/>
            <a:r>
              <a:rPr lang="uk-UA" dirty="0" smtClean="0"/>
              <a:t>Завдяки </a:t>
            </a:r>
            <a:r>
              <a:rPr lang="uk-UA" dirty="0"/>
              <a:t>своїм фізичним і хімічним властивостям гумус </a:t>
            </a:r>
            <a:r>
              <a:rPr lang="uk-UA" b="1" dirty="0"/>
              <a:t>покращує структуру ґрунту і її аерацію, а також підвищує здатність утримувати воду і поживні речовини. </a:t>
            </a:r>
            <a:endParaRPr lang="uk-UA" b="1" dirty="0" smtClean="0"/>
          </a:p>
          <a:p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74376"/>
            <a:ext cx="7434866" cy="377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7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058"/>
          </a:xfrm>
        </p:spPr>
        <p:txBody>
          <a:bodyPr>
            <a:noAutofit/>
          </a:bodyPr>
          <a:lstStyle/>
          <a:p>
            <a:r>
              <a:rPr lang="uk-UA" sz="2400" b="1" dirty="0" err="1" smtClean="0"/>
              <a:t>Грунтове</a:t>
            </a:r>
            <a:r>
              <a:rPr lang="uk-UA" sz="2400" b="1" dirty="0" smtClean="0"/>
              <a:t> повітря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1" b="12240"/>
          <a:stretch/>
        </p:blipFill>
        <p:spPr bwMode="auto">
          <a:xfrm>
            <a:off x="827584" y="476672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673" y="4221088"/>
            <a:ext cx="85647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З глибиною кількість кисню зменшується (від 21% до 10%, а іноді до 0%), а зміст вуглекислого газу, навпаки, збільшується (від 0,03% біля поверхні до 20% в глибині сильно </a:t>
            </a:r>
            <a:r>
              <a:rPr lang="uk-UA" dirty="0" err="1"/>
              <a:t>гуміфікованих</a:t>
            </a:r>
            <a:r>
              <a:rPr lang="uk-UA" dirty="0"/>
              <a:t> ґрунтів</a:t>
            </a:r>
            <a:r>
              <a:rPr lang="uk-UA" dirty="0" smtClean="0"/>
              <a:t>).</a:t>
            </a:r>
          </a:p>
          <a:p>
            <a:pPr algn="just"/>
            <a:r>
              <a:rPr lang="uk-UA" dirty="0" smtClean="0"/>
              <a:t>Приблизною </a:t>
            </a:r>
            <a:r>
              <a:rPr lang="uk-UA" dirty="0"/>
              <a:t>межею </a:t>
            </a:r>
            <a:r>
              <a:rPr lang="uk-UA" u="sng" dirty="0"/>
              <a:t>переходу від аеробних до анаеробних умов </a:t>
            </a:r>
            <a:r>
              <a:rPr lang="uk-UA" dirty="0"/>
              <a:t>існування вважається 5% зміст кисню в повітрі дерново-підзолистих ґрунтів  і 2,5% - чорнозему</a:t>
            </a:r>
            <a:r>
              <a:rPr lang="uk-UA" dirty="0" smtClean="0"/>
              <a:t>.</a:t>
            </a:r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r>
              <a:rPr lang="uk-UA" dirty="0" smtClean="0"/>
              <a:t>Виділення </a:t>
            </a:r>
            <a:r>
              <a:rPr lang="uk-UA" dirty="0"/>
              <a:t>вуглекислого газу в приземний шар атмосфери називається </a:t>
            </a:r>
            <a:r>
              <a:rPr lang="uk-UA" b="1" dirty="0"/>
              <a:t>диханням ґрунту</a:t>
            </a:r>
            <a:r>
              <a:rPr lang="uk-UA" dirty="0"/>
              <a:t> (від 3 г/м</a:t>
            </a:r>
            <a:r>
              <a:rPr lang="uk-UA" baseline="30000" dirty="0"/>
              <a:t>2</a:t>
            </a:r>
            <a:r>
              <a:rPr lang="uk-UA" dirty="0"/>
              <a:t> до 20).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089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 err="1" smtClean="0"/>
              <a:t>Грунтова</a:t>
            </a:r>
            <a:r>
              <a:rPr lang="uk-UA" sz="2400" b="1" dirty="0" smtClean="0"/>
              <a:t> вода</a:t>
            </a:r>
            <a:endParaRPr lang="ru-RU" sz="24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13771" r="61313" b="5152"/>
          <a:stretch/>
        </p:blipFill>
        <p:spPr bwMode="auto">
          <a:xfrm>
            <a:off x="6745382" y="72542"/>
            <a:ext cx="2396836" cy="41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22797" r="13948" b="42186"/>
          <a:stretch/>
        </p:blipFill>
        <p:spPr bwMode="auto">
          <a:xfrm>
            <a:off x="6228184" y="4303528"/>
            <a:ext cx="2108611" cy="180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 bwMode="auto">
          <a:xfrm>
            <a:off x="2732290" y="3799697"/>
            <a:ext cx="3495894" cy="290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2390"/>
          <a:stretch/>
        </p:blipFill>
        <p:spPr bwMode="auto">
          <a:xfrm>
            <a:off x="89155" y="472065"/>
            <a:ext cx="5528429" cy="33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023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Будова </a:t>
            </a:r>
            <a:r>
              <a:rPr lang="uk-UA" sz="2800" b="1" dirty="0" err="1" smtClean="0"/>
              <a:t>грунтового</a:t>
            </a:r>
            <a:r>
              <a:rPr lang="uk-UA" sz="2800" b="1" dirty="0" smtClean="0"/>
              <a:t> профілю</a:t>
            </a:r>
            <a:endParaRPr lang="ru-RU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/>
          <a:stretch/>
        </p:blipFill>
        <p:spPr bwMode="auto">
          <a:xfrm>
            <a:off x="-32289" y="764704"/>
            <a:ext cx="6076950" cy="362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09120"/>
            <a:ext cx="30956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26" y="1556792"/>
            <a:ext cx="3374074" cy="451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821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Екологічні групи ґрунтових організмів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5" y="1196752"/>
            <a:ext cx="8557964" cy="428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58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400" y="33080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/>
              <a:t>Екологічні зони Світового океану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21" y="3650100"/>
            <a:ext cx="4752528" cy="301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1845"/>
            <a:ext cx="5572648" cy="299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9" y="1115545"/>
            <a:ext cx="2560315" cy="203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28575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33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99268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7210" y="4581128"/>
            <a:ext cx="40805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err="1" smtClean="0"/>
              <a:t>Макробіота</a:t>
            </a:r>
            <a:r>
              <a:rPr lang="uk-UA" b="1" dirty="0" smtClean="0"/>
              <a:t> </a:t>
            </a:r>
            <a:r>
              <a:rPr lang="uk-UA" dirty="0"/>
              <a:t>– крупні комахи, дощові черв'яки, рухомі членистоногі, такі, що живуть між підстилкою і ґрунтом, інші тварини, аж до риючих ссавців (кроти, землерийки). Переважають дощові черв'яки (до 300 </a:t>
            </a:r>
            <a:r>
              <a:rPr lang="uk-UA" dirty="0" err="1"/>
              <a:t>шт</a:t>
            </a:r>
            <a:r>
              <a:rPr lang="uk-UA" dirty="0"/>
              <a:t>/м</a:t>
            </a:r>
            <a:r>
              <a:rPr lang="uk-UA" baseline="30000" dirty="0"/>
              <a:t>2</a:t>
            </a:r>
            <a:r>
              <a:rPr lang="uk-UA" dirty="0"/>
              <a:t>). </a:t>
            </a: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82500" y="949689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 smtClean="0"/>
              <a:t>Мікробіота</a:t>
            </a:r>
            <a:r>
              <a:rPr lang="uk-UA" dirty="0"/>
              <a:t>: бактерії, зелені і синьо-зелені водорості, гриби, прості одноклітинні. Це водні організми. Живуть в порах ґрунту, заповнених </a:t>
            </a:r>
            <a:r>
              <a:rPr lang="uk-UA" dirty="0" smtClean="0"/>
              <a:t>водою.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94043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 err="1" smtClean="0"/>
              <a:t>Мезобіота</a:t>
            </a:r>
            <a:r>
              <a:rPr lang="uk-UA" b="1" dirty="0" smtClean="0"/>
              <a:t> </a:t>
            </a:r>
            <a:r>
              <a:rPr lang="uk-UA" dirty="0"/>
              <a:t>– сукупність дрібних  рухомих тварин, які легко дістаються з ґрунту: комахи, нематоди, кліщі (</a:t>
            </a:r>
            <a:r>
              <a:rPr lang="uk-UA" i="1" dirty="0" err="1"/>
              <a:t>Oribatei</a:t>
            </a:r>
            <a:r>
              <a:rPr lang="uk-UA" dirty="0"/>
              <a:t>), дрібні личинки, </a:t>
            </a:r>
            <a:r>
              <a:rPr lang="uk-UA" dirty="0" err="1"/>
              <a:t>ногохвістки</a:t>
            </a:r>
            <a:r>
              <a:rPr lang="uk-UA" dirty="0"/>
              <a:t> (</a:t>
            </a:r>
            <a:r>
              <a:rPr lang="uk-UA" i="1" dirty="0" err="1"/>
              <a:t>Collembola</a:t>
            </a:r>
            <a:r>
              <a:rPr lang="uk-UA" dirty="0"/>
              <a:t>) та ін. Дуже </a:t>
            </a:r>
            <a:r>
              <a:rPr lang="uk-UA" dirty="0" err="1"/>
              <a:t>багаточисельні</a:t>
            </a:r>
            <a:r>
              <a:rPr lang="uk-UA" dirty="0"/>
              <a:t> – до мільйона особин на 1м</a:t>
            </a:r>
            <a:r>
              <a:rPr lang="uk-UA" baseline="30000" dirty="0"/>
              <a:t>2</a:t>
            </a:r>
            <a:r>
              <a:rPr lang="uk-UA" dirty="0"/>
              <a:t>. Харчуються детритом, бактеріями. Користуються природними порожнинами у ґрунті, самі не риють собі ходів.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09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32048"/>
          </a:xfrm>
        </p:spPr>
        <p:txBody>
          <a:bodyPr>
            <a:noAutofit/>
          </a:bodyPr>
          <a:lstStyle/>
          <a:p>
            <a:r>
              <a:rPr lang="uk-UA" sz="2800" dirty="0" smtClean="0"/>
              <a:t>В </a:t>
            </a:r>
            <a:r>
              <a:rPr lang="uk-UA" sz="2800" b="1" dirty="0" smtClean="0"/>
              <a:t>едафон</a:t>
            </a:r>
            <a:r>
              <a:rPr lang="uk-UA" sz="2800" dirty="0" smtClean="0"/>
              <a:t>і </a:t>
            </a:r>
            <a:r>
              <a:rPr lang="uk-UA" sz="2800" dirty="0" err="1" smtClean="0"/>
              <a:t>грунту</a:t>
            </a:r>
            <a:r>
              <a:rPr lang="uk-UA" sz="2800" dirty="0" smtClean="0"/>
              <a:t> розрізняють </a:t>
            </a:r>
            <a:endParaRPr lang="ru-RU" sz="28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115616" y="980728"/>
            <a:ext cx="248852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211960" y="1340768"/>
            <a:ext cx="0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311521" y="980728"/>
            <a:ext cx="1636743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536" y="1988840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err="1"/>
              <a:t>Геобіонти</a:t>
            </a:r>
            <a:r>
              <a:rPr lang="uk-UA" b="1" dirty="0"/>
              <a:t> </a:t>
            </a:r>
            <a:r>
              <a:rPr lang="uk-UA" dirty="0"/>
              <a:t>– постійні мешканці ґрунту (дощові черв'яки (</a:t>
            </a:r>
            <a:r>
              <a:rPr lang="uk-UA" i="1" dirty="0" err="1"/>
              <a:t>Lymbricidae</a:t>
            </a:r>
            <a:r>
              <a:rPr lang="uk-UA" dirty="0"/>
              <a:t>), багато первинно безкрилих комах (</a:t>
            </a:r>
            <a:r>
              <a:rPr lang="uk-UA" i="1" dirty="0" err="1"/>
              <a:t>Apterigota</a:t>
            </a:r>
            <a:r>
              <a:rPr lang="uk-UA" dirty="0"/>
              <a:t>), з ссавців кроти, </a:t>
            </a:r>
            <a:r>
              <a:rPr lang="uk-UA" dirty="0" err="1"/>
              <a:t>сліпуни</a:t>
            </a:r>
            <a:r>
              <a:rPr lang="uk-UA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43708" y="3590975"/>
            <a:ext cx="48764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/>
              <a:t>Геофіли</a:t>
            </a:r>
            <a:r>
              <a:rPr lang="uk-UA" b="1" dirty="0"/>
              <a:t> </a:t>
            </a:r>
            <a:r>
              <a:rPr lang="uk-UA" dirty="0"/>
              <a:t>– тварини, у яких частина циклу розвитку проходить в іншому середовищі, а частина – в ґрунті. Це більшість комах, що літають (саранові, жуки, комарі-довгоніжки, капустянки, багато метеликів). Одні в ґрунті проходять фазу личинки, інші – фазу лялечки.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12181" y="184482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 err="1"/>
              <a:t>Геоксени</a:t>
            </a:r>
            <a:r>
              <a:rPr lang="uk-UA" b="1" dirty="0"/>
              <a:t> </a:t>
            </a:r>
            <a:r>
              <a:rPr lang="uk-UA" dirty="0"/>
              <a:t>– тварини,  які іноді відвідують ґрунт як укриття або притулок. До них відносяться всі ссавці, що живуть в норах, багато комах (таргани (</a:t>
            </a:r>
            <a:r>
              <a:rPr lang="uk-UA" i="1" dirty="0" err="1"/>
              <a:t>Blattodea</a:t>
            </a:r>
            <a:r>
              <a:rPr lang="uk-UA" dirty="0"/>
              <a:t>),  </a:t>
            </a:r>
            <a:r>
              <a:rPr lang="uk-UA" dirty="0" err="1"/>
              <a:t>напівжорсткокрилі</a:t>
            </a:r>
            <a:r>
              <a:rPr lang="uk-UA" dirty="0"/>
              <a:t> (</a:t>
            </a:r>
            <a:r>
              <a:rPr lang="uk-UA" i="1" dirty="0" err="1"/>
              <a:t>Hemiptera</a:t>
            </a:r>
            <a:r>
              <a:rPr lang="uk-UA" dirty="0"/>
              <a:t>), деякі види жуків).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3" y="3791033"/>
            <a:ext cx="1619672" cy="11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416" y="5345301"/>
            <a:ext cx="2290999" cy="144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6992"/>
            <a:ext cx="2006932" cy="112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6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/>
              <a:t>Тепловий режим ґрунту </a:t>
            </a:r>
            <a:r>
              <a:rPr lang="uk-UA" sz="2800" dirty="0"/>
              <a:t> представляє сукупність процесів надходження, перенесення, акумуляції і віддачі тепла. 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23468" r="2909" b="5444"/>
          <a:stretch/>
        </p:blipFill>
        <p:spPr bwMode="auto">
          <a:xfrm>
            <a:off x="187773" y="1628800"/>
            <a:ext cx="5283223" cy="30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3199" b="42156"/>
          <a:stretch/>
        </p:blipFill>
        <p:spPr bwMode="auto">
          <a:xfrm>
            <a:off x="3491880" y="5057567"/>
            <a:ext cx="5532690" cy="14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3" y="5229199"/>
            <a:ext cx="2601554" cy="132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96" y="2732814"/>
            <a:ext cx="33147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917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6835530" cy="512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8119" y="6065021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(у чорнозему -8-14%,  у глини – 16-23%, піску – </a:t>
            </a:r>
            <a:r>
              <a:rPr lang="uk-UA" dirty="0" smtClean="0"/>
              <a:t>30-40</a:t>
            </a:r>
            <a:r>
              <a:rPr lang="uk-UA" dirty="0"/>
              <a:t>%)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7914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/>
              <a:t>Теплопоглинальна здатність </a:t>
            </a:r>
            <a:r>
              <a:rPr lang="uk-UA" dirty="0"/>
              <a:t>ґрунту багато в чому залежить від її </a:t>
            </a:r>
            <a:r>
              <a:rPr lang="uk-UA" b="1" dirty="0"/>
              <a:t>альбедо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102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Хімічні властивості ґрунту. Кислотність (</a:t>
            </a:r>
            <a:r>
              <a:rPr lang="uk-UA" sz="2800" b="1" dirty="0" err="1" smtClean="0"/>
              <a:t>рН</a:t>
            </a:r>
            <a:r>
              <a:rPr lang="uk-UA" sz="2800" b="1" dirty="0" smtClean="0"/>
              <a:t>)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6"/>
          <a:stretch/>
        </p:blipFill>
        <p:spPr bwMode="auto">
          <a:xfrm>
            <a:off x="1403648" y="764704"/>
            <a:ext cx="5525587" cy="195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651" y="2717718"/>
            <a:ext cx="6480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Екологічні групи </a:t>
            </a:r>
            <a:r>
              <a:rPr lang="uk-UA" b="1" dirty="0"/>
              <a:t>рослин</a:t>
            </a:r>
            <a:r>
              <a:rPr lang="uk-UA" dirty="0"/>
              <a:t> по </a:t>
            </a:r>
            <a:r>
              <a:rPr lang="uk-UA" dirty="0" smtClean="0"/>
              <a:t> </a:t>
            </a:r>
            <a:r>
              <a:rPr lang="uk-UA" dirty="0"/>
              <a:t>реакції на кислотність </a:t>
            </a:r>
            <a:r>
              <a:rPr lang="uk-UA" dirty="0" smtClean="0"/>
              <a:t>ґрунту: </a:t>
            </a:r>
          </a:p>
          <a:p>
            <a:r>
              <a:rPr lang="uk-UA" dirty="0" smtClean="0"/>
              <a:t> </a:t>
            </a:r>
            <a:r>
              <a:rPr lang="uk-UA" dirty="0"/>
              <a:t>1) </a:t>
            </a:r>
            <a:r>
              <a:rPr lang="uk-UA" i="1" dirty="0"/>
              <a:t>ацидофільні </a:t>
            </a:r>
            <a:r>
              <a:rPr lang="uk-UA" dirty="0"/>
              <a:t>види — ростуть на кислих ґрунтах з </a:t>
            </a:r>
            <a:r>
              <a:rPr lang="uk-UA" dirty="0" err="1"/>
              <a:t>рН</a:t>
            </a:r>
            <a:r>
              <a:rPr lang="uk-UA" dirty="0"/>
              <a:t> менше 6,7 (рослини сфагнових боліт, біловус); </a:t>
            </a:r>
            <a:endParaRPr lang="uk-UA" dirty="0" smtClean="0"/>
          </a:p>
          <a:p>
            <a:r>
              <a:rPr lang="uk-UA" dirty="0" smtClean="0"/>
              <a:t>2</a:t>
            </a:r>
            <a:r>
              <a:rPr lang="uk-UA" dirty="0"/>
              <a:t>) </a:t>
            </a:r>
            <a:r>
              <a:rPr lang="uk-UA" i="1" dirty="0" err="1"/>
              <a:t>нейтрофільні</a:t>
            </a:r>
            <a:r>
              <a:rPr lang="uk-UA" i="1" dirty="0"/>
              <a:t> — </a:t>
            </a:r>
            <a:r>
              <a:rPr lang="uk-UA" dirty="0"/>
              <a:t>тяжіють до ґрунтів з </a:t>
            </a:r>
            <a:r>
              <a:rPr lang="uk-UA" dirty="0" err="1"/>
              <a:t>рН</a:t>
            </a:r>
            <a:r>
              <a:rPr lang="uk-UA" dirty="0"/>
              <a:t> 6,7—7,0 (більшість  культурних рослин</a:t>
            </a:r>
            <a:r>
              <a:rPr lang="uk-UA" dirty="0" smtClean="0"/>
              <a:t>);</a:t>
            </a:r>
          </a:p>
          <a:p>
            <a:r>
              <a:rPr lang="uk-UA" dirty="0" smtClean="0"/>
              <a:t> </a:t>
            </a:r>
            <a:r>
              <a:rPr lang="uk-UA" dirty="0"/>
              <a:t>3) </a:t>
            </a:r>
            <a:r>
              <a:rPr lang="uk-UA" i="1" dirty="0" err="1"/>
              <a:t>базифільні</a:t>
            </a:r>
            <a:r>
              <a:rPr lang="uk-UA" i="1" dirty="0"/>
              <a:t> — </a:t>
            </a:r>
            <a:r>
              <a:rPr lang="uk-UA" dirty="0"/>
              <a:t>ростуть при </a:t>
            </a:r>
            <a:r>
              <a:rPr lang="uk-UA" dirty="0" err="1"/>
              <a:t>рН</a:t>
            </a:r>
            <a:r>
              <a:rPr lang="uk-UA" dirty="0"/>
              <a:t> більше 7(</a:t>
            </a:r>
            <a:r>
              <a:rPr lang="uk-UA" dirty="0" err="1"/>
              <a:t>мордовник</a:t>
            </a:r>
            <a:r>
              <a:rPr lang="uk-UA" dirty="0"/>
              <a:t>, лісова анемона</a:t>
            </a:r>
            <a:r>
              <a:rPr lang="uk-UA" dirty="0" smtClean="0"/>
              <a:t>);</a:t>
            </a:r>
          </a:p>
          <a:p>
            <a:r>
              <a:rPr lang="uk-UA" dirty="0" smtClean="0"/>
              <a:t> </a:t>
            </a:r>
            <a:r>
              <a:rPr lang="uk-UA" dirty="0"/>
              <a:t>4) </a:t>
            </a:r>
            <a:r>
              <a:rPr lang="uk-UA" i="1" dirty="0"/>
              <a:t>індиферентні — </a:t>
            </a:r>
            <a:r>
              <a:rPr lang="uk-UA" dirty="0"/>
              <a:t>можуть виростати на ґрунтах з різним значенням </a:t>
            </a:r>
            <a:r>
              <a:rPr lang="uk-UA" dirty="0" err="1"/>
              <a:t>рН</a:t>
            </a:r>
            <a:r>
              <a:rPr lang="uk-UA" dirty="0"/>
              <a:t> (конвалія, вівсяниця овеча).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4980"/>
            <a:ext cx="1646684" cy="234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69" y="2938069"/>
            <a:ext cx="1200724" cy="159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37" y="4728229"/>
            <a:ext cx="2098585" cy="15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17232"/>
            <a:ext cx="1639047" cy="122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93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За відношенням </a:t>
            </a:r>
            <a:r>
              <a:rPr lang="uk-UA" b="1" dirty="0"/>
              <a:t>до валового складу </a:t>
            </a:r>
            <a:r>
              <a:rPr lang="uk-UA" b="1" dirty="0" smtClean="0"/>
              <a:t>ґрунту </a:t>
            </a:r>
            <a:r>
              <a:rPr lang="uk-UA" dirty="0"/>
              <a:t>розрізняють</a:t>
            </a:r>
            <a:r>
              <a:rPr lang="uk-UA" dirty="0" smtClean="0"/>
              <a:t>:</a:t>
            </a:r>
          </a:p>
          <a:p>
            <a:pPr algn="just"/>
            <a:r>
              <a:rPr lang="uk-UA" dirty="0" smtClean="0"/>
              <a:t> </a:t>
            </a:r>
            <a:r>
              <a:rPr lang="uk-UA" dirty="0"/>
              <a:t>1)</a:t>
            </a:r>
            <a:r>
              <a:rPr lang="uk-UA" dirty="0" err="1">
                <a:solidFill>
                  <a:srgbClr val="C00000"/>
                </a:solidFill>
              </a:rPr>
              <a:t>о</a:t>
            </a:r>
            <a:r>
              <a:rPr lang="uk-UA" i="1" dirty="0" err="1">
                <a:solidFill>
                  <a:srgbClr val="C00000"/>
                </a:solidFill>
              </a:rPr>
              <a:t>ліготрофні</a:t>
            </a:r>
            <a:r>
              <a:rPr lang="uk-UA" i="1" dirty="0"/>
              <a:t> </a:t>
            </a:r>
            <a:r>
              <a:rPr lang="uk-UA" dirty="0"/>
              <a:t>рослини, що задовольняються малою кількістю зольних елементів (сосна звичайна, ялівець, акація біла</a:t>
            </a:r>
            <a:r>
              <a:rPr lang="uk-UA" dirty="0" smtClean="0"/>
              <a:t>);</a:t>
            </a:r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 </a:t>
            </a:r>
            <a:r>
              <a:rPr lang="uk-UA" dirty="0"/>
              <a:t>2) </a:t>
            </a:r>
            <a:r>
              <a:rPr lang="uk-UA" i="1" dirty="0" err="1">
                <a:solidFill>
                  <a:srgbClr val="C00000"/>
                </a:solidFill>
              </a:rPr>
              <a:t>евтрофні</a:t>
            </a:r>
            <a:r>
              <a:rPr lang="uk-UA" i="1" dirty="0"/>
              <a:t>, </a:t>
            </a:r>
            <a:r>
              <a:rPr lang="uk-UA" dirty="0"/>
              <a:t>що мають потребу у великій кількості зольних елементів (клен гостролистий, граб, бук, верба біла, ясен, горіх волоський, снить звичайна, проліска багаторічна); </a:t>
            </a:r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r>
              <a:rPr lang="uk-UA" dirty="0" smtClean="0"/>
              <a:t>3</a:t>
            </a:r>
            <a:r>
              <a:rPr lang="uk-UA" dirty="0"/>
              <a:t>) </a:t>
            </a:r>
            <a:r>
              <a:rPr lang="uk-UA" i="1" dirty="0" err="1">
                <a:solidFill>
                  <a:srgbClr val="C00000"/>
                </a:solidFill>
              </a:rPr>
              <a:t>мезотрофні</a:t>
            </a:r>
            <a:r>
              <a:rPr lang="uk-UA" i="1" dirty="0"/>
              <a:t>, </a:t>
            </a:r>
            <a:r>
              <a:rPr lang="uk-UA" dirty="0"/>
              <a:t>що вимагають помірної кількості зольних елементів (ялина звичайна, горобина, вільха, каштан, дуб звичайний).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27" y="90872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996952"/>
            <a:ext cx="2403351" cy="159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77" y="4941168"/>
            <a:ext cx="2294450" cy="171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506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94692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i="1" dirty="0" err="1">
                <a:solidFill>
                  <a:srgbClr val="C00000"/>
                </a:solidFill>
              </a:rPr>
              <a:t>Нітрофіли</a:t>
            </a:r>
            <a:r>
              <a:rPr lang="uk-UA" i="1" dirty="0">
                <a:solidFill>
                  <a:srgbClr val="C00000"/>
                </a:solidFill>
              </a:rPr>
              <a:t> </a:t>
            </a:r>
            <a:r>
              <a:rPr lang="uk-UA" i="1" dirty="0"/>
              <a:t>— </a:t>
            </a:r>
            <a:r>
              <a:rPr lang="uk-UA" dirty="0"/>
              <a:t>рослини, що віддають перевагу ґрунтам, багатим на </a:t>
            </a:r>
            <a:r>
              <a:rPr lang="uk-UA" dirty="0" smtClean="0"/>
              <a:t>азот.</a:t>
            </a:r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Рослини </a:t>
            </a:r>
            <a:r>
              <a:rPr lang="uk-UA" dirty="0"/>
              <a:t>засолених ґрунтів складають групу </a:t>
            </a:r>
            <a:r>
              <a:rPr lang="uk-UA" i="1" dirty="0">
                <a:solidFill>
                  <a:srgbClr val="C00000"/>
                </a:solidFill>
              </a:rPr>
              <a:t>галофітів</a:t>
            </a:r>
            <a:r>
              <a:rPr lang="uk-UA" i="1" dirty="0"/>
              <a:t> </a:t>
            </a:r>
            <a:r>
              <a:rPr lang="uk-UA" dirty="0" smtClean="0"/>
              <a:t>.</a:t>
            </a:r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r>
              <a:rPr lang="uk-UA" dirty="0" smtClean="0"/>
              <a:t> </a:t>
            </a:r>
            <a:r>
              <a:rPr lang="uk-UA" i="1" dirty="0" smtClean="0">
                <a:solidFill>
                  <a:srgbClr val="C00000"/>
                </a:solidFill>
              </a:rPr>
              <a:t>Петрофіти</a:t>
            </a:r>
            <a:r>
              <a:rPr lang="uk-UA" i="1" dirty="0" smtClean="0"/>
              <a:t> </a:t>
            </a:r>
            <a:r>
              <a:rPr lang="uk-UA" dirty="0"/>
              <a:t>ростуть на кам'янистих </a:t>
            </a:r>
            <a:r>
              <a:rPr lang="uk-UA" dirty="0" smtClean="0"/>
              <a:t>ґрунтах.</a:t>
            </a:r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r>
              <a:rPr lang="uk-UA" i="1" dirty="0" smtClean="0">
                <a:solidFill>
                  <a:srgbClr val="C00000"/>
                </a:solidFill>
              </a:rPr>
              <a:t>Псамофіти</a:t>
            </a:r>
            <a:r>
              <a:rPr lang="uk-UA" i="1" dirty="0" smtClean="0"/>
              <a:t> </a:t>
            </a:r>
            <a:r>
              <a:rPr lang="uk-UA" dirty="0" smtClean="0"/>
              <a:t> адаптовані </a:t>
            </a:r>
            <a:r>
              <a:rPr lang="uk-UA" dirty="0"/>
              <a:t>до сипких пісків в пустелях. </a:t>
            </a:r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1622474" cy="122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38" y="2420888"/>
            <a:ext cx="1885752" cy="12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57" y="4149080"/>
            <a:ext cx="17716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2936"/>
            <a:ext cx="1750627" cy="233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664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4.</a:t>
            </a:r>
            <a:r>
              <a:rPr lang="uk-UA" sz="3600" b="1" i="1" dirty="0"/>
              <a:t> Організм як середовище існування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132856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/>
              <a:t>Зв’язок складності будови хазяїна та його </a:t>
            </a:r>
            <a:r>
              <a:rPr lang="uk-UA" dirty="0" err="1" smtClean="0"/>
              <a:t>ураженісті</a:t>
            </a:r>
            <a:r>
              <a:rPr lang="uk-UA" dirty="0" smtClean="0"/>
              <a:t> паразитами.</a:t>
            </a:r>
          </a:p>
          <a:p>
            <a:pPr marL="342900" indent="-342900">
              <a:buAutoNum type="arabicPeriod"/>
            </a:pPr>
            <a:r>
              <a:rPr lang="uk-UA" dirty="0" err="1" smtClean="0"/>
              <a:t>Гіперпаразитизм</a:t>
            </a:r>
            <a:r>
              <a:rPr lang="uk-UA" dirty="0" smtClean="0"/>
              <a:t>.</a:t>
            </a:r>
          </a:p>
          <a:p>
            <a:pPr marL="342900" indent="-342900">
              <a:buAutoNum type="arabicPeriod"/>
            </a:pPr>
            <a:r>
              <a:rPr lang="uk-UA" dirty="0" err="1" smtClean="0"/>
              <a:t>Екто-та</a:t>
            </a:r>
            <a:r>
              <a:rPr lang="uk-UA" dirty="0" smtClean="0"/>
              <a:t> ендопаразити тварин і рослин.</a:t>
            </a:r>
          </a:p>
          <a:p>
            <a:pPr marL="342900" indent="-342900">
              <a:buAutoNum type="arabicPeriod"/>
            </a:pPr>
            <a:r>
              <a:rPr lang="uk-UA" dirty="0" smtClean="0"/>
              <a:t>Стаціонарний та тимчасовий паразитизм.</a:t>
            </a:r>
          </a:p>
          <a:p>
            <a:pPr marL="342900" indent="-342900">
              <a:buAutoNum type="arabicPeriod"/>
            </a:pPr>
            <a:r>
              <a:rPr lang="uk-UA" dirty="0" smtClean="0"/>
              <a:t>Переваги та недоліки паразитизму як засобу життя.</a:t>
            </a:r>
            <a:endParaRPr lang="ru-RU" dirty="0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39552" y="1268760"/>
            <a:ext cx="1584176" cy="50405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Пригадати!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3" y="3789040"/>
            <a:ext cx="1953568" cy="146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44" y="3481387"/>
            <a:ext cx="1869034" cy="124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34" y="4945487"/>
            <a:ext cx="1920230" cy="152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82" y="720842"/>
            <a:ext cx="2149054" cy="141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91060"/>
            <a:ext cx="2787402" cy="122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87449"/>
            <a:ext cx="1503611" cy="150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6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094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sz="3200" b="1" i="1" dirty="0" smtClean="0"/>
              <a:t>Екологічні групи </a:t>
            </a:r>
            <a:r>
              <a:rPr lang="uk-UA" sz="3200" b="1" i="1" dirty="0" err="1" smtClean="0"/>
              <a:t>гідробіонтів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11561"/>
            <a:ext cx="7791094" cy="336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814442"/>
            <a:ext cx="5328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Нектон </a:t>
            </a:r>
            <a:r>
              <a:rPr lang="uk-UA" dirty="0"/>
              <a:t>(</a:t>
            </a:r>
            <a:r>
              <a:rPr lang="uk-UA" i="1" dirty="0" err="1"/>
              <a:t>nektos</a:t>
            </a:r>
            <a:r>
              <a:rPr lang="uk-UA" i="1" dirty="0"/>
              <a:t> </a:t>
            </a:r>
            <a:r>
              <a:rPr lang="uk-UA" dirty="0"/>
              <a:t>– плаваючий</a:t>
            </a:r>
            <a:r>
              <a:rPr lang="uk-UA" dirty="0" smtClean="0"/>
              <a:t>)</a:t>
            </a:r>
          </a:p>
          <a:p>
            <a:r>
              <a:rPr lang="uk-UA" b="1" dirty="0"/>
              <a:t>Планктон</a:t>
            </a:r>
            <a:r>
              <a:rPr lang="uk-UA" dirty="0"/>
              <a:t> (</a:t>
            </a:r>
            <a:r>
              <a:rPr lang="uk-UA" i="1" dirty="0" err="1"/>
              <a:t>planktos</a:t>
            </a:r>
            <a:r>
              <a:rPr lang="uk-UA" dirty="0"/>
              <a:t> – блукаючий</a:t>
            </a:r>
            <a:r>
              <a:rPr lang="uk-UA" dirty="0" smtClean="0"/>
              <a:t>)</a:t>
            </a:r>
          </a:p>
          <a:p>
            <a:r>
              <a:rPr lang="uk-UA" b="1" dirty="0" smtClean="0"/>
              <a:t>                             + </a:t>
            </a:r>
            <a:r>
              <a:rPr lang="uk-UA" b="1" dirty="0" err="1" smtClean="0"/>
              <a:t>нейстон</a:t>
            </a:r>
            <a:endParaRPr lang="uk-UA" b="1" dirty="0" smtClean="0"/>
          </a:p>
          <a:p>
            <a:r>
              <a:rPr lang="uk-UA" b="1" dirty="0" smtClean="0"/>
              <a:t> 	            + </a:t>
            </a:r>
            <a:r>
              <a:rPr lang="uk-UA" b="1" dirty="0" err="1"/>
              <a:t>плейстон</a:t>
            </a:r>
            <a:endParaRPr lang="uk-UA" dirty="0" smtClean="0"/>
          </a:p>
          <a:p>
            <a:r>
              <a:rPr lang="uk-UA" b="1" i="1" dirty="0"/>
              <a:t>Бентос</a:t>
            </a:r>
            <a:r>
              <a:rPr lang="uk-UA" dirty="0"/>
              <a:t> (</a:t>
            </a:r>
            <a:r>
              <a:rPr lang="uk-UA" i="1" dirty="0" err="1"/>
              <a:t>benthos</a:t>
            </a:r>
            <a:r>
              <a:rPr lang="uk-UA" dirty="0"/>
              <a:t> – глибина</a:t>
            </a:r>
            <a:r>
              <a:rPr lang="uk-UA" dirty="0" smtClean="0"/>
              <a:t>)</a:t>
            </a:r>
          </a:p>
          <a:p>
            <a:r>
              <a:rPr lang="uk-UA" dirty="0" smtClean="0"/>
              <a:t> 	            </a:t>
            </a:r>
            <a:r>
              <a:rPr lang="uk-UA" b="1" dirty="0" smtClean="0"/>
              <a:t>+ </a:t>
            </a:r>
            <a:r>
              <a:rPr lang="uk-UA" b="1" dirty="0" err="1" smtClean="0"/>
              <a:t>перифітон</a:t>
            </a:r>
            <a:endParaRPr lang="uk-UA" b="1" dirty="0" smtClean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54597"/>
            <a:ext cx="1512168" cy="111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77" y="1676406"/>
            <a:ext cx="1454390" cy="116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72" y="260649"/>
            <a:ext cx="155537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8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/>
              <a:t>Фізико-хімічна характеристика водного середовища.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76723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1. Тепловий режим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8" t="65453" b="1202"/>
          <a:stretch/>
        </p:blipFill>
        <p:spPr bwMode="auto">
          <a:xfrm>
            <a:off x="1062104" y="2336896"/>
            <a:ext cx="6386552" cy="227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6412" y="1136567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Діапазон значень температури води в Світовому океані складає 38° </a:t>
            </a:r>
            <a:r>
              <a:rPr lang="uk-UA" dirty="0" smtClean="0"/>
              <a:t>(</a:t>
            </a:r>
            <a:r>
              <a:rPr lang="uk-UA" dirty="0"/>
              <a:t>від -2 до +36°С), в прісних водоймах – 26° (від -0,9 до +25°С). </a:t>
            </a:r>
            <a:endParaRPr lang="uk-UA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31806" y="4869160"/>
            <a:ext cx="8387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До 50 м спостерігаються добові коливання температури, до 400 м – сезонні, глибше вона стає постійною, +1- +3°С. </a:t>
            </a:r>
          </a:p>
          <a:p>
            <a:endParaRPr lang="uk-UA" dirty="0"/>
          </a:p>
          <a:p>
            <a:endParaRPr lang="uk-UA" dirty="0" smtClean="0"/>
          </a:p>
          <a:p>
            <a:pPr algn="just"/>
            <a:r>
              <a:rPr lang="uk-UA" dirty="0" smtClean="0"/>
              <a:t>Оскільки температурний режим у водоймах порівняно стабільний, їх мешканцям властива </a:t>
            </a:r>
            <a:r>
              <a:rPr lang="uk-UA" dirty="0" err="1" smtClean="0"/>
              <a:t>стенотермність</a:t>
            </a:r>
            <a:r>
              <a:rPr lang="uk-UA" dirty="0" smtClean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19595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Температура води змінюється з шириною і глибиною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8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5" y="332656"/>
            <a:ext cx="34626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81" y="2684391"/>
            <a:ext cx="5365230" cy="28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6612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Влітку і зимою в результаті різкого посилення прогрівання або охолодження верхніх шарів перемішування води припиняється. Це явище називається </a:t>
            </a:r>
            <a:r>
              <a:rPr lang="uk-UA" b="1" dirty="0"/>
              <a:t>температурною дихотомією</a:t>
            </a:r>
            <a:r>
              <a:rPr lang="uk-UA" dirty="0"/>
              <a:t>, а період тимчасового застою – </a:t>
            </a:r>
            <a:r>
              <a:rPr lang="uk-UA" b="1" dirty="0"/>
              <a:t>стагнацією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35125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53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8847" y="44470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2. Світловий режим</a:t>
            </a:r>
            <a:endParaRPr lang="ru-RU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514"/>
            <a:ext cx="4542999" cy="311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4170039" cy="354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64737"/>
            <a:ext cx="25717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1323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15" y="3861048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11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0852" y="372366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3. Прозорість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35359"/>
          <a:stretch/>
        </p:blipFill>
        <p:spPr bwMode="auto">
          <a:xfrm>
            <a:off x="-123863" y="2888469"/>
            <a:ext cx="716692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23" y="4653136"/>
            <a:ext cx="1314994" cy="197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288"/>
            <a:ext cx="1314994" cy="106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374" y="1030632"/>
            <a:ext cx="86549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Найпрозоріші води — в Саргасовому морі: диск видно до глибини 66,5 м. У Тихому океані диск </a:t>
            </a:r>
            <a:r>
              <a:rPr lang="uk-UA" dirty="0" err="1"/>
              <a:t>Секкі</a:t>
            </a:r>
            <a:r>
              <a:rPr lang="uk-UA" dirty="0"/>
              <a:t> видно до 59 м, в Індійському — до 50 м, в дрібних морях — до 5—15м. Прозорість річок в середньому 1—1,5 м, а в </a:t>
            </a:r>
            <a:r>
              <a:rPr lang="uk-UA" dirty="0" err="1"/>
              <a:t>найкаламутніших</a:t>
            </a:r>
            <a:r>
              <a:rPr lang="uk-UA" dirty="0"/>
              <a:t> річках всього декілька сантиметрів.</a:t>
            </a:r>
            <a:endParaRPr lang="ru-RU" dirty="0"/>
          </a:p>
          <a:p>
            <a:r>
              <a:rPr lang="uk-UA" dirty="0"/>
              <a:t>У океанах, де вода дуже прозора, на глибину 140 м проникає 1% світловій радіації, а в невеликих озерах на глибину 2 м проникають всього лише десяті долі відсотка. 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48" y="2888469"/>
            <a:ext cx="1737544" cy="130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476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0852" y="372366"/>
            <a:ext cx="2600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4-5. Щільність</a:t>
            </a:r>
            <a:r>
              <a:rPr lang="uk-UA" dirty="0" smtClean="0"/>
              <a:t> і </a:t>
            </a:r>
            <a:r>
              <a:rPr lang="uk-UA" b="1" dirty="0" smtClean="0"/>
              <a:t>в'язкість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2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Висока щільність</a:t>
            </a:r>
            <a:r>
              <a:rPr lang="uk-UA" dirty="0"/>
              <a:t> (1 г/см</a:t>
            </a:r>
            <a:r>
              <a:rPr lang="uk-UA" baseline="30000" dirty="0"/>
              <a:t>3</a:t>
            </a:r>
            <a:r>
              <a:rPr lang="uk-UA" dirty="0"/>
              <a:t>, що в 800 разів більше за щільність повітря) і </a:t>
            </a:r>
            <a:r>
              <a:rPr lang="uk-UA" b="1" dirty="0" smtClean="0"/>
              <a:t>в'язкість </a:t>
            </a:r>
            <a:r>
              <a:rPr lang="uk-UA" dirty="0" smtClean="0"/>
              <a:t>води</a:t>
            </a:r>
            <a:r>
              <a:rPr lang="uk-UA" b="1" dirty="0" smtClean="0"/>
              <a:t> </a:t>
            </a:r>
            <a:r>
              <a:rPr lang="uk-UA" dirty="0" smtClean="0"/>
              <a:t>призвели </a:t>
            </a:r>
            <a:r>
              <a:rPr lang="uk-UA" dirty="0"/>
              <a:t>до розвитку </a:t>
            </a:r>
            <a:r>
              <a:rPr lang="uk-UA" b="1" dirty="0">
                <a:solidFill>
                  <a:srgbClr val="00B050"/>
                </a:solidFill>
              </a:rPr>
              <a:t>спеціальних </a:t>
            </a:r>
            <a:r>
              <a:rPr lang="uk-UA" b="1" dirty="0" err="1">
                <a:solidFill>
                  <a:srgbClr val="00B050"/>
                </a:solidFill>
              </a:rPr>
              <a:t>адаптацій</a:t>
            </a:r>
            <a:r>
              <a:rPr lang="uk-UA" b="1" dirty="0">
                <a:solidFill>
                  <a:srgbClr val="00B050"/>
                </a:solidFill>
              </a:rPr>
              <a:t> </a:t>
            </a:r>
            <a:r>
              <a:rPr lang="uk-UA" b="1" dirty="0" err="1">
                <a:solidFill>
                  <a:srgbClr val="00B050"/>
                </a:solidFill>
              </a:rPr>
              <a:t>гідробіонтів</a:t>
            </a:r>
            <a:r>
              <a:rPr lang="uk-UA" b="1" dirty="0">
                <a:solidFill>
                  <a:srgbClr val="00B050"/>
                </a:solidFill>
              </a:rPr>
              <a:t>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3"/>
          <a:stretch/>
        </p:blipFill>
        <p:spPr bwMode="auto">
          <a:xfrm>
            <a:off x="155424" y="1916832"/>
            <a:ext cx="4282930" cy="249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6156176" y="1627059"/>
            <a:ext cx="648072" cy="1009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38354" y="2780928"/>
            <a:ext cx="45261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u="sng" dirty="0" smtClean="0"/>
              <a:t>У рослин </a:t>
            </a:r>
            <a:r>
              <a:rPr lang="uk-UA" dirty="0" smtClean="0"/>
              <a:t>- слабо </a:t>
            </a:r>
            <a:r>
              <a:rPr lang="uk-UA" dirty="0"/>
              <a:t>розвинені </a:t>
            </a:r>
            <a:r>
              <a:rPr lang="uk-UA" dirty="0" smtClean="0"/>
              <a:t>механічні </a:t>
            </a:r>
            <a:r>
              <a:rPr lang="uk-UA" dirty="0"/>
              <a:t>тканини </a:t>
            </a:r>
            <a:r>
              <a:rPr lang="uk-UA" dirty="0" smtClean="0"/>
              <a:t>; плавучість </a:t>
            </a:r>
            <a:r>
              <a:rPr lang="uk-UA" dirty="0"/>
              <a:t>за рахунок </a:t>
            </a:r>
            <a:r>
              <a:rPr lang="uk-UA" dirty="0" err="1"/>
              <a:t>повітряновмістних</a:t>
            </a:r>
            <a:r>
              <a:rPr lang="uk-UA" dirty="0"/>
              <a:t> міжклітинних </a:t>
            </a:r>
            <a:r>
              <a:rPr lang="uk-UA" dirty="0" smtClean="0"/>
              <a:t>порожнин; розвиток </a:t>
            </a:r>
            <a:r>
              <a:rPr lang="uk-UA" dirty="0"/>
              <a:t>гідрохорії </a:t>
            </a:r>
            <a:r>
              <a:rPr lang="uk-UA" dirty="0" smtClean="0"/>
              <a:t>…..</a:t>
            </a:r>
          </a:p>
          <a:p>
            <a:pPr algn="just"/>
            <a:r>
              <a:rPr lang="uk-UA" u="sng" dirty="0" smtClean="0"/>
              <a:t>У тварин </a:t>
            </a:r>
            <a:r>
              <a:rPr lang="uk-UA" dirty="0" smtClean="0"/>
              <a:t>– обтічна форму  тіла, слиз; пристосування </a:t>
            </a:r>
            <a:r>
              <a:rPr lang="uk-UA" dirty="0"/>
              <a:t>для підвищення </a:t>
            </a:r>
            <a:r>
              <a:rPr lang="uk-UA" dirty="0" smtClean="0"/>
              <a:t>плавучості; збільшується </a:t>
            </a:r>
            <a:r>
              <a:rPr lang="uk-UA" dirty="0"/>
              <a:t>питома поверхня </a:t>
            </a:r>
            <a:r>
              <a:rPr lang="uk-UA" dirty="0" smtClean="0"/>
              <a:t>тіла ; </a:t>
            </a:r>
            <a:r>
              <a:rPr lang="uk-UA" dirty="0"/>
              <a:t>тіло сплющується, відбувається редукція скелетних органів</a:t>
            </a:r>
            <a:r>
              <a:rPr lang="uk-UA" dirty="0" smtClean="0"/>
              <a:t>.. …..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465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1793</Words>
  <Application>Microsoft Office PowerPoint</Application>
  <PresentationFormat>Экран (4:3)</PresentationFormat>
  <Paragraphs>197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1. Водне середовище</vt:lpstr>
      <vt:lpstr>Екологічні зони Світового океану </vt:lpstr>
      <vt:lpstr>Екологічні групи гідробіонтів </vt:lpstr>
      <vt:lpstr>Фізико-хімічна характеристика водного середовища.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Екологічна пластичність гідробіонтів  та орієнтація у просторі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Мінеральний скелет – це неорганічна речовина, що утворилася в результаті вивітрювання підстилаючої гірської (материнської) породи. </vt:lpstr>
      <vt:lpstr>Органічна речовина ґрунту утворюється при розкладанні мертвих організмів, їх частин і екскрементів.   </vt:lpstr>
      <vt:lpstr>Презентация PowerPoint</vt:lpstr>
      <vt:lpstr>Грунтове повітря</vt:lpstr>
      <vt:lpstr>Презентация PowerPoint</vt:lpstr>
      <vt:lpstr>Будова грунтового профілю</vt:lpstr>
      <vt:lpstr>Екологічні групи ґрунтових організмів</vt:lpstr>
      <vt:lpstr>Презентация PowerPoint</vt:lpstr>
      <vt:lpstr>В едафоні грунту розрізняють </vt:lpstr>
      <vt:lpstr>Тепловий режим ґрунту  представляє сукупність процесів надходження, перенесення, акумуляції і віддачі тепла. </vt:lpstr>
      <vt:lpstr>Презентация PowerPoint</vt:lpstr>
      <vt:lpstr>Хімічні властивості ґрунту. Кислотність (рН)</vt:lpstr>
      <vt:lpstr>Презентация PowerPoint</vt:lpstr>
      <vt:lpstr>Презентация PowerPoint</vt:lpstr>
      <vt:lpstr>4. Організм як середовище існування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56</cp:revision>
  <dcterms:created xsi:type="dcterms:W3CDTF">2018-10-26T00:23:05Z</dcterms:created>
  <dcterms:modified xsi:type="dcterms:W3CDTF">2018-10-29T02:25:28Z</dcterms:modified>
</cp:coreProperties>
</file>