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handoutMasterIdLst>
    <p:handoutMasterId r:id="rId9"/>
  </p:handoutMasterIdLst>
  <p:sldIdLst>
    <p:sldId id="256" r:id="rId3"/>
    <p:sldId id="260" r:id="rId4"/>
    <p:sldId id="258" r:id="rId5"/>
    <p:sldId id="265" r:id="rId6"/>
    <p:sldId id="290" r:id="rId7"/>
  </p:sldIdLst>
  <p:sldSz cx="9144000" cy="6858000" type="screen4x3"/>
  <p:notesSz cx="6797675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38"/>
    <a:srgbClr val="455E63"/>
    <a:srgbClr val="70CBD0"/>
    <a:srgbClr val="678C94"/>
    <a:srgbClr val="3E3E40"/>
    <a:srgbClr val="878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96" autoAdjust="0"/>
    <p:restoredTop sz="94354" autoAdjust="0"/>
  </p:normalViewPr>
  <p:slideViewPr>
    <p:cSldViewPr>
      <p:cViewPr varScale="1">
        <p:scale>
          <a:sx n="65" d="100"/>
          <a:sy n="65" d="100"/>
        </p:scale>
        <p:origin x="-167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3342" y="-96"/>
      </p:cViewPr>
      <p:guideLst>
        <p:guide orient="horz" pos="310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000" baseline="0" dirty="0">
                <a:solidFill>
                  <a:schemeClr val="accent3">
                    <a:lumMod val="75000"/>
                  </a:schemeClr>
                </a:solidFill>
              </a:rPr>
              <a:t>РЕЗУЛЬТАТИ ОЦІНЮВАННЯ ГОТОВНОСТІ ГРОМАДИ (приклад)</a:t>
            </a:r>
          </a:p>
        </c:rich>
      </c:tx>
      <c:layout>
        <c:manualLayout>
          <c:xMode val="edge"/>
          <c:yMode val="edge"/>
          <c:x val="0.15031441934180384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2535962080909468E-2"/>
          <c:y val="0.10701322784466037"/>
          <c:w val="0.95029534574821051"/>
          <c:h val="0.79897948691280163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Лист1!$A$2:$A$6</c:f>
              <c:strCache>
                <c:ptCount val="5"/>
                <c:pt idx="0">
                  <c:v>твердження 1</c:v>
                </c:pt>
                <c:pt idx="1">
                  <c:v>твердження 2</c:v>
                </c:pt>
                <c:pt idx="2">
                  <c:v>твердження 3</c:v>
                </c:pt>
                <c:pt idx="3">
                  <c:v>твердження 4</c:v>
                </c:pt>
                <c:pt idx="4">
                  <c:v>твердження 5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</c:v>
                </c:pt>
                <c:pt idx="1">
                  <c:v>3</c:v>
                </c:pt>
                <c:pt idx="2">
                  <c:v>5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41-432A-B3BB-4F545C4041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5367040"/>
        <c:axId val="145368576"/>
      </c:barChart>
      <c:catAx>
        <c:axId val="145367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45368576"/>
        <c:crosses val="autoZero"/>
        <c:auto val="1"/>
        <c:lblAlgn val="ctr"/>
        <c:lblOffset val="100"/>
        <c:noMultiLvlLbl val="0"/>
      </c:catAx>
      <c:valAx>
        <c:axId val="1453685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453670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767" cy="493476"/>
          </a:xfrm>
          <a:prstGeom prst="rect">
            <a:avLst/>
          </a:prstGeom>
        </p:spPr>
        <p:txBody>
          <a:bodyPr vert="horz" lIns="92776" tIns="46387" rIns="92776" bIns="46387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286" y="0"/>
            <a:ext cx="2945767" cy="493476"/>
          </a:xfrm>
          <a:prstGeom prst="rect">
            <a:avLst/>
          </a:prstGeom>
        </p:spPr>
        <p:txBody>
          <a:bodyPr vert="horz" lIns="92776" tIns="46387" rIns="92776" bIns="46387" rtlCol="0"/>
          <a:lstStyle>
            <a:lvl1pPr algn="r">
              <a:defRPr sz="1200" smtClean="0"/>
            </a:lvl1pPr>
          </a:lstStyle>
          <a:p>
            <a:pPr>
              <a:defRPr/>
            </a:pPr>
            <a:fld id="{D1505045-2237-4B70-8931-42466543E357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371236"/>
            <a:ext cx="2945767" cy="493476"/>
          </a:xfrm>
          <a:prstGeom prst="rect">
            <a:avLst/>
          </a:prstGeom>
        </p:spPr>
        <p:txBody>
          <a:bodyPr vert="horz" lIns="92776" tIns="46387" rIns="92776" bIns="4638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286" y="9371236"/>
            <a:ext cx="2945767" cy="493476"/>
          </a:xfrm>
          <a:prstGeom prst="rect">
            <a:avLst/>
          </a:prstGeom>
        </p:spPr>
        <p:txBody>
          <a:bodyPr vert="horz" lIns="92776" tIns="46387" rIns="92776" bIns="46387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1E0CA4CB-2671-4280-B880-A732DAB00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68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767" cy="493476"/>
          </a:xfrm>
          <a:prstGeom prst="rect">
            <a:avLst/>
          </a:prstGeom>
        </p:spPr>
        <p:txBody>
          <a:bodyPr vert="horz" lIns="92776" tIns="46387" rIns="92776" bIns="46387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286" y="0"/>
            <a:ext cx="2945767" cy="493476"/>
          </a:xfrm>
          <a:prstGeom prst="rect">
            <a:avLst/>
          </a:prstGeom>
        </p:spPr>
        <p:txBody>
          <a:bodyPr vert="horz" lIns="92776" tIns="46387" rIns="92776" bIns="46387" rtlCol="0"/>
          <a:lstStyle>
            <a:lvl1pPr algn="r">
              <a:defRPr sz="1200" smtClean="0"/>
            </a:lvl1pPr>
          </a:lstStyle>
          <a:p>
            <a:pPr>
              <a:defRPr/>
            </a:pPr>
            <a:fld id="{8B7B7460-4F36-42CD-9CFF-C1270FFD8303}" type="datetimeFigureOut">
              <a:rPr lang="en-US"/>
              <a:pPr>
                <a:defRPr/>
              </a:pPr>
              <a:t>1/25/2022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39775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76" tIns="46387" rIns="92776" bIns="46387" rtlCol="0" anchor="ctr"/>
          <a:lstStyle/>
          <a:p>
            <a:pPr lvl="0"/>
            <a:endParaRPr lang="en-US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18" y="4686419"/>
            <a:ext cx="5436841" cy="4439680"/>
          </a:xfrm>
          <a:prstGeom prst="rect">
            <a:avLst/>
          </a:prstGeom>
        </p:spPr>
        <p:txBody>
          <a:bodyPr vert="horz" lIns="92776" tIns="46387" rIns="92776" bIns="46387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  <a:endParaRPr lang="en-US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1236"/>
            <a:ext cx="2945767" cy="493476"/>
          </a:xfrm>
          <a:prstGeom prst="rect">
            <a:avLst/>
          </a:prstGeom>
        </p:spPr>
        <p:txBody>
          <a:bodyPr vert="horz" lIns="92776" tIns="46387" rIns="92776" bIns="4638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286" y="9371236"/>
            <a:ext cx="2945767" cy="493476"/>
          </a:xfrm>
          <a:prstGeom prst="rect">
            <a:avLst/>
          </a:prstGeom>
        </p:spPr>
        <p:txBody>
          <a:bodyPr vert="horz" lIns="92776" tIns="46387" rIns="92776" bIns="46387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B59AA13-736D-4160-BB66-0D8C39B652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32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1"/>
          <p:cNvPicPr>
            <a:picLocks noChangeAspect="1" noChangeArrowheads="1"/>
          </p:cNvPicPr>
          <p:nvPr userDrawn="1"/>
        </p:nvPicPr>
        <p:blipFill>
          <a:blip r:embed="rId3" cstate="print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4" cstate="print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5" cstate="print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2"/>
          <p:cNvPicPr>
            <a:picLocks noChangeAspect="1" noChangeArrowheads="1"/>
          </p:cNvPicPr>
          <p:nvPr userDrawn="1"/>
        </p:nvPicPr>
        <p:blipFill>
          <a:blip r:embed="rId6" cstate="print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23"/>
          <p:cNvPicPr>
            <a:picLocks noChangeAspect="1" noChangeArrowheads="1"/>
          </p:cNvPicPr>
          <p:nvPr userDrawn="1"/>
        </p:nvPicPr>
        <p:blipFill>
          <a:blip r:embed="rId7" cstate="print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001AE-BB52-46D7-AB5E-9B07F4E68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20FF6-02E0-489E-9EE5-3D07406900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602160E-A7C5-4D86-9A22-C025A8041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750F623-97A3-404A-B758-1D56CF550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DC99DF0-28B2-4B24-A368-E1687B74A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4DD1381-ADE3-459D-AC47-59D37F0733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BDB7BF02-9E1A-4ECE-9507-264508175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9143D22-F23E-4B1F-B110-6F9F4BAC9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495ACD3-8570-4487-8644-0160F8F4A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FAFC5C1-8961-4B33-9B77-65442576D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 cstate="print"/>
          <a:srcRect l="13239" t="36472" r="9813" b="42093"/>
          <a:stretch>
            <a:fillRect/>
          </a:stretch>
        </p:blipFill>
        <p:spPr bwMode="auto">
          <a:xfrm>
            <a:off x="482600" y="5846763"/>
            <a:ext cx="25050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 сполучна лінія 9"/>
          <p:cNvCxnSpPr/>
          <p:nvPr userDrawn="1"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594"/>
          </a:xfrm>
        </p:spPr>
        <p:txBody>
          <a:bodyPr/>
          <a:lstStyle>
            <a:lvl1pPr marL="342900" indent="-342900">
              <a:buClr>
                <a:srgbClr val="678C94"/>
              </a:buClr>
              <a:buFont typeface="Wingdings" panose="05000000000000000000" pitchFamily="2" charset="2"/>
              <a:buChar char="§"/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0"/>
          </p:nvPr>
        </p:nvSpPr>
        <p:spPr>
          <a:xfrm>
            <a:off x="6553200" y="6165850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96E3E03-F277-417A-9E8B-C8F573FBF2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B246C37-9EBE-4171-AC20-E4D0EDF6B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1D4B3BF-4ABE-47B9-8C9D-EB8DED018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9BDD79A-06AB-4E35-B42E-DC074299E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/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/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ПРОЕКТ «ПАРТНЕРСТВО ДЛЯ РОЗВИТКУ МІСТ»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впроваджує Федерація канадських муніципалітетів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 фінансової підтримки Уряду Канади 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вул. Щекавицька, 30/39, офіс 27, Київ, 04071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тел. +38 044 2071282, факс +38 044 2071283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office@pleddg.org.ua</a:t>
            </a:r>
            <a:endParaRPr lang="en-US" sz="140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www.pleddg.org.ua</a:t>
            </a:r>
          </a:p>
          <a:p>
            <a:pPr marL="1790700">
              <a:spcBef>
                <a:spcPct val="20000"/>
              </a:spcBef>
              <a:buFont typeface="Arial" charset="0"/>
              <a:buNone/>
              <a:defRPr/>
            </a:pPr>
            <a:endParaRPr lang="uk-UA" sz="1400">
              <a:solidFill>
                <a:srgbClr val="7F7F7F"/>
              </a:solidFill>
              <a:latin typeface="Tahoma" pitchFamily="34" charset="0"/>
              <a:cs typeface="Tahoma" pitchFamily="34" charset="0"/>
            </a:endParaRPr>
          </a:p>
          <a:p>
            <a:pPr marL="1790700" algn="ctr">
              <a:spcBef>
                <a:spcPct val="20000"/>
              </a:spcBef>
              <a:buFont typeface="Arial" charset="0"/>
              <a:buNone/>
              <a:defRPr/>
            </a:pPr>
            <a:endParaRPr lang="uk-UA" sz="1400">
              <a:solidFill>
                <a:srgbClr val="59595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/>
          <a:p>
            <a:pPr marL="1790700">
              <a:defRPr/>
            </a:pPr>
            <a:r>
              <a:rPr lang="uk-UA" sz="32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ДЯКУЄМО ЗА УВАГУ!</a:t>
            </a:r>
          </a:p>
        </p:txBody>
      </p:sp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 cstate="print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2"/>
          <p:cNvPicPr>
            <a:picLocks noChangeAspect="1" noChangeArrowheads="1"/>
          </p:cNvPicPr>
          <p:nvPr userDrawn="1"/>
        </p:nvPicPr>
        <p:blipFill>
          <a:blip r:embed="rId3" cstate="print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/>
          <p:cNvPicPr>
            <a:picLocks noChangeAspect="1" noChangeArrowheads="1"/>
          </p:cNvPicPr>
          <p:nvPr userDrawn="1"/>
        </p:nvPicPr>
        <p:blipFill>
          <a:blip r:embed="rId4" cstate="print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5" cstate="print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 cstate="print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номера слайда 5"/>
          <p:cNvSpPr txBox="1">
            <a:spLocks/>
          </p:cNvSpPr>
          <p:nvPr userDrawn="1"/>
        </p:nvSpPr>
        <p:spPr>
          <a:xfrm>
            <a:off x="6553200" y="6223000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rgbClr val="678C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3E026F8-032B-4814-A659-A14D67FB9036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6" name="Рисунок 21"/>
          <p:cNvPicPr>
            <a:picLocks noChangeAspect="1" noChangeArrowheads="1"/>
          </p:cNvPicPr>
          <p:nvPr userDrawn="1"/>
        </p:nvPicPr>
        <p:blipFill>
          <a:blip r:embed="rId2" cstate="print"/>
          <a:srcRect l="13239" t="36472" r="9813" b="42093"/>
          <a:stretch>
            <a:fillRect/>
          </a:stretch>
        </p:blipFill>
        <p:spPr bwMode="auto">
          <a:xfrm>
            <a:off x="482600" y="5905500"/>
            <a:ext cx="25050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 сполучна лінія 11"/>
          <p:cNvCxnSpPr/>
          <p:nvPr userDrawn="1"/>
        </p:nvCxnSpPr>
        <p:spPr>
          <a:xfrm>
            <a:off x="482600" y="6521450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сполучна лінія 12"/>
          <p:cNvCxnSpPr/>
          <p:nvPr userDrawn="1"/>
        </p:nvCxnSpPr>
        <p:spPr>
          <a:xfrm>
            <a:off x="482600" y="6583363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сполучна лінія 13"/>
          <p:cNvCxnSpPr/>
          <p:nvPr userDrawn="1"/>
        </p:nvCxnSpPr>
        <p:spPr>
          <a:xfrm>
            <a:off x="482600" y="1470025"/>
            <a:ext cx="8193088" cy="0"/>
          </a:xfrm>
          <a:prstGeom prst="line">
            <a:avLst/>
          </a:prstGeom>
          <a:ln w="28575">
            <a:solidFill>
              <a:srgbClr val="678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Заголовок 1"/>
          <p:cNvSpPr txBox="1">
            <a:spLocks/>
          </p:cNvSpPr>
          <p:nvPr userDrawn="1"/>
        </p:nvSpPr>
        <p:spPr>
          <a:xfrm>
            <a:off x="457200" y="3333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678C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16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624C-A909-4F1B-9C8B-CE855B3A5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D7BC5-1884-43AF-979C-80739C1B88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8E8D2-50CE-476C-8563-FD83717D3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57DB9-4E67-417C-8D79-6A7BB7033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13137-7C8F-491B-A3A9-203D65843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заголовка</a:t>
            </a:r>
            <a:endParaRPr lang="en-US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1B4938-94BD-4CC7-8CA7-EA6912139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27584" y="1844824"/>
            <a:ext cx="7759973" cy="2109787"/>
          </a:xfrm>
        </p:spPr>
        <p:txBody>
          <a:bodyPr>
            <a:normAutofit/>
          </a:bodyPr>
          <a:lstStyle/>
          <a:p>
            <a:pPr eaLnBrk="1" hangingPunct="1"/>
            <a:r>
              <a:rPr lang="uk-UA" b="1" dirty="0">
                <a:solidFill>
                  <a:srgbClr val="870038"/>
                </a:solidFill>
              </a:rPr>
              <a:t>1.3. Еволюція місцевого економічного розвитку: вітчизняний та світовий досвід</a:t>
            </a:r>
            <a:endParaRPr lang="uk-UA" altLang="en-US" b="1" cap="all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7650" name="Заголовок 1"/>
          <p:cNvSpPr txBox="1">
            <a:spLocks/>
          </p:cNvSpPr>
          <p:nvPr/>
        </p:nvSpPr>
        <p:spPr bwMode="auto">
          <a:xfrm>
            <a:off x="0" y="3881438"/>
            <a:ext cx="9144000" cy="134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1790700" algn="ctr"/>
            <a:endParaRPr lang="ru-RU">
              <a:solidFill>
                <a:srgbClr val="455E63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/>
          </p:cNvSpPr>
          <p:nvPr>
            <p:ph type="body" idx="4294967295"/>
          </p:nvPr>
        </p:nvSpPr>
        <p:spPr>
          <a:xfrm>
            <a:off x="3347864" y="1600200"/>
            <a:ext cx="5338936" cy="4525963"/>
          </a:xfrm>
        </p:spPr>
        <p:txBody>
          <a:bodyPr/>
          <a:lstStyle/>
          <a:p>
            <a:r>
              <a:rPr lang="uk-UA" altLang="en-US" sz="2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</a:t>
            </a:r>
            <a:r>
              <a:rPr lang="ru-RU" sz="2000" i="1" dirty="0" err="1"/>
              <a:t>Будь-який</a:t>
            </a:r>
            <a:r>
              <a:rPr lang="ru-RU" sz="2000" i="1" dirty="0"/>
              <a:t> факт, </a:t>
            </a:r>
            <a:r>
              <a:rPr lang="ru-RU" sz="2000" i="1" dirty="0" err="1"/>
              <a:t>з</a:t>
            </a:r>
            <a:r>
              <a:rPr lang="ru-RU" sz="2000" i="1" dirty="0"/>
              <a:t> </a:t>
            </a:r>
            <a:r>
              <a:rPr lang="ru-RU" sz="2000" i="1" dirty="0" err="1"/>
              <a:t>яким</a:t>
            </a:r>
            <a:r>
              <a:rPr lang="ru-RU" sz="2000" i="1" dirty="0"/>
              <a:t> ми </a:t>
            </a:r>
            <a:r>
              <a:rPr lang="ru-RU" sz="2000" i="1" dirty="0" err="1"/>
              <a:t>стикаємося</a:t>
            </a:r>
            <a:r>
              <a:rPr lang="ru-RU" sz="2000" i="1" dirty="0"/>
              <a:t>, не </a:t>
            </a:r>
            <a:r>
              <a:rPr lang="ru-RU" sz="2000" i="1" dirty="0" err="1"/>
              <a:t>настільки</a:t>
            </a:r>
            <a:r>
              <a:rPr lang="ru-RU" sz="2000" i="1" dirty="0"/>
              <a:t> </a:t>
            </a:r>
            <a:r>
              <a:rPr lang="ru-RU" sz="2000" i="1" dirty="0" err="1"/>
              <a:t>важливий</a:t>
            </a:r>
            <a:r>
              <a:rPr lang="ru-RU" sz="2000" i="1" dirty="0"/>
              <a:t>, як наше </a:t>
            </a:r>
            <a:r>
              <a:rPr lang="ru-RU" sz="2000" i="1" dirty="0" err="1"/>
              <a:t>ставлення</a:t>
            </a:r>
            <a:r>
              <a:rPr lang="ru-RU" sz="2000" i="1" dirty="0"/>
              <a:t> до </a:t>
            </a:r>
            <a:r>
              <a:rPr lang="ru-RU" sz="2000" i="1" dirty="0" err="1"/>
              <a:t>нього</a:t>
            </a:r>
            <a:r>
              <a:rPr lang="ru-RU" sz="2000" i="1" dirty="0"/>
              <a:t>, </a:t>
            </a:r>
            <a:r>
              <a:rPr lang="ru-RU" sz="2000" i="1" dirty="0" err="1"/>
              <a:t>оскільки</a:t>
            </a:r>
            <a:r>
              <a:rPr lang="ru-RU" sz="2000" i="1" dirty="0"/>
              <a:t> </a:t>
            </a:r>
            <a:r>
              <a:rPr lang="ru-RU" sz="2000" i="1" dirty="0" err="1"/>
              <a:t>це</a:t>
            </a:r>
            <a:r>
              <a:rPr lang="ru-RU" sz="2000" i="1" dirty="0"/>
              <a:t> </a:t>
            </a:r>
            <a:r>
              <a:rPr lang="ru-RU" sz="2000" i="1" dirty="0" err="1"/>
              <a:t>визначає</a:t>
            </a:r>
            <a:r>
              <a:rPr lang="ru-RU" sz="2000" i="1" dirty="0"/>
              <a:t> наш </a:t>
            </a:r>
            <a:r>
              <a:rPr lang="ru-RU" sz="2000" i="1" dirty="0" err="1"/>
              <a:t>успіх</a:t>
            </a:r>
            <a:r>
              <a:rPr lang="ru-RU" sz="2000" i="1" dirty="0"/>
              <a:t> </a:t>
            </a:r>
            <a:r>
              <a:rPr lang="ru-RU" sz="2000" i="1" dirty="0" err="1"/>
              <a:t>чи</a:t>
            </a:r>
            <a:r>
              <a:rPr lang="ru-RU" sz="2000" i="1" dirty="0"/>
              <a:t> нашу </a:t>
            </a:r>
            <a:r>
              <a:rPr lang="ru-RU" sz="2000" i="1" dirty="0" err="1"/>
              <a:t>невдачу</a:t>
            </a:r>
            <a:r>
              <a:rPr lang="ru-RU" sz="2000" i="1" dirty="0"/>
              <a:t>»</a:t>
            </a:r>
          </a:p>
          <a:p>
            <a:pPr eaLnBrk="1" hangingPunct="1">
              <a:defRPr/>
            </a:pPr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r" eaLnBrk="1" hangingPunct="1">
              <a:buFont typeface="Arial" charset="0"/>
              <a:buNone/>
              <a:defRPr/>
            </a:pPr>
            <a:r>
              <a:rPr lang="uk-UA" altLang="en-US" sz="2000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Норман Піл</a:t>
            </a:r>
            <a:endParaRPr lang="ru-RU" altLang="en-US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0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0883CA-9EDC-4A50-8BCD-0E01EF04CAE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5" name="Рисунок 4" descr="pi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772816"/>
            <a:ext cx="2664296" cy="367770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F1142-72A0-4F00-801E-FA391DF5829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6" name="Содержимое 5" descr="чинники готовности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3068" y="476672"/>
            <a:ext cx="8386930" cy="518457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ГОТОВН</a:t>
            </a: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ІСТЬ ГРОМАДИ ДО МЕР 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4818" name="Rectangle 3"/>
          <p:cNvSpPr>
            <a:spLocks noGrp="1"/>
          </p:cNvSpPr>
          <p:nvPr>
            <p:ph type="body" idx="4294967295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pPr marL="514350" indent="-514350">
              <a:spcBef>
                <a:spcPts val="0"/>
              </a:spcBef>
              <a:buAutoNum type="romanUcPeriod"/>
            </a:pPr>
            <a:r>
              <a:rPr lang="uk-UA" altLang="en-US" sz="20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Оцініть кожне твердження за шкалою від 1 до 5 індивідуально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en-US" sz="20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(</a:t>
            </a:r>
            <a:r>
              <a:rPr lang="uk-UA" altLang="en-US" sz="20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10 хв.) 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en-US" sz="20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>
              <a:spcBef>
                <a:spcPts val="0"/>
              </a:spcBef>
            </a:pPr>
            <a:r>
              <a:rPr lang="uk-UA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де 5 – повністю згоден з твердженням,</a:t>
            </a:r>
          </a:p>
          <a:p>
            <a:pPr>
              <a:spcBef>
                <a:spcPts val="0"/>
              </a:spcBef>
            </a:pPr>
            <a:r>
              <a:rPr lang="uk-UA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4 – згоден,</a:t>
            </a:r>
          </a:p>
          <a:p>
            <a:pPr>
              <a:spcBef>
                <a:spcPts val="0"/>
              </a:spcBef>
            </a:pPr>
            <a:r>
              <a:rPr lang="uk-UA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3 – не згоден,</a:t>
            </a:r>
          </a:p>
          <a:p>
            <a:pPr>
              <a:spcBef>
                <a:spcPts val="0"/>
              </a:spcBef>
            </a:pPr>
            <a:r>
              <a:rPr lang="uk-UA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2 – повністю не згоден,</a:t>
            </a:r>
            <a:endParaRPr lang="ru-RU" altLang="en-US" sz="24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>
              <a:spcBef>
                <a:spcPts val="0"/>
              </a:spcBef>
            </a:pPr>
            <a:r>
              <a:rPr lang="uk-UA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1 </a:t>
            </a:r>
            <a:r>
              <a:rPr lang="uk-UA" altLang="en-US" sz="240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– складно </a:t>
            </a:r>
            <a:r>
              <a:rPr lang="uk-UA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відповісти</a:t>
            </a:r>
          </a:p>
          <a:p>
            <a:pPr marL="514350" indent="-514350">
              <a:spcBef>
                <a:spcPts val="0"/>
              </a:spcBef>
              <a:buAutoNum type="romanUcPeriod" startAt="2"/>
            </a:pPr>
            <a:r>
              <a:rPr lang="uk-UA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Узагальніть результати в групі (5 хв.)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III.</a:t>
            </a:r>
            <a:r>
              <a:rPr lang="uk-UA" altLang="en-US" sz="2400" dirty="0">
                <a:solidFill>
                  <a:srgbClr val="3E3E40"/>
                </a:solidFill>
                <a:latin typeface="Arial" charset="0"/>
                <a:ea typeface="Tahoma" pitchFamily="34" charset="0"/>
                <a:cs typeface="Arial" charset="0"/>
              </a:rPr>
              <a:t>  Презентуйте результати роботи групи, наведіть приклади або прокоментуйте (3 хв.)</a:t>
            </a:r>
          </a:p>
          <a:p>
            <a:pPr>
              <a:spcBef>
                <a:spcPts val="0"/>
              </a:spcBef>
            </a:pPr>
            <a:endParaRPr lang="uk-UA" altLang="en-US" sz="24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>
              <a:spcBef>
                <a:spcPts val="0"/>
              </a:spcBef>
            </a:pPr>
            <a:endParaRPr lang="uk-UA" altLang="en-US" sz="24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>
              <a:spcBef>
                <a:spcPts val="0"/>
              </a:spcBef>
            </a:pPr>
            <a:endParaRPr lang="uk-UA" altLang="en-US" sz="24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None/>
            </a:pPr>
            <a:endParaRPr lang="ru-RU" altLang="en-US" sz="24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400" dirty="0">
              <a:solidFill>
                <a:srgbClr val="3E3E40"/>
              </a:solidFill>
              <a:latin typeface="Arial" charset="0"/>
              <a:ea typeface="Tahoma" pitchFamily="34" charset="0"/>
              <a:cs typeface="Arial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ГОТОВН</a:t>
            </a:r>
            <a:r>
              <a:rPr lang="uk-UA" sz="2800" b="1" dirty="0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ІСТЬ ГРОМАДИ ДО МЕР </a:t>
            </a:r>
            <a:endParaRPr lang="ru-RU" sz="2800" b="1" dirty="0">
              <a:solidFill>
                <a:srgbClr val="870038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694026-A939-4937-AEA6-599B508D8F7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539552" y="1844824"/>
          <a:ext cx="8136904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405118" y="291536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/>
              <a:t>сере</a:t>
            </a:r>
            <a:r>
              <a:rPr lang="uk-UA" sz="1400" dirty="0" err="1"/>
              <a:t>днє</a:t>
            </a:r>
            <a:r>
              <a:rPr lang="uk-UA" sz="1400" dirty="0"/>
              <a:t> значення</a:t>
            </a:r>
            <a:endParaRPr lang="ru-RU" sz="14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CE36A3D-6A52-49B4-8F37-5C11663AD18D}"/>
              </a:ext>
            </a:extLst>
          </p:cNvPr>
          <p:cNvSpPr/>
          <p:nvPr/>
        </p:nvSpPr>
        <p:spPr>
          <a:xfrm>
            <a:off x="741502" y="5471720"/>
            <a:ext cx="12186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altLang="en-US" b="1" dirty="0">
                <a:solidFill>
                  <a:srgbClr val="3E3E40"/>
                </a:solidFill>
                <a:ea typeface="Tahoma" pitchFamily="34" charset="0"/>
              </a:rPr>
              <a:t>5 хвилин</a:t>
            </a:r>
            <a:endParaRPr lang="ru-RU" altLang="en-US" b="1" dirty="0">
              <a:solidFill>
                <a:srgbClr val="3E3E40"/>
              </a:solidFill>
              <a:ea typeface="Tahoma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2938</TotalTime>
  <Words>131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Тема Office</vt:lpstr>
      <vt:lpstr>Спеціальне оформлення</vt:lpstr>
      <vt:lpstr>1.3. Еволюція місцевого економічного розвитку: вітчизняний та світовий досвід</vt:lpstr>
      <vt:lpstr>Презентация PowerPoint</vt:lpstr>
      <vt:lpstr>Презентация PowerPoint</vt:lpstr>
      <vt:lpstr>ГОТОВНІСТЬ ГРОМАДИ ДО МЕР </vt:lpstr>
      <vt:lpstr>ГОТОВНІСТЬ ГРОМАДИ ДО МЕР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116</cp:revision>
  <cp:lastPrinted>2018-06-13T10:01:16Z</cp:lastPrinted>
  <dcterms:created xsi:type="dcterms:W3CDTF">2015-09-24T10:53:48Z</dcterms:created>
  <dcterms:modified xsi:type="dcterms:W3CDTF">2022-01-25T16:07:31Z</dcterms:modified>
</cp:coreProperties>
</file>