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E914A-0E05-4336-95E3-DE623005917C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24E55F5-B640-4558-919B-33F10D8A218F}">
      <dgm:prSet phldrT="[Текст]"/>
      <dgm:spPr/>
      <dgm:t>
        <a:bodyPr/>
        <a:lstStyle/>
        <a:p>
          <a:r>
            <a:rPr lang="uk-UA" dirty="0" smtClean="0"/>
            <a:t>Соціальна робота на підприємстві</a:t>
          </a:r>
          <a:endParaRPr lang="uk-UA" dirty="0"/>
        </a:p>
      </dgm:t>
    </dgm:pt>
    <dgm:pt modelId="{BDFD282E-5042-4E80-93EF-D03D71619AE1}" type="parTrans" cxnId="{2C127BEB-5EFA-47E2-BC5C-3594BBCF72FC}">
      <dgm:prSet/>
      <dgm:spPr/>
      <dgm:t>
        <a:bodyPr/>
        <a:lstStyle/>
        <a:p>
          <a:endParaRPr lang="uk-UA"/>
        </a:p>
      </dgm:t>
    </dgm:pt>
    <dgm:pt modelId="{A2DED796-8896-402F-B1B1-C7324B4AED4C}" type="sibTrans" cxnId="{2C127BEB-5EFA-47E2-BC5C-3594BBCF72FC}">
      <dgm:prSet/>
      <dgm:spPr/>
      <dgm:t>
        <a:bodyPr/>
        <a:lstStyle/>
        <a:p>
          <a:endParaRPr lang="uk-UA"/>
        </a:p>
      </dgm:t>
    </dgm:pt>
    <dgm:pt modelId="{D2226C26-A3D9-4150-90B9-C73A0CEA718B}">
      <dgm:prSet phldrT="[Текст]" custT="1"/>
      <dgm:spPr/>
      <dgm:t>
        <a:bodyPr/>
        <a:lstStyle/>
        <a:p>
          <a:r>
            <a:rPr lang="uk-UA" sz="1200" dirty="0" smtClean="0"/>
            <a:t>Соціальне партнерство</a:t>
          </a:r>
          <a:endParaRPr lang="uk-UA" sz="1200" dirty="0"/>
        </a:p>
      </dgm:t>
    </dgm:pt>
    <dgm:pt modelId="{1B298847-8A71-40CC-B592-C0D70BCD696C}" type="parTrans" cxnId="{42FB93DC-3B2C-4D74-AD61-9FF2CEA8CE63}">
      <dgm:prSet/>
      <dgm:spPr/>
      <dgm:t>
        <a:bodyPr/>
        <a:lstStyle/>
        <a:p>
          <a:endParaRPr lang="uk-UA"/>
        </a:p>
      </dgm:t>
    </dgm:pt>
    <dgm:pt modelId="{7593F9F9-26FC-4A21-907A-BF1D5D8B1472}" type="sibTrans" cxnId="{42FB93DC-3B2C-4D74-AD61-9FF2CEA8CE63}">
      <dgm:prSet/>
      <dgm:spPr/>
      <dgm:t>
        <a:bodyPr/>
        <a:lstStyle/>
        <a:p>
          <a:endParaRPr lang="uk-UA"/>
        </a:p>
      </dgm:t>
    </dgm:pt>
    <dgm:pt modelId="{3A724F83-616D-4323-8684-865088BDE2FF}">
      <dgm:prSet phldrT="[Текст]" custT="1"/>
      <dgm:spPr/>
      <dgm:t>
        <a:bodyPr/>
        <a:lstStyle/>
        <a:p>
          <a:r>
            <a:rPr lang="uk-UA" sz="1200" dirty="0" smtClean="0"/>
            <a:t>Охорона здоров'я </a:t>
          </a:r>
          <a:endParaRPr lang="uk-UA" sz="1200" dirty="0"/>
        </a:p>
      </dgm:t>
    </dgm:pt>
    <dgm:pt modelId="{F1266F4D-8378-476B-AE25-A40D4B4FF66A}" type="parTrans" cxnId="{DEC0E420-3435-46C2-A1F0-6CBFB89EF195}">
      <dgm:prSet/>
      <dgm:spPr/>
      <dgm:t>
        <a:bodyPr/>
        <a:lstStyle/>
        <a:p>
          <a:endParaRPr lang="uk-UA"/>
        </a:p>
      </dgm:t>
    </dgm:pt>
    <dgm:pt modelId="{558F346A-DDFB-4289-BC3E-E62BF4E3F62E}" type="sibTrans" cxnId="{DEC0E420-3435-46C2-A1F0-6CBFB89EF195}">
      <dgm:prSet/>
      <dgm:spPr/>
      <dgm:t>
        <a:bodyPr/>
        <a:lstStyle/>
        <a:p>
          <a:endParaRPr lang="uk-UA"/>
        </a:p>
      </dgm:t>
    </dgm:pt>
    <dgm:pt modelId="{4B7FE367-7A6E-4AE6-9246-3CCBC410038F}">
      <dgm:prSet phldrT="[Текст]" custT="1"/>
      <dgm:spPr/>
      <dgm:t>
        <a:bodyPr/>
        <a:lstStyle/>
        <a:p>
          <a:r>
            <a:rPr lang="uk-UA" sz="1200" dirty="0" smtClean="0"/>
            <a:t>Організаційний клімат</a:t>
          </a:r>
          <a:endParaRPr lang="uk-UA" sz="1200" dirty="0"/>
        </a:p>
      </dgm:t>
    </dgm:pt>
    <dgm:pt modelId="{61833939-8D58-43DA-AEA0-A59274DCE21A}" type="parTrans" cxnId="{FEB1BE02-78E0-4A7A-8B92-E84A79BEE91A}">
      <dgm:prSet/>
      <dgm:spPr/>
      <dgm:t>
        <a:bodyPr/>
        <a:lstStyle/>
        <a:p>
          <a:endParaRPr lang="uk-UA"/>
        </a:p>
      </dgm:t>
    </dgm:pt>
    <dgm:pt modelId="{FF41C3C7-6234-4730-BCAC-D33DB0262675}" type="sibTrans" cxnId="{FEB1BE02-78E0-4A7A-8B92-E84A79BEE91A}">
      <dgm:prSet/>
      <dgm:spPr/>
      <dgm:t>
        <a:bodyPr/>
        <a:lstStyle/>
        <a:p>
          <a:endParaRPr lang="uk-UA"/>
        </a:p>
      </dgm:t>
    </dgm:pt>
    <dgm:pt modelId="{137B4068-B907-416C-82E2-5C4A4B7BC434}">
      <dgm:prSet phldrT="[Текст]" custT="1"/>
      <dgm:spPr/>
      <dgm:t>
        <a:bodyPr/>
        <a:lstStyle/>
        <a:p>
          <a:r>
            <a:rPr lang="uk-UA" sz="1200" dirty="0" smtClean="0"/>
            <a:t>Соціальна допомога</a:t>
          </a:r>
          <a:endParaRPr lang="uk-UA" sz="1200" dirty="0"/>
        </a:p>
      </dgm:t>
    </dgm:pt>
    <dgm:pt modelId="{C65709D7-C139-4139-98CA-9A19F680213E}" type="parTrans" cxnId="{20C0F39E-7005-4A2A-99DD-392BAA39F7E9}">
      <dgm:prSet/>
      <dgm:spPr/>
      <dgm:t>
        <a:bodyPr/>
        <a:lstStyle/>
        <a:p>
          <a:endParaRPr lang="uk-UA"/>
        </a:p>
      </dgm:t>
    </dgm:pt>
    <dgm:pt modelId="{E64EC139-0460-4B6D-8AB6-CCC05F2906ED}" type="sibTrans" cxnId="{20C0F39E-7005-4A2A-99DD-392BAA39F7E9}">
      <dgm:prSet/>
      <dgm:spPr/>
      <dgm:t>
        <a:bodyPr/>
        <a:lstStyle/>
        <a:p>
          <a:endParaRPr lang="uk-UA"/>
        </a:p>
      </dgm:t>
    </dgm:pt>
    <dgm:pt modelId="{703934E5-21E6-4AD1-827C-31C92EA87CB5}" type="pres">
      <dgm:prSet presAssocID="{C96E914A-0E05-4336-95E3-DE623005917C}" presName="composite" presStyleCnt="0">
        <dgm:presLayoutVars>
          <dgm:chMax val="1"/>
          <dgm:dir/>
          <dgm:resizeHandles val="exact"/>
        </dgm:presLayoutVars>
      </dgm:prSet>
      <dgm:spPr/>
    </dgm:pt>
    <dgm:pt modelId="{24AFC03D-374F-45AA-AB0D-237E6EB996ED}" type="pres">
      <dgm:prSet presAssocID="{C96E914A-0E05-4336-95E3-DE623005917C}" presName="radial" presStyleCnt="0">
        <dgm:presLayoutVars>
          <dgm:animLvl val="ctr"/>
        </dgm:presLayoutVars>
      </dgm:prSet>
      <dgm:spPr/>
    </dgm:pt>
    <dgm:pt modelId="{1C2DF484-1825-4CAF-8718-2AD440375D91}" type="pres">
      <dgm:prSet presAssocID="{E24E55F5-B640-4558-919B-33F10D8A218F}" presName="centerShape" presStyleLbl="vennNode1" presStyleIdx="0" presStyleCnt="5"/>
      <dgm:spPr/>
    </dgm:pt>
    <dgm:pt modelId="{74209A1D-9827-43A4-BD43-D9D2A9455358}" type="pres">
      <dgm:prSet presAssocID="{D2226C26-A3D9-4150-90B9-C73A0CEA718B}" presName="node" presStyleLbl="vennNode1" presStyleIdx="1" presStyleCnt="5" custScaleX="127896" custScaleY="129193">
        <dgm:presLayoutVars>
          <dgm:bulletEnabled val="1"/>
        </dgm:presLayoutVars>
      </dgm:prSet>
      <dgm:spPr/>
    </dgm:pt>
    <dgm:pt modelId="{2EFF5266-B126-48EA-BEBC-6C8D9E3A3EE9}" type="pres">
      <dgm:prSet presAssocID="{3A724F83-616D-4323-8684-865088BDE2FF}" presName="node" presStyleLbl="vennNode1" presStyleIdx="2" presStyleCnt="5">
        <dgm:presLayoutVars>
          <dgm:bulletEnabled val="1"/>
        </dgm:presLayoutVars>
      </dgm:prSet>
      <dgm:spPr/>
    </dgm:pt>
    <dgm:pt modelId="{3D562A8E-3ECD-4248-B0F4-3526031A6FAC}" type="pres">
      <dgm:prSet presAssocID="{4B7FE367-7A6E-4AE6-9246-3CCBC410038F}" presName="node" presStyleLbl="vennNode1" presStyleIdx="3" presStyleCnt="5" custScaleX="141017" custScaleY="137210">
        <dgm:presLayoutVars>
          <dgm:bulletEnabled val="1"/>
        </dgm:presLayoutVars>
      </dgm:prSet>
      <dgm:spPr/>
    </dgm:pt>
    <dgm:pt modelId="{30E6147F-C259-4514-981A-15BC26D0C6D4}" type="pres">
      <dgm:prSet presAssocID="{137B4068-B907-416C-82E2-5C4A4B7BC434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FEB1BE02-78E0-4A7A-8B92-E84A79BEE91A}" srcId="{E24E55F5-B640-4558-919B-33F10D8A218F}" destId="{4B7FE367-7A6E-4AE6-9246-3CCBC410038F}" srcOrd="2" destOrd="0" parTransId="{61833939-8D58-43DA-AEA0-A59274DCE21A}" sibTransId="{FF41C3C7-6234-4730-BCAC-D33DB0262675}"/>
    <dgm:cxn modelId="{42FB93DC-3B2C-4D74-AD61-9FF2CEA8CE63}" srcId="{E24E55F5-B640-4558-919B-33F10D8A218F}" destId="{D2226C26-A3D9-4150-90B9-C73A0CEA718B}" srcOrd="0" destOrd="0" parTransId="{1B298847-8A71-40CC-B592-C0D70BCD696C}" sibTransId="{7593F9F9-26FC-4A21-907A-BF1D5D8B1472}"/>
    <dgm:cxn modelId="{20C0F39E-7005-4A2A-99DD-392BAA39F7E9}" srcId="{E24E55F5-B640-4558-919B-33F10D8A218F}" destId="{137B4068-B907-416C-82E2-5C4A4B7BC434}" srcOrd="3" destOrd="0" parTransId="{C65709D7-C139-4139-98CA-9A19F680213E}" sibTransId="{E64EC139-0460-4B6D-8AB6-CCC05F2906ED}"/>
    <dgm:cxn modelId="{B3A0A320-6046-4E36-9BDE-7D32F5591647}" type="presOf" srcId="{4B7FE367-7A6E-4AE6-9246-3CCBC410038F}" destId="{3D562A8E-3ECD-4248-B0F4-3526031A6FAC}" srcOrd="0" destOrd="0" presId="urn:microsoft.com/office/officeart/2005/8/layout/radial3"/>
    <dgm:cxn modelId="{DEC0E420-3435-46C2-A1F0-6CBFB89EF195}" srcId="{E24E55F5-B640-4558-919B-33F10D8A218F}" destId="{3A724F83-616D-4323-8684-865088BDE2FF}" srcOrd="1" destOrd="0" parTransId="{F1266F4D-8378-476B-AE25-A40D4B4FF66A}" sibTransId="{558F346A-DDFB-4289-BC3E-E62BF4E3F62E}"/>
    <dgm:cxn modelId="{52256A7B-1DF1-4118-9356-6720C456FA94}" type="presOf" srcId="{E24E55F5-B640-4558-919B-33F10D8A218F}" destId="{1C2DF484-1825-4CAF-8718-2AD440375D91}" srcOrd="0" destOrd="0" presId="urn:microsoft.com/office/officeart/2005/8/layout/radial3"/>
    <dgm:cxn modelId="{B12162E4-FB51-40D0-A526-47D6D7E6D6F7}" type="presOf" srcId="{137B4068-B907-416C-82E2-5C4A4B7BC434}" destId="{30E6147F-C259-4514-981A-15BC26D0C6D4}" srcOrd="0" destOrd="0" presId="urn:microsoft.com/office/officeart/2005/8/layout/radial3"/>
    <dgm:cxn modelId="{0F4D2972-40F1-4CF9-9D01-8A17FAA2710F}" type="presOf" srcId="{C96E914A-0E05-4336-95E3-DE623005917C}" destId="{703934E5-21E6-4AD1-827C-31C92EA87CB5}" srcOrd="0" destOrd="0" presId="urn:microsoft.com/office/officeart/2005/8/layout/radial3"/>
    <dgm:cxn modelId="{749ABA8F-A0C8-4894-962F-159096CD07E5}" type="presOf" srcId="{3A724F83-616D-4323-8684-865088BDE2FF}" destId="{2EFF5266-B126-48EA-BEBC-6C8D9E3A3EE9}" srcOrd="0" destOrd="0" presId="urn:microsoft.com/office/officeart/2005/8/layout/radial3"/>
    <dgm:cxn modelId="{2C127BEB-5EFA-47E2-BC5C-3594BBCF72FC}" srcId="{C96E914A-0E05-4336-95E3-DE623005917C}" destId="{E24E55F5-B640-4558-919B-33F10D8A218F}" srcOrd="0" destOrd="0" parTransId="{BDFD282E-5042-4E80-93EF-D03D71619AE1}" sibTransId="{A2DED796-8896-402F-B1B1-C7324B4AED4C}"/>
    <dgm:cxn modelId="{70C2A7D2-05D4-492B-9732-872614D4B078}" type="presOf" srcId="{D2226C26-A3D9-4150-90B9-C73A0CEA718B}" destId="{74209A1D-9827-43A4-BD43-D9D2A9455358}" srcOrd="0" destOrd="0" presId="urn:microsoft.com/office/officeart/2005/8/layout/radial3"/>
    <dgm:cxn modelId="{9F397F70-8D4E-4E67-93EB-4887480DBB92}" type="presParOf" srcId="{703934E5-21E6-4AD1-827C-31C92EA87CB5}" destId="{24AFC03D-374F-45AA-AB0D-237E6EB996ED}" srcOrd="0" destOrd="0" presId="urn:microsoft.com/office/officeart/2005/8/layout/radial3"/>
    <dgm:cxn modelId="{2A2096BF-5A12-4515-99C6-1912CE4FFC9F}" type="presParOf" srcId="{24AFC03D-374F-45AA-AB0D-237E6EB996ED}" destId="{1C2DF484-1825-4CAF-8718-2AD440375D91}" srcOrd="0" destOrd="0" presId="urn:microsoft.com/office/officeart/2005/8/layout/radial3"/>
    <dgm:cxn modelId="{CD79C228-EB3D-4F57-B930-4D2138B8741E}" type="presParOf" srcId="{24AFC03D-374F-45AA-AB0D-237E6EB996ED}" destId="{74209A1D-9827-43A4-BD43-D9D2A9455358}" srcOrd="1" destOrd="0" presId="urn:microsoft.com/office/officeart/2005/8/layout/radial3"/>
    <dgm:cxn modelId="{DD1EA2F7-5DEB-4B50-8F39-2571B8A36264}" type="presParOf" srcId="{24AFC03D-374F-45AA-AB0D-237E6EB996ED}" destId="{2EFF5266-B126-48EA-BEBC-6C8D9E3A3EE9}" srcOrd="2" destOrd="0" presId="urn:microsoft.com/office/officeart/2005/8/layout/radial3"/>
    <dgm:cxn modelId="{113E5466-B694-426D-937B-816B4DC4C8C7}" type="presParOf" srcId="{24AFC03D-374F-45AA-AB0D-237E6EB996ED}" destId="{3D562A8E-3ECD-4248-B0F4-3526031A6FAC}" srcOrd="3" destOrd="0" presId="urn:microsoft.com/office/officeart/2005/8/layout/radial3"/>
    <dgm:cxn modelId="{F135D159-2AA8-4440-A07A-8CD15D3AA86E}" type="presParOf" srcId="{24AFC03D-374F-45AA-AB0D-237E6EB996ED}" destId="{30E6147F-C259-4514-981A-15BC26D0C6D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DF484-1825-4CAF-8718-2AD440375D91}">
      <dsp:nvSpPr>
        <dsp:cNvPr id="0" name=""/>
        <dsp:cNvSpPr/>
      </dsp:nvSpPr>
      <dsp:spPr>
        <a:xfrm>
          <a:off x="2478552" y="982575"/>
          <a:ext cx="2510495" cy="2510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Соціальна робота на підприємстві</a:t>
          </a:r>
          <a:endParaRPr lang="uk-UA" sz="2200" kern="1200" dirty="0"/>
        </a:p>
      </dsp:txBody>
      <dsp:txXfrm>
        <a:off x="2846205" y="1350228"/>
        <a:ext cx="1775189" cy="1775189"/>
      </dsp:txXfrm>
    </dsp:sp>
    <dsp:sp modelId="{74209A1D-9827-43A4-BD43-D9D2A9455358}">
      <dsp:nvSpPr>
        <dsp:cNvPr id="0" name=""/>
        <dsp:cNvSpPr/>
      </dsp:nvSpPr>
      <dsp:spPr>
        <a:xfrm>
          <a:off x="2931094" y="-207932"/>
          <a:ext cx="1605411" cy="1621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Соціальне партнерство</a:t>
          </a:r>
          <a:endParaRPr lang="uk-UA" sz="1200" kern="1200" dirty="0"/>
        </a:p>
      </dsp:txBody>
      <dsp:txXfrm>
        <a:off x="3166201" y="29559"/>
        <a:ext cx="1135197" cy="1146709"/>
      </dsp:txXfrm>
    </dsp:sp>
    <dsp:sp modelId="{2EFF5266-B126-48EA-BEBC-6C8D9E3A3EE9}">
      <dsp:nvSpPr>
        <dsp:cNvPr id="0" name=""/>
        <dsp:cNvSpPr/>
      </dsp:nvSpPr>
      <dsp:spPr>
        <a:xfrm>
          <a:off x="4741085" y="1610199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Охорона здоров'я </a:t>
          </a:r>
          <a:endParaRPr lang="uk-UA" sz="1200" kern="1200" dirty="0"/>
        </a:p>
      </dsp:txBody>
      <dsp:txXfrm>
        <a:off x="4924912" y="1794026"/>
        <a:ext cx="887593" cy="887593"/>
      </dsp:txXfrm>
    </dsp:sp>
    <dsp:sp modelId="{3D562A8E-3ECD-4248-B0F4-3526031A6FAC}">
      <dsp:nvSpPr>
        <dsp:cNvPr id="0" name=""/>
        <dsp:cNvSpPr/>
      </dsp:nvSpPr>
      <dsp:spPr>
        <a:xfrm>
          <a:off x="2848743" y="3011570"/>
          <a:ext cx="1770112" cy="172232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Організаційний клімат</a:t>
          </a:r>
          <a:endParaRPr lang="uk-UA" sz="1200" kern="1200" dirty="0"/>
        </a:p>
      </dsp:txBody>
      <dsp:txXfrm>
        <a:off x="3107970" y="3263799"/>
        <a:ext cx="1251658" cy="1217867"/>
      </dsp:txXfrm>
    </dsp:sp>
    <dsp:sp modelId="{30E6147F-C259-4514-981A-15BC26D0C6D4}">
      <dsp:nvSpPr>
        <dsp:cNvPr id="0" name=""/>
        <dsp:cNvSpPr/>
      </dsp:nvSpPr>
      <dsp:spPr>
        <a:xfrm>
          <a:off x="1471266" y="1610199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dirty="0" smtClean="0"/>
            <a:t>Соціальна допомога</a:t>
          </a:r>
          <a:endParaRPr lang="uk-UA" sz="1200" kern="1200" dirty="0"/>
        </a:p>
      </dsp:txBody>
      <dsp:txXfrm>
        <a:off x="1655093" y="1794026"/>
        <a:ext cx="887593" cy="887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1/23/2016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00808"/>
            <a:ext cx="6480048" cy="2301240"/>
          </a:xfrm>
        </p:spPr>
        <p:txBody>
          <a:bodyPr>
            <a:normAutofit/>
          </a:bodyPr>
          <a:lstStyle/>
          <a:p>
            <a:r>
              <a:rPr lang="uk-UA" sz="3200" dirty="0">
                <a:effectLst/>
              </a:rPr>
              <a:t>Навчальна дисципліна «Соціальна робота на підприємстві»</a:t>
            </a:r>
            <a:br>
              <a:rPr lang="uk-UA" sz="3200" dirty="0">
                <a:effectLst/>
              </a:rPr>
            </a:br>
            <a:endParaRPr lang="uk-UA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8904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92D050"/>
                </a:solidFill>
              </a:rPr>
              <a:t>Викладач:</a:t>
            </a:r>
          </a:p>
          <a:p>
            <a:r>
              <a:rPr lang="uk-UA" dirty="0" err="1">
                <a:solidFill>
                  <a:srgbClr val="92D050"/>
                </a:solidFill>
              </a:rPr>
              <a:t>к</a:t>
            </a:r>
            <a:r>
              <a:rPr lang="uk-UA" dirty="0" err="1" smtClean="0">
                <a:solidFill>
                  <a:srgbClr val="92D050"/>
                </a:solidFill>
              </a:rPr>
              <a:t>.філос.н</a:t>
            </a:r>
            <a:r>
              <a:rPr lang="uk-UA" dirty="0">
                <a:solidFill>
                  <a:srgbClr val="92D050"/>
                </a:solidFill>
              </a:rPr>
              <a:t>., доц</a:t>
            </a:r>
            <a:r>
              <a:rPr lang="uk-UA" dirty="0" smtClean="0">
                <a:solidFill>
                  <a:srgbClr val="92D050"/>
                </a:solidFill>
              </a:rPr>
              <a:t>. </a:t>
            </a:r>
            <a:r>
              <a:rPr lang="uk-UA" dirty="0" err="1">
                <a:solidFill>
                  <a:srgbClr val="92D050"/>
                </a:solidFill>
              </a:rPr>
              <a:t>Масюк</a:t>
            </a:r>
            <a:r>
              <a:rPr lang="uk-UA" dirty="0">
                <a:solidFill>
                  <a:srgbClr val="92D050"/>
                </a:solidFill>
              </a:rPr>
              <a:t> О.П.</a:t>
            </a:r>
          </a:p>
        </p:txBody>
      </p:sp>
    </p:spTree>
    <p:extLst>
      <p:ext uri="{BB962C8B-B14F-4D97-AF65-F5344CB8AC3E}">
        <p14:creationId xmlns:p14="http://schemas.microsoft.com/office/powerpoint/2010/main" val="10940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2700" dirty="0">
                <a:solidFill>
                  <a:srgbClr val="92D050"/>
                </a:solidFill>
              </a:rPr>
              <a:t>Основними завданнями навчальної дисципліни «Соціальна робота на підприємстві» є</a:t>
            </a:r>
            <a:r>
              <a:rPr lang="uk-UA" sz="2700" dirty="0" smtClean="0">
                <a:solidFill>
                  <a:srgbClr val="92D050"/>
                </a:solidFill>
              </a:rPr>
              <a:t>:</a:t>
            </a:r>
            <a:endParaRPr lang="uk-UA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2200" dirty="0"/>
              <a:t>Вивчення місця та напрямків діяльності соціальної служби в контексті роботи господарського </a:t>
            </a:r>
            <a:r>
              <a:rPr lang="uk-UA" sz="2200" dirty="0" smtClean="0"/>
              <a:t>підприємства,</a:t>
            </a:r>
            <a:endParaRPr lang="uk-UA" sz="2200" dirty="0"/>
          </a:p>
          <a:p>
            <a:pPr lvl="0" algn="just"/>
            <a:r>
              <a:rPr lang="uk-UA" sz="2200" dirty="0"/>
              <a:t>Розкриття особливостей надання соціальних послуг в окремому трудовому </a:t>
            </a:r>
            <a:r>
              <a:rPr lang="uk-UA" sz="2200" dirty="0" smtClean="0"/>
              <a:t>колективі,</a:t>
            </a:r>
            <a:endParaRPr lang="uk-UA" sz="2200" dirty="0"/>
          </a:p>
          <a:p>
            <a:pPr lvl="0" algn="just"/>
            <a:r>
              <a:rPr lang="uk-UA" sz="2200" dirty="0"/>
              <a:t>Надання студентам практичних навичок щодо організації соціальної роботи в межах загальної </a:t>
            </a:r>
            <a:r>
              <a:rPr lang="uk-UA" sz="2200" dirty="0" smtClean="0"/>
              <a:t>діяльності установи. </a:t>
            </a:r>
            <a:endParaRPr lang="uk-UA" sz="2200" dirty="0"/>
          </a:p>
          <a:p>
            <a:pPr marL="3657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97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Сфери впливу соціальної роботи на підприємстві:</a:t>
            </a:r>
            <a:endParaRPr lang="uk-UA" dirty="0">
              <a:solidFill>
                <a:srgbClr val="00B0F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184207"/>
              </p:ext>
            </p:extLst>
          </p:nvPr>
        </p:nvGraphicFramePr>
        <p:xfrm>
          <a:off x="395536" y="1772816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8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100" b="1" dirty="0">
                <a:solidFill>
                  <a:srgbClr val="92D050"/>
                </a:solidFill>
              </a:rPr>
              <a:t>Напрямки роботи соціальної служби на </a:t>
            </a:r>
            <a:r>
              <a:rPr lang="uk-UA" sz="3100" b="1" dirty="0" smtClean="0">
                <a:solidFill>
                  <a:srgbClr val="92D050"/>
                </a:solidFill>
              </a:rPr>
              <a:t>підприємстві</a:t>
            </a:r>
            <a:endParaRPr lang="uk-UA" dirty="0">
              <a:solidFill>
                <a:srgbClr val="92D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86752"/>
              </p:ext>
            </p:extLst>
          </p:nvPr>
        </p:nvGraphicFramePr>
        <p:xfrm>
          <a:off x="683568" y="1772816"/>
          <a:ext cx="7560839" cy="4206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0025"/>
                <a:gridCol w="3780814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Напрямок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 роботи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59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Діагностика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Проведення соціологічних досліджень та тестування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22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Виховання та профілактика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Профілактика шкідливих звичок та пропагування здорового образу життя та норм організаційної етики.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4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Організація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Організація відпочинку працівників та участі у соціальних заходах підприємства.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7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Партнерство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Профілактика та вирішення трудових конфліктів та спорів в організації.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24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Допомога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Надання матеріальної, психологічної, юридичної та інформаційної допомоги.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3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Принципи планування соціальної роботи на підприємстві</a:t>
            </a:r>
            <a:r>
              <a:rPr lang="uk-UA" sz="31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uk-U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3629000"/>
          </a:xfrm>
        </p:spPr>
        <p:txBody>
          <a:bodyPr>
            <a:normAutofit/>
          </a:bodyPr>
          <a:lstStyle/>
          <a:p>
            <a:pPr lvl="0" algn="just"/>
            <a:r>
              <a:rPr lang="uk-UA" sz="2200" i="1" dirty="0" smtClean="0">
                <a:latin typeface="Book Antiqua" pitchFamily="18" charset="0"/>
              </a:rPr>
              <a:t>Використання ресурсів підприємства,</a:t>
            </a:r>
            <a:endParaRPr lang="uk-UA" sz="2200" i="1" dirty="0">
              <a:latin typeface="Book Antiqua" pitchFamily="18" charset="0"/>
            </a:endParaRPr>
          </a:p>
          <a:p>
            <a:pPr lvl="0" algn="just"/>
            <a:r>
              <a:rPr lang="uk-UA" sz="2200" i="1" dirty="0">
                <a:latin typeface="Book Antiqua" pitchFamily="18" charset="0"/>
              </a:rPr>
              <a:t>Нормативна гарантованість захисту та надання послуг,</a:t>
            </a:r>
          </a:p>
          <a:p>
            <a:pPr lvl="0" algn="just"/>
            <a:r>
              <a:rPr lang="uk-UA" sz="2200" i="1" dirty="0">
                <a:latin typeface="Book Antiqua" pitchFamily="18" charset="0"/>
              </a:rPr>
              <a:t>Персональний підхід до надання соціальних послуг,</a:t>
            </a:r>
          </a:p>
          <a:p>
            <a:pPr lvl="0" algn="just"/>
            <a:r>
              <a:rPr lang="uk-UA" sz="2200" i="1" dirty="0">
                <a:latin typeface="Book Antiqua" pitchFamily="18" charset="0"/>
              </a:rPr>
              <a:t>Швидке реагування на виникнення соціальних проблем в </a:t>
            </a:r>
            <a:r>
              <a:rPr lang="uk-UA" sz="2200" i="1" dirty="0" smtClean="0">
                <a:latin typeface="Book Antiqua" pitchFamily="18" charset="0"/>
              </a:rPr>
              <a:t>колективі</a:t>
            </a:r>
            <a:r>
              <a:rPr lang="uk-UA" sz="2200" i="1" dirty="0">
                <a:latin typeface="Book Antiqua" pitchFamily="18" charset="0"/>
              </a:rPr>
              <a:t>,</a:t>
            </a:r>
          </a:p>
          <a:p>
            <a:pPr lvl="0" algn="just"/>
            <a:r>
              <a:rPr lang="uk-UA" sz="2200" i="1" dirty="0">
                <a:latin typeface="Book Antiqua" pitchFamily="18" charset="0"/>
              </a:rPr>
              <a:t>Профілактика соціальний проблем,</a:t>
            </a:r>
          </a:p>
          <a:p>
            <a:pPr lvl="0" algn="just"/>
            <a:r>
              <a:rPr lang="uk-UA" sz="2200" i="1" dirty="0">
                <a:latin typeface="Book Antiqua" pitchFamily="18" charset="0"/>
              </a:rPr>
              <a:t>Орієнтованість на взаємну вигоду між власником </a:t>
            </a:r>
            <a:r>
              <a:rPr lang="uk-UA" sz="2200" i="1" dirty="0" smtClean="0">
                <a:latin typeface="Book Antiqua" pitchFamily="18" charset="0"/>
              </a:rPr>
              <a:t>і </a:t>
            </a:r>
            <a:r>
              <a:rPr lang="uk-UA" sz="2200" i="1" dirty="0">
                <a:latin typeface="Book Antiqua" pitchFamily="18" charset="0"/>
              </a:rPr>
              <a:t>трудовим колективом.</a:t>
            </a:r>
          </a:p>
          <a:p>
            <a:pPr marL="3657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582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dirty="0">
                <a:solidFill>
                  <a:srgbClr val="92D050"/>
                </a:solidFill>
              </a:rPr>
              <a:t>Соціальні служби важливі в трудових колективах, які працюють в складних та екстремальних умовах</a:t>
            </a:r>
            <a:r>
              <a:rPr lang="uk-UA" sz="2700" dirty="0" smtClean="0">
                <a:solidFill>
                  <a:srgbClr val="92D050"/>
                </a:solidFill>
              </a:rPr>
              <a:t>.</a:t>
            </a:r>
            <a:endParaRPr lang="uk-UA" dirty="0">
              <a:solidFill>
                <a:srgbClr val="92D05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852936"/>
            <a:ext cx="3657600" cy="242773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628800"/>
            <a:ext cx="3657600" cy="2448272"/>
          </a:xfrm>
        </p:spPr>
      </p:pic>
    </p:spTree>
    <p:extLst>
      <p:ext uri="{BB962C8B-B14F-4D97-AF65-F5344CB8AC3E}">
        <p14:creationId xmlns:p14="http://schemas.microsoft.com/office/powerpoint/2010/main" val="354192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 складу соціальної служби на підприємстві </a:t>
            </a:r>
            <a:r>
              <a:rPr lang="uk-UA" sz="31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входять:</a:t>
            </a:r>
            <a:endParaRPr lang="uk-U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30524"/>
            <a:ext cx="4042792" cy="3124943"/>
          </a:xfrm>
        </p:spPr>
        <p:txBody>
          <a:bodyPr>
            <a:normAutofit/>
          </a:bodyPr>
          <a:lstStyle/>
          <a:p>
            <a:pPr lvl="0"/>
            <a:r>
              <a:rPr lang="uk-UA" sz="2200" dirty="0"/>
              <a:t>Керівник соціальної </a:t>
            </a:r>
            <a:r>
              <a:rPr lang="uk-UA" sz="2200" dirty="0" smtClean="0"/>
              <a:t>служби,</a:t>
            </a:r>
            <a:endParaRPr lang="uk-UA" sz="2200" dirty="0"/>
          </a:p>
          <a:p>
            <a:pPr lvl="0"/>
            <a:r>
              <a:rPr lang="uk-UA" sz="2200" dirty="0"/>
              <a:t>Соціальний </a:t>
            </a:r>
            <a:r>
              <a:rPr lang="uk-UA" sz="2200" dirty="0" smtClean="0"/>
              <a:t>працівник,</a:t>
            </a:r>
            <a:endParaRPr lang="uk-UA" sz="2200" dirty="0"/>
          </a:p>
          <a:p>
            <a:pPr lvl="0"/>
            <a:r>
              <a:rPr lang="uk-UA" sz="2200" dirty="0" smtClean="0"/>
              <a:t>Соціолог,</a:t>
            </a:r>
            <a:endParaRPr lang="uk-UA" sz="2200" dirty="0"/>
          </a:p>
          <a:p>
            <a:pPr lvl="0"/>
            <a:r>
              <a:rPr lang="uk-UA" sz="2200" dirty="0" smtClean="0"/>
              <a:t>Психолог,</a:t>
            </a:r>
            <a:endParaRPr lang="uk-UA" sz="2200" dirty="0"/>
          </a:p>
          <a:p>
            <a:pPr lvl="0"/>
            <a:r>
              <a:rPr lang="uk-UA" sz="2200" dirty="0"/>
              <a:t>Фахівець з організації розважальних заходів.</a:t>
            </a:r>
          </a:p>
          <a:p>
            <a:pPr marL="36576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067944" y="1700808"/>
            <a:ext cx="4618856" cy="27649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" indent="0">
              <a:buFont typeface="Wingdings 2"/>
              <a:buNone/>
            </a:pP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556792"/>
            <a:ext cx="2664296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9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rgbClr val="92D050"/>
                </a:solidFill>
              </a:rPr>
              <a:t/>
            </a:r>
            <a:br>
              <a:rPr lang="uk-UA" sz="3100" dirty="0" smtClean="0">
                <a:solidFill>
                  <a:srgbClr val="92D050"/>
                </a:solidFill>
              </a:rPr>
            </a:br>
            <a:r>
              <a:rPr lang="uk-UA" sz="3100" dirty="0" smtClean="0">
                <a:solidFill>
                  <a:srgbClr val="92D050"/>
                </a:solidFill>
              </a:rPr>
              <a:t>Користь </a:t>
            </a:r>
            <a:r>
              <a:rPr lang="uk-UA" sz="3100" dirty="0">
                <a:solidFill>
                  <a:srgbClr val="92D050"/>
                </a:solidFill>
              </a:rPr>
              <a:t>соціальної служби на підприємстві: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2400" i="1" dirty="0">
                <a:latin typeface="Book Antiqua" pitchFamily="18" charset="0"/>
              </a:rPr>
              <a:t>Відповідність міжнародним стандартам </a:t>
            </a:r>
            <a:r>
              <a:rPr lang="en-US" sz="2400" i="1" dirty="0">
                <a:latin typeface="Book Antiqua" pitchFamily="18" charset="0"/>
              </a:rPr>
              <a:t>ISO</a:t>
            </a:r>
            <a:r>
              <a:rPr lang="ru-RU" sz="2400" i="1" dirty="0">
                <a:latin typeface="Book Antiqua" pitchFamily="18" charset="0"/>
              </a:rPr>
              <a:t>,</a:t>
            </a:r>
            <a:endParaRPr lang="uk-UA" sz="2400" i="1" dirty="0">
              <a:latin typeface="Book Antiqua" pitchFamily="18" charset="0"/>
            </a:endParaRPr>
          </a:p>
          <a:p>
            <a:pPr lvl="0" algn="just"/>
            <a:r>
              <a:rPr lang="uk-UA" sz="2400" i="1" dirty="0">
                <a:latin typeface="Book Antiqua" pitchFamily="18" charset="0"/>
              </a:rPr>
              <a:t>Формування та реалізація збалансованої соціальної політики на </a:t>
            </a:r>
            <a:r>
              <a:rPr lang="uk-UA" sz="2400" i="1" dirty="0" smtClean="0">
                <a:latin typeface="Book Antiqua" pitchFamily="18" charset="0"/>
              </a:rPr>
              <a:t>підприємстві,</a:t>
            </a:r>
            <a:endParaRPr lang="uk-UA" sz="2400" i="1" dirty="0">
              <a:latin typeface="Book Antiqua" pitchFamily="18" charset="0"/>
            </a:endParaRPr>
          </a:p>
          <a:p>
            <a:pPr lvl="0" algn="just"/>
            <a:r>
              <a:rPr lang="uk-UA" sz="2400" i="1" dirty="0">
                <a:latin typeface="Book Antiqua" pitchFamily="18" charset="0"/>
              </a:rPr>
              <a:t>Підтримка статусу соціально відповідальної </a:t>
            </a:r>
            <a:r>
              <a:rPr lang="uk-UA" sz="2400" i="1" dirty="0" smtClean="0">
                <a:latin typeface="Book Antiqua" pitchFamily="18" charset="0"/>
              </a:rPr>
              <a:t>установи,</a:t>
            </a:r>
            <a:endParaRPr lang="uk-UA" sz="2400" i="1" dirty="0">
              <a:latin typeface="Book Antiqua" pitchFamily="18" charset="0"/>
            </a:endParaRPr>
          </a:p>
          <a:p>
            <a:pPr lvl="0" algn="just"/>
            <a:r>
              <a:rPr lang="uk-UA" sz="2400" i="1" dirty="0">
                <a:latin typeface="Book Antiqua" pitchFamily="18" charset="0"/>
              </a:rPr>
              <a:t>Формування гармонійних та збалансованих суспільно-трудових відносин на підприємстві.</a:t>
            </a:r>
          </a:p>
          <a:p>
            <a:pPr marL="36576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72463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</TotalTime>
  <Words>266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Навчальна дисципліна «Соціальна робота на підприємстві» </vt:lpstr>
      <vt:lpstr>Основними завданнями навчальної дисципліни «Соціальна робота на підприємстві» є:</vt:lpstr>
      <vt:lpstr>Сфери впливу соціальної роботи на підприємстві:</vt:lpstr>
      <vt:lpstr>Напрямки роботи соціальної служби на підприємстві</vt:lpstr>
      <vt:lpstr>Принципи планування соціальної роботи на підприємстві:</vt:lpstr>
      <vt:lpstr>Соціальні служби важливі в трудових колективах, які працюють в складних та екстремальних умовах.</vt:lpstr>
      <vt:lpstr>До складу соціальної служби на підприємстві входять:</vt:lpstr>
      <vt:lpstr> Користь соціальної служби на підприємстві: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Навчальна дисципліна «Соціальна робота на підприємстві»</dc:title>
  <dc:creator>Олег</dc:creator>
  <cp:lastModifiedBy>Олег</cp:lastModifiedBy>
  <cp:revision>4</cp:revision>
  <dcterms:created xsi:type="dcterms:W3CDTF">2016-01-23T14:40:33Z</dcterms:created>
  <dcterms:modified xsi:type="dcterms:W3CDTF">2016-01-23T15:15:35Z</dcterms:modified>
</cp:coreProperties>
</file>