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67" r:id="rId5"/>
    <p:sldId id="265" r:id="rId6"/>
    <p:sldId id="268" r:id="rId7"/>
    <p:sldId id="263" r:id="rId8"/>
    <p:sldId id="264" r:id="rId9"/>
    <p:sldId id="260" r:id="rId10"/>
    <p:sldId id="257" r:id="rId11"/>
    <p:sldId id="259" r:id="rId12"/>
    <p:sldId id="258" r:id="rId13"/>
    <p:sldId id="270" r:id="rId14"/>
    <p:sldId id="271" r:id="rId15"/>
    <p:sldId id="272" r:id="rId16"/>
    <p:sldId id="273" r:id="rId17"/>
    <p:sldId id="261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17281-7BF6-4814-8C9E-AC42F3AD4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Тема. </a:t>
            </a:r>
            <a:r>
              <a:rPr lang="uk-UA" sz="3200" b="1" dirty="0" smtClean="0"/>
              <a:t>Відділ Квіткові</a:t>
            </a:r>
            <a:r>
              <a:rPr lang="ru-RU" sz="3200" b="1" dirty="0" smtClean="0"/>
              <a:t>, </a:t>
            </a:r>
            <a:r>
              <a:rPr lang="uk-UA" sz="3200" b="1" dirty="0" smtClean="0"/>
              <a:t>або Покритонасінні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Magnoliophyta</a:t>
            </a:r>
            <a:r>
              <a:rPr lang="ru-RU" sz="3200" b="1" dirty="0" smtClean="0"/>
              <a:t>, </a:t>
            </a:r>
            <a:r>
              <a:rPr lang="uk-UA" sz="3200" b="1" dirty="0" smtClean="0"/>
              <a:t>або </a:t>
            </a:r>
            <a:r>
              <a:rPr lang="ru-RU" sz="3200" b="1" dirty="0" err="1" smtClean="0"/>
              <a:t>Angiospermae</a:t>
            </a:r>
            <a:r>
              <a:rPr lang="ru-RU" sz="3200" b="1" dirty="0" smtClean="0"/>
              <a:t>)</a:t>
            </a: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8358246" cy="4857784"/>
          </a:xfrm>
        </p:spPr>
        <p:txBody>
          <a:bodyPr>
            <a:normAutofit fontScale="850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Розповсюдження Покритонасінних та їх роль у біосфері.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Походження Покритонасінних. Життєвий цикл Покритонасінних.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Штучні системи квіткових рослин та принцип їх побудови.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Природні системи квіткових рослин та принцип їх побудови.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Філогенетичні системи квіткових рослин А. </a:t>
            </a:r>
            <a:r>
              <a:rPr lang="uk-UA" dirty="0" err="1" smtClean="0">
                <a:solidFill>
                  <a:schemeClr val="tx1"/>
                </a:solidFill>
              </a:rPr>
              <a:t>Енглера</a:t>
            </a:r>
            <a:r>
              <a:rPr lang="uk-UA" dirty="0" smtClean="0">
                <a:solidFill>
                  <a:schemeClr val="tx1"/>
                </a:solidFill>
              </a:rPr>
              <a:t>, Буша, А.Л. </a:t>
            </a:r>
            <a:r>
              <a:rPr lang="uk-UA" dirty="0" err="1" smtClean="0">
                <a:solidFill>
                  <a:schemeClr val="tx1"/>
                </a:solidFill>
              </a:rPr>
              <a:t>Тахтаджяна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Однодольні та дводольні. Клас Дводольні (</a:t>
            </a:r>
            <a:r>
              <a:rPr lang="uk-UA" dirty="0" err="1" smtClean="0">
                <a:solidFill>
                  <a:schemeClr val="tx1"/>
                </a:solidFill>
              </a:rPr>
              <a:t>Dicotyledones</a:t>
            </a:r>
            <a:r>
              <a:rPr lang="uk-UA" dirty="0" smtClean="0">
                <a:solidFill>
                  <a:schemeClr val="tx1"/>
                </a:solidFill>
              </a:rPr>
              <a:t>, або </a:t>
            </a:r>
            <a:r>
              <a:rPr lang="uk-UA" dirty="0" err="1" smtClean="0">
                <a:solidFill>
                  <a:schemeClr val="tx1"/>
                </a:solidFill>
              </a:rPr>
              <a:t>Magnoliopsida</a:t>
            </a:r>
            <a:r>
              <a:rPr lang="uk-UA" dirty="0" smtClean="0">
                <a:solidFill>
                  <a:schemeClr val="tx1"/>
                </a:solidFill>
              </a:rPr>
              <a:t>).</a:t>
            </a:r>
          </a:p>
          <a:p>
            <a:endParaRPr lang="uk-UA" dirty="0"/>
          </a:p>
        </p:txBody>
      </p:sp>
      <p:sp>
        <p:nvSpPr>
          <p:cNvPr id="102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Загальна схема життєвого циклу покритонасінних рослин</a:t>
            </a:r>
            <a:endParaRPr lang="ru-RU" dirty="0"/>
          </a:p>
        </p:txBody>
      </p:sp>
      <p:pic>
        <p:nvPicPr>
          <p:cNvPr id="14338" name="Picture 2" descr="Картинки по запросу примитивні ознаки квіткових росл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38516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nuczu.edu.ua/material/bio/img/b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88640"/>
            <a:ext cx="7286676" cy="6444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розвитку Квіткової рослини</a:t>
            </a:r>
            <a:endParaRPr lang="ru-RU" dirty="0"/>
          </a:p>
        </p:txBody>
      </p:sp>
      <p:pic>
        <p:nvPicPr>
          <p:cNvPr id="15364" name="Picture 4" descr="http://edufuture.biz/images/9/9f/%D0%9C%D0%B0%D0%BB._127._%D0%95%D1%82%D0%B0%D0%BF%D0%B8_%D1%80%D0%BE%D0%B7%D0%B2%D0%B8%D1%82%D0%BA%D1%83_%D1%80%D0%BE%D1%81%D0%BB%D0%B8%D0%BD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571612"/>
            <a:ext cx="8780087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Штучні системи квіткових рослин</a:t>
            </a:r>
            <a:br>
              <a:rPr lang="uk-UA" dirty="0" smtClean="0"/>
            </a:br>
            <a:r>
              <a:rPr lang="uk-UA" dirty="0" smtClean="0"/>
              <a:t>Система Аристотеля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3"/>
            <a:ext cx="5286411" cy="521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Система </a:t>
            </a:r>
            <a:r>
              <a:rPr lang="uk-UA" dirty="0" err="1" smtClean="0"/>
              <a:t>Ліннея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1214422"/>
            <a:ext cx="5726579" cy="543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4398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Природні системи квіткових рослин</a:t>
            </a:r>
            <a:br>
              <a:rPr lang="uk-UA" dirty="0" smtClean="0"/>
            </a:br>
            <a:r>
              <a:rPr lang="uk-UA" b="1" dirty="0" smtClean="0"/>
              <a:t> Мішель </a:t>
            </a:r>
            <a:r>
              <a:rPr lang="uk-UA" b="1" dirty="0" err="1" smtClean="0"/>
              <a:t>Адансон</a:t>
            </a:r>
            <a:r>
              <a:rPr lang="uk-UA" b="1" dirty="0" smtClean="0"/>
              <a:t>, Огюстен </a:t>
            </a:r>
            <a:r>
              <a:rPr lang="uk-UA" b="1" dirty="0" err="1" smtClean="0"/>
              <a:t>Пірам</a:t>
            </a:r>
            <a:r>
              <a:rPr lang="uk-UA" b="1" dirty="0" smtClean="0"/>
              <a:t>  </a:t>
            </a:r>
            <a:r>
              <a:rPr lang="uk-UA" b="1" dirty="0" err="1" smtClean="0"/>
              <a:t>Декандоль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4098" name="AutoShape 2" descr="Adanson Michel 1727-18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Результат пошуку зображень за запитом &quot;Мішель Адансо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4286280" cy="4478203"/>
          </a:xfrm>
          <a:prstGeom prst="rect">
            <a:avLst/>
          </a:prstGeom>
          <a:noFill/>
        </p:spPr>
      </p:pic>
      <p:sp>
        <p:nvSpPr>
          <p:cNvPr id="4102" name="AutoShape 6" descr="Результат пошуку зображень за запитом &quot;декандоль огюстен фот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Результат пошуку зображень за запитом &quot;декандоль огюстен фото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642099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5827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Філогенетичні системи квіткових рослин:</a:t>
            </a:r>
            <a:br>
              <a:rPr lang="uk-UA" dirty="0" smtClean="0"/>
            </a:br>
            <a:r>
              <a:rPr lang="uk-UA" b="1" dirty="0" smtClean="0"/>
              <a:t>Адольф </a:t>
            </a:r>
            <a:r>
              <a:rPr lang="uk-UA" b="1" dirty="0" err="1" smtClean="0"/>
              <a:t>Енглер</a:t>
            </a:r>
            <a:r>
              <a:rPr lang="uk-UA" b="1" dirty="0" smtClean="0"/>
              <a:t>, </a:t>
            </a:r>
            <a:r>
              <a:rPr lang="uk-UA" b="1" dirty="0" err="1" smtClean="0"/>
              <a:t>Армен</a:t>
            </a:r>
            <a:r>
              <a:rPr lang="uk-UA" b="1" dirty="0" smtClean="0"/>
              <a:t> </a:t>
            </a:r>
            <a:r>
              <a:rPr lang="uk-UA" b="1" dirty="0" err="1" smtClean="0"/>
              <a:t>Тахтаджян</a:t>
            </a:r>
            <a:endParaRPr lang="ru-RU" b="1" dirty="0"/>
          </a:p>
        </p:txBody>
      </p:sp>
      <p:sp>
        <p:nvSpPr>
          <p:cNvPr id="3074" name="AutoShape 2" descr="Результат пошуку зображень за запитом &quot;Енгле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Результат пошуку зображень за запитом &quot;Адольф Енглер фот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Результат пошуку зображень за запитом &quot;Адольф Енглер фот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Результат пошуку зображень за запитом &quot;Адольф Енглер фот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160" y="1928801"/>
            <a:ext cx="3464584" cy="4820829"/>
          </a:xfrm>
          <a:prstGeom prst="rect">
            <a:avLst/>
          </a:prstGeom>
          <a:noFill/>
        </p:spPr>
      </p:pic>
      <p:pic>
        <p:nvPicPr>
          <p:cNvPr id="3082" name="Picture 10" descr="Результат пошуку зображень за запитом &quot;Армен Тахтаджян фото&quot;"/>
          <p:cNvPicPr>
            <a:picLocks noChangeAspect="1" noChangeArrowheads="1"/>
          </p:cNvPicPr>
          <p:nvPr/>
        </p:nvPicPr>
        <p:blipFill>
          <a:blip r:embed="rId3"/>
          <a:srcRect l="24000" r="24249"/>
          <a:stretch>
            <a:fillRect/>
          </a:stretch>
        </p:blipFill>
        <p:spPr bwMode="auto">
          <a:xfrm>
            <a:off x="5143504" y="1942320"/>
            <a:ext cx="3786214" cy="4777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b="1" dirty="0" smtClean="0">
                <a:latin typeface="Times New Roman" pitchFamily="18" charset="0"/>
              </a:rPr>
              <a:t>Споріднені  зв'язки підкласів квіткових рослин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875712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584325"/>
          </a:xfrm>
        </p:spPr>
        <p:txBody>
          <a:bodyPr/>
          <a:lstStyle/>
          <a:p>
            <a:pPr eaLnBrk="1" hangingPunct="1"/>
            <a:r>
              <a:rPr lang="ru-RU" sz="3600" dirty="0" err="1" smtClean="0">
                <a:latin typeface="Times New Roman" pitchFamily="18" charset="0"/>
              </a:rPr>
              <a:t>Клас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Дводольні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поділяють</a:t>
            </a:r>
            <a:r>
              <a:rPr lang="ru-RU" sz="3600" dirty="0" smtClean="0">
                <a:latin typeface="Times New Roman" pitchFamily="18" charset="0"/>
              </a:rPr>
              <a:t> на </a:t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8 </a:t>
            </a:r>
            <a:r>
              <a:rPr lang="ru-RU" sz="3600" dirty="0" err="1" smtClean="0">
                <a:latin typeface="Times New Roman" pitchFamily="18" charset="0"/>
              </a:rPr>
              <a:t>підкласів</a:t>
            </a:r>
            <a:r>
              <a:rPr lang="ru-RU" sz="4000" dirty="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640763" cy="467995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uk-UA" b="1" dirty="0" smtClean="0">
                <a:latin typeface="Times New Roman" pitchFamily="18" charset="0"/>
              </a:rPr>
              <a:t>Підклас </a:t>
            </a:r>
            <a:r>
              <a:rPr lang="uk-UA" b="1" dirty="0" err="1" smtClean="0">
                <a:latin typeface="Times New Roman" pitchFamily="18" charset="0"/>
              </a:rPr>
              <a:t>Магнолііди</a:t>
            </a:r>
            <a:r>
              <a:rPr lang="uk-UA" b="1" dirty="0" smtClean="0">
                <a:latin typeface="Times New Roman" pitchFamily="18" charset="0"/>
              </a:rPr>
              <a:t> – </a:t>
            </a:r>
            <a:r>
              <a:rPr lang="uk-UA" b="1" dirty="0" err="1" smtClean="0">
                <a:latin typeface="Times New Roman" pitchFamily="18" charset="0"/>
              </a:rPr>
              <a:t>Magnoliidae</a:t>
            </a:r>
            <a:r>
              <a:rPr lang="uk-UA" dirty="0" smtClean="0"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uk-UA" b="1" dirty="0" smtClean="0">
                <a:latin typeface="Times New Roman" pitchFamily="18" charset="0"/>
              </a:rPr>
              <a:t>Підклас </a:t>
            </a:r>
            <a:r>
              <a:rPr lang="uk-UA" b="1" dirty="0" err="1" smtClean="0">
                <a:latin typeface="Times New Roman" pitchFamily="18" charset="0"/>
              </a:rPr>
              <a:t>Гамамелідіди</a:t>
            </a:r>
            <a:r>
              <a:rPr lang="uk-UA" b="1" dirty="0" smtClean="0">
                <a:latin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</a:rPr>
              <a:t>Hamamelididae</a:t>
            </a:r>
            <a:r>
              <a:rPr lang="en-US" dirty="0" smtClean="0">
                <a:latin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uk-UA" b="1" dirty="0" smtClean="0">
                <a:latin typeface="Times New Roman" pitchFamily="18" charset="0"/>
              </a:rPr>
              <a:t>Підклас </a:t>
            </a:r>
            <a:r>
              <a:rPr lang="uk-UA" b="1" dirty="0" err="1" smtClean="0">
                <a:latin typeface="Times New Roman" pitchFamily="18" charset="0"/>
              </a:rPr>
              <a:t>Ранункуліди</a:t>
            </a:r>
            <a:r>
              <a:rPr lang="uk-UA" b="1" dirty="0" smtClean="0">
                <a:latin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</a:rPr>
              <a:t>Ranunculidae</a:t>
            </a:r>
            <a:r>
              <a:rPr lang="uk-UA" dirty="0" smtClean="0"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uk-UA" b="1" dirty="0" smtClean="0">
                <a:latin typeface="Times New Roman" pitchFamily="18" charset="0"/>
              </a:rPr>
              <a:t>Підклас </a:t>
            </a:r>
            <a:r>
              <a:rPr lang="uk-UA" b="1" dirty="0" err="1" smtClean="0">
                <a:latin typeface="Times New Roman" pitchFamily="18" charset="0"/>
              </a:rPr>
              <a:t>Діленііди</a:t>
            </a:r>
            <a:r>
              <a:rPr lang="uk-UA" b="1" dirty="0" smtClean="0">
                <a:latin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</a:rPr>
              <a:t>Dilleniidae</a:t>
            </a:r>
            <a:r>
              <a:rPr lang="en-US" dirty="0" smtClean="0">
                <a:latin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uk-UA" b="1" dirty="0" smtClean="0">
                <a:latin typeface="Times New Roman" pitchFamily="18" charset="0"/>
              </a:rPr>
              <a:t>Підклас </a:t>
            </a:r>
            <a:r>
              <a:rPr lang="uk-UA" b="1" dirty="0" err="1" smtClean="0">
                <a:latin typeface="Times New Roman" pitchFamily="18" charset="0"/>
              </a:rPr>
              <a:t>Каріофіліди</a:t>
            </a:r>
            <a:r>
              <a:rPr lang="uk-UA" b="1" dirty="0" smtClean="0">
                <a:latin typeface="Times New Roman" pitchFamily="18" charset="0"/>
              </a:rPr>
              <a:t> – </a:t>
            </a:r>
            <a:r>
              <a:rPr lang="uk-UA" b="1" dirty="0" err="1" smtClean="0">
                <a:latin typeface="Times New Roman" pitchFamily="18" charset="0"/>
              </a:rPr>
              <a:t>Саryophyllidae</a:t>
            </a:r>
            <a:r>
              <a:rPr lang="uk-UA" dirty="0" smtClean="0"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uk-UA" b="1" dirty="0" smtClean="0">
                <a:latin typeface="Times New Roman" pitchFamily="18" charset="0"/>
              </a:rPr>
              <a:t>Підклас </a:t>
            </a:r>
            <a:r>
              <a:rPr lang="uk-UA" b="1" dirty="0" err="1" smtClean="0">
                <a:latin typeface="Times New Roman" pitchFamily="18" charset="0"/>
              </a:rPr>
              <a:t>Розиди</a:t>
            </a:r>
            <a:r>
              <a:rPr lang="uk-UA" b="1" dirty="0" smtClean="0">
                <a:latin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</a:rPr>
              <a:t>Rosidae</a:t>
            </a:r>
            <a:r>
              <a:rPr lang="en-US" dirty="0" smtClean="0">
                <a:latin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uk-UA" b="1" dirty="0" smtClean="0">
                <a:latin typeface="Times New Roman" pitchFamily="18" charset="0"/>
              </a:rPr>
              <a:t>Підклас </a:t>
            </a:r>
            <a:r>
              <a:rPr lang="uk-UA" b="1" dirty="0" err="1" smtClean="0">
                <a:latin typeface="Times New Roman" pitchFamily="18" charset="0"/>
              </a:rPr>
              <a:t>Ламііди</a:t>
            </a:r>
            <a:r>
              <a:rPr lang="uk-UA" b="1" dirty="0" smtClean="0">
                <a:latin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</a:rPr>
              <a:t>Lamiidae</a:t>
            </a:r>
            <a:r>
              <a:rPr lang="en-US" dirty="0" smtClean="0">
                <a:latin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uk-UA" b="1" dirty="0" smtClean="0">
                <a:latin typeface="Times New Roman" pitchFamily="18" charset="0"/>
              </a:rPr>
              <a:t>Підклас </a:t>
            </a:r>
            <a:r>
              <a:rPr lang="uk-UA" b="1" dirty="0" err="1" smtClean="0">
                <a:latin typeface="Times New Roman" pitchFamily="18" charset="0"/>
              </a:rPr>
              <a:t>Айстериди</a:t>
            </a:r>
            <a:r>
              <a:rPr lang="uk-UA" b="1" dirty="0" smtClean="0">
                <a:latin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</a:rPr>
              <a:t>Asteridae</a:t>
            </a:r>
            <a:r>
              <a:rPr lang="en-US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460336"/>
            <a:ext cx="892968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1600" b="1" u="sng" dirty="0">
                <a:cs typeface="Times New Roman" pitchFamily="18" charset="0"/>
              </a:rPr>
              <a:t>Т</a:t>
            </a:r>
            <a:r>
              <a:rPr lang="uk-UA" sz="1600" b="1" u="sng" dirty="0" smtClean="0">
                <a:cs typeface="Times New Roman" pitchFamily="18" charset="0"/>
              </a:rPr>
              <a:t>ести на занятті: </a:t>
            </a:r>
            <a:r>
              <a:rPr lang="uk-UA" sz="1600" b="1" u="sng" dirty="0">
                <a:cs typeface="Times New Roman" pitchFamily="18" charset="0"/>
              </a:rPr>
              <a:t>5 балів</a:t>
            </a:r>
            <a:r>
              <a:rPr lang="uk-UA" sz="1600" dirty="0">
                <a:cs typeface="Times New Roman" pitchFamily="18" charset="0"/>
              </a:rPr>
              <a:t> (вірна відповідь – 1 бал</a:t>
            </a:r>
            <a:r>
              <a:rPr lang="uk-UA" sz="1600" dirty="0" smtClean="0">
                <a:cs typeface="Times New Roman" pitchFamily="18" charset="0"/>
              </a:rPr>
              <a:t>)</a:t>
            </a:r>
          </a:p>
          <a:p>
            <a:pPr>
              <a:tabLst>
                <a:tab pos="457200" algn="l"/>
              </a:tabLst>
            </a:pPr>
            <a:r>
              <a:rPr lang="ru-RU" sz="1600" b="1" u="sng" dirty="0">
                <a:cs typeface="Times New Roman" pitchFamily="18" charset="0"/>
              </a:rPr>
              <a:t>Т</a:t>
            </a:r>
            <a:r>
              <a:rPr lang="uk-UA" sz="1600" b="1" u="sng" dirty="0">
                <a:cs typeface="Times New Roman" pitchFamily="18" charset="0"/>
              </a:rPr>
              <a:t>ести </a:t>
            </a:r>
            <a:r>
              <a:rPr lang="en-US" sz="1600" b="1" u="sng" dirty="0" smtClean="0">
                <a:cs typeface="Times New Roman" pitchFamily="18" charset="0"/>
              </a:rPr>
              <a:t>Moodle</a:t>
            </a:r>
            <a:r>
              <a:rPr lang="uk-UA" sz="1600" b="1" u="sng" dirty="0" smtClean="0">
                <a:cs typeface="Times New Roman" pitchFamily="18" charset="0"/>
              </a:rPr>
              <a:t>: </a:t>
            </a:r>
            <a:r>
              <a:rPr lang="uk-UA" sz="1600" b="1" u="sng" dirty="0">
                <a:cs typeface="Times New Roman" pitchFamily="18" charset="0"/>
              </a:rPr>
              <a:t>5 балів</a:t>
            </a:r>
            <a:r>
              <a:rPr lang="uk-UA" sz="1600" dirty="0">
                <a:cs typeface="Times New Roman" pitchFamily="18" charset="0"/>
              </a:rPr>
              <a:t> (вірна відповідь – </a:t>
            </a:r>
            <a:r>
              <a:rPr lang="en-US" sz="1600" dirty="0" smtClean="0">
                <a:cs typeface="Times New Roman" pitchFamily="18" charset="0"/>
              </a:rPr>
              <a:t>0,5</a:t>
            </a:r>
            <a:r>
              <a:rPr lang="uk-UA" sz="1600" dirty="0" smtClean="0">
                <a:cs typeface="Times New Roman" pitchFamily="18" charset="0"/>
              </a:rPr>
              <a:t> </a:t>
            </a:r>
            <a:r>
              <a:rPr lang="uk-UA" sz="1600" dirty="0">
                <a:cs typeface="Times New Roman" pitchFamily="18" charset="0"/>
              </a:rPr>
              <a:t>бал)</a:t>
            </a:r>
          </a:p>
          <a:p>
            <a:pPr eaLnBrk="0" hangingPunct="0">
              <a:tabLst>
                <a:tab pos="457200" algn="l"/>
              </a:tabLst>
            </a:pPr>
            <a:r>
              <a:rPr lang="uk-UA" sz="1600" b="1" u="sng" dirty="0" smtClean="0">
                <a:cs typeface="Times New Roman" pitchFamily="18" charset="0"/>
              </a:rPr>
              <a:t>Виконання </a:t>
            </a:r>
            <a:r>
              <a:rPr lang="uk-UA" sz="1600" b="1" u="sng" dirty="0">
                <a:cs typeface="Times New Roman" pitchFamily="18" charset="0"/>
              </a:rPr>
              <a:t>лабораторних завдань та Гербарій </a:t>
            </a:r>
            <a:r>
              <a:rPr lang="uk-UA" sz="1600" b="1" u="sng" dirty="0" smtClean="0">
                <a:cs typeface="Times New Roman" pitchFamily="18" charset="0"/>
              </a:rPr>
              <a:t>: </a:t>
            </a:r>
            <a:r>
              <a:rPr lang="uk-UA" sz="1600" b="1" u="sng" dirty="0">
                <a:cs typeface="Times New Roman" pitchFamily="18" charset="0"/>
              </a:rPr>
              <a:t>5 </a:t>
            </a:r>
            <a:r>
              <a:rPr lang="uk-UA" sz="1600" b="1" u="sng" dirty="0" smtClean="0">
                <a:cs typeface="Times New Roman" pitchFamily="18" charset="0"/>
              </a:rPr>
              <a:t>балів (за кожне заняття)</a:t>
            </a:r>
            <a:endParaRPr lang="ru-RU" sz="1600" dirty="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dirty="0">
                <a:cs typeface="Times New Roman" pitchFamily="18" charset="0"/>
              </a:rPr>
              <a:t>здано своєчасно, оформлено згідно правил – 1 б.</a:t>
            </a:r>
            <a:endParaRPr lang="ru-RU" sz="1600" dirty="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dirty="0" smtClean="0">
                <a:cs typeface="Times New Roman" pitchFamily="18" charset="0"/>
              </a:rPr>
              <a:t>виконано </a:t>
            </a:r>
            <a:r>
              <a:rPr lang="uk-UA" sz="1600" dirty="0">
                <a:cs typeface="Times New Roman" pitchFamily="18" charset="0"/>
              </a:rPr>
              <a:t>завдання в повному обсязі, без помилок – 1 б.</a:t>
            </a:r>
            <a:endParaRPr lang="ru-RU" sz="1600" dirty="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dirty="0">
                <a:cs typeface="Times New Roman" pitchFamily="18" charset="0"/>
              </a:rPr>
              <a:t>правильна відповідь на поставлені питання – 2 б. (питання частково висвітлені - 1 б</a:t>
            </a:r>
            <a:r>
              <a:rPr lang="uk-UA" sz="1600" dirty="0" smtClean="0">
                <a:cs typeface="Times New Roman" pitchFamily="18" charset="0"/>
              </a:rPr>
              <a:t>.)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dirty="0">
                <a:cs typeface="Times New Roman" pitchFamily="18" charset="0"/>
              </a:rPr>
              <a:t>знання систематичного положення усіх рослин тематичного гербарію – </a:t>
            </a:r>
            <a:r>
              <a:rPr lang="uk-UA" sz="1600" dirty="0" smtClean="0">
                <a:cs typeface="Times New Roman" pitchFamily="18" charset="0"/>
              </a:rPr>
              <a:t>2 </a:t>
            </a:r>
            <a:r>
              <a:rPr lang="uk-UA" sz="1600" dirty="0">
                <a:cs typeface="Times New Roman" pitchFamily="18" charset="0"/>
              </a:rPr>
              <a:t>б.;</a:t>
            </a:r>
            <a:endParaRPr lang="ru-RU" sz="1600" dirty="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dirty="0">
                <a:cs typeface="Times New Roman" pitchFamily="18" charset="0"/>
              </a:rPr>
              <a:t>часткове знання рослин </a:t>
            </a:r>
            <a:r>
              <a:rPr lang="uk-UA" sz="1600">
                <a:cs typeface="Times New Roman" pitchFamily="18" charset="0"/>
              </a:rPr>
              <a:t>– </a:t>
            </a:r>
            <a:r>
              <a:rPr lang="uk-UA" sz="1600" smtClean="0">
                <a:cs typeface="Times New Roman" pitchFamily="18" charset="0"/>
              </a:rPr>
              <a:t>2 </a:t>
            </a:r>
            <a:r>
              <a:rPr lang="uk-UA" sz="1600" dirty="0">
                <a:cs typeface="Times New Roman" pitchFamily="18" charset="0"/>
              </a:rPr>
              <a:t>б</a:t>
            </a:r>
            <a:r>
              <a:rPr lang="uk-UA" sz="1600">
                <a:cs typeface="Times New Roman" pitchFamily="18" charset="0"/>
              </a:rPr>
              <a:t>. </a:t>
            </a:r>
            <a:endParaRPr lang="ru-RU" sz="1600" dirty="0"/>
          </a:p>
          <a:p>
            <a:pPr eaLnBrk="0" hangingPunct="0">
              <a:tabLst>
                <a:tab pos="457200" algn="l"/>
              </a:tabLst>
            </a:pPr>
            <a:r>
              <a:rPr lang="uk-UA" sz="1600" u="sng" dirty="0" smtClean="0">
                <a:cs typeface="Times New Roman" pitchFamily="18" charset="0"/>
              </a:rPr>
              <a:t>Всього</a:t>
            </a:r>
            <a:r>
              <a:rPr lang="uk-UA" sz="1600" u="sng" dirty="0">
                <a:cs typeface="Times New Roman" pitchFamily="18" charset="0"/>
              </a:rPr>
              <a:t>: 30 </a:t>
            </a:r>
            <a:r>
              <a:rPr lang="uk-UA" sz="1600" u="sng" dirty="0" smtClean="0">
                <a:cs typeface="Times New Roman" pitchFamily="18" charset="0"/>
              </a:rPr>
              <a:t>балів</a:t>
            </a:r>
          </a:p>
          <a:p>
            <a:pPr eaLnBrk="0" hangingPunct="0">
              <a:tabLst>
                <a:tab pos="457200" algn="l"/>
              </a:tabLst>
            </a:pPr>
            <a:endParaRPr lang="ru-RU" sz="1600" dirty="0"/>
          </a:p>
          <a:p>
            <a:pPr eaLnBrk="0" hangingPunct="0">
              <a:tabLst>
                <a:tab pos="457200" algn="l"/>
              </a:tabLst>
            </a:pPr>
            <a:r>
              <a:rPr lang="uk-UA" sz="1600" b="1" u="sng" dirty="0">
                <a:cs typeface="Times New Roman" pitchFamily="18" charset="0"/>
              </a:rPr>
              <a:t>Індивідуальне завдання: 20 балів</a:t>
            </a:r>
            <a:endParaRPr lang="ru-RU" sz="1600" dirty="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dirty="0">
                <a:cs typeface="Times New Roman" pitchFamily="18" charset="0"/>
              </a:rPr>
              <a:t>здано своєчасно – 1 б.</a:t>
            </a:r>
            <a:endParaRPr lang="ru-RU" sz="1600" dirty="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dirty="0">
                <a:cs typeface="Times New Roman" pitchFamily="18" charset="0"/>
              </a:rPr>
              <a:t>оформлено згідно правил – 2 б. (є невеликі недоліки в оформленні – 1 б.)</a:t>
            </a:r>
            <a:endParaRPr lang="ru-RU" sz="1600" dirty="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dirty="0">
                <a:cs typeface="Times New Roman" pitchFamily="18" charset="0"/>
              </a:rPr>
              <a:t>обсяг проробленої літератури – </a:t>
            </a:r>
            <a:r>
              <a:rPr lang="uk-UA" sz="1600" dirty="0" smtClean="0">
                <a:cs typeface="Times New Roman" pitchFamily="18" charset="0"/>
              </a:rPr>
              <a:t>3 </a:t>
            </a:r>
            <a:r>
              <a:rPr lang="uk-UA" sz="1600" dirty="0">
                <a:cs typeface="Times New Roman" pitchFamily="18" charset="0"/>
              </a:rPr>
              <a:t>б. </a:t>
            </a:r>
            <a:endParaRPr lang="ru-RU" sz="1600" dirty="0"/>
          </a:p>
          <a:p>
            <a:pPr eaLnBrk="0" hangingPunct="0">
              <a:tabLst>
                <a:tab pos="457200" algn="l"/>
              </a:tabLst>
            </a:pPr>
            <a:r>
              <a:rPr lang="uk-UA" sz="1600" dirty="0">
                <a:cs typeface="Times New Roman" pitchFamily="18" charset="0"/>
              </a:rPr>
              <a:t>(використано 1-5 джерел – 1 б., </a:t>
            </a:r>
            <a:endParaRPr lang="ru-RU" sz="1600" dirty="0"/>
          </a:p>
          <a:p>
            <a:pPr eaLnBrk="0" hangingPunct="0">
              <a:tabLst>
                <a:tab pos="457200" algn="l"/>
              </a:tabLst>
            </a:pPr>
            <a:r>
              <a:rPr lang="uk-UA" sz="1600" dirty="0">
                <a:cs typeface="Times New Roman" pitchFamily="18" charset="0"/>
              </a:rPr>
              <a:t>використано 6 і більше джерел – 2 б., </a:t>
            </a:r>
            <a:endParaRPr lang="ru-RU" sz="1600" dirty="0"/>
          </a:p>
          <a:p>
            <a:pPr eaLnBrk="0" hangingPunct="0">
              <a:tabLst>
                <a:tab pos="457200" algn="l"/>
              </a:tabLst>
            </a:pPr>
            <a:r>
              <a:rPr lang="uk-UA" sz="1600" dirty="0">
                <a:cs typeface="Times New Roman" pitchFamily="18" charset="0"/>
              </a:rPr>
              <a:t>використання нових наукових та науково-популярних видань – </a:t>
            </a:r>
            <a:r>
              <a:rPr lang="uk-UA" sz="1600" dirty="0" smtClean="0">
                <a:cs typeface="Times New Roman" pitchFamily="18" charset="0"/>
              </a:rPr>
              <a:t>1 б</a:t>
            </a:r>
            <a:r>
              <a:rPr lang="uk-UA" sz="1600" dirty="0">
                <a:cs typeface="Times New Roman" pitchFamily="18" charset="0"/>
              </a:rPr>
              <a:t>.)</a:t>
            </a:r>
            <a:endParaRPr lang="ru-RU" sz="1600" dirty="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dirty="0">
                <a:cs typeface="Times New Roman" pitchFamily="18" charset="0"/>
              </a:rPr>
              <a:t>тема розкрита в повному обсязі – </a:t>
            </a:r>
            <a:r>
              <a:rPr lang="uk-UA" sz="1600" dirty="0" smtClean="0">
                <a:cs typeface="Times New Roman" pitchFamily="18" charset="0"/>
              </a:rPr>
              <a:t>4 </a:t>
            </a:r>
            <a:r>
              <a:rPr lang="uk-UA" sz="1600" dirty="0">
                <a:cs typeface="Times New Roman" pitchFamily="18" charset="0"/>
              </a:rPr>
              <a:t>б.</a:t>
            </a:r>
            <a:endParaRPr lang="ru-RU" sz="1600" dirty="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dirty="0">
                <a:cs typeface="Times New Roman" pitchFamily="18" charset="0"/>
              </a:rPr>
              <a:t>є самостійні судження, висновки, узагальнення – </a:t>
            </a:r>
            <a:r>
              <a:rPr lang="uk-UA" sz="1600" dirty="0" smtClean="0">
                <a:cs typeface="Times New Roman" pitchFamily="18" charset="0"/>
              </a:rPr>
              <a:t>3 </a:t>
            </a:r>
            <a:r>
              <a:rPr lang="uk-UA" sz="1600" dirty="0">
                <a:cs typeface="Times New Roman" pitchFamily="18" charset="0"/>
              </a:rPr>
              <a:t>б.</a:t>
            </a:r>
            <a:endParaRPr lang="ru-RU" sz="1600" dirty="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dirty="0">
                <a:cs typeface="Times New Roman" pitchFamily="18" charset="0"/>
              </a:rPr>
              <a:t>робота ілюстрована (таблиці, рисунки та ін.) – </a:t>
            </a:r>
            <a:r>
              <a:rPr lang="uk-UA" sz="1600" dirty="0" smtClean="0">
                <a:cs typeface="Times New Roman" pitchFamily="18" charset="0"/>
              </a:rPr>
              <a:t>2 </a:t>
            </a:r>
            <a:r>
              <a:rPr lang="uk-UA" sz="1600" dirty="0">
                <a:cs typeface="Times New Roman" pitchFamily="18" charset="0"/>
              </a:rPr>
              <a:t>б. </a:t>
            </a:r>
            <a:endParaRPr lang="ru-RU" sz="1600" dirty="0"/>
          </a:p>
          <a:p>
            <a:pPr eaLnBrk="0" hangingPunct="0">
              <a:tabLst>
                <a:tab pos="457200" algn="l"/>
              </a:tabLst>
            </a:pPr>
            <a:r>
              <a:rPr lang="uk-UA" sz="1600" dirty="0">
                <a:cs typeface="Times New Roman" pitchFamily="18" charset="0"/>
              </a:rPr>
              <a:t>(у роботі є більше 1 ілюстрації – </a:t>
            </a:r>
            <a:r>
              <a:rPr lang="uk-UA" sz="1600" dirty="0" smtClean="0">
                <a:cs typeface="Times New Roman" pitchFamily="18" charset="0"/>
              </a:rPr>
              <a:t>2 </a:t>
            </a:r>
            <a:r>
              <a:rPr lang="uk-UA" sz="1600" dirty="0">
                <a:cs typeface="Times New Roman" pitchFamily="18" charset="0"/>
              </a:rPr>
              <a:t>б., </a:t>
            </a:r>
            <a:endParaRPr lang="ru-RU" sz="1600" dirty="0"/>
          </a:p>
          <a:p>
            <a:pPr eaLnBrk="0" hangingPunct="0">
              <a:tabLst>
                <a:tab pos="457200" algn="l"/>
              </a:tabLst>
            </a:pPr>
            <a:r>
              <a:rPr lang="uk-UA" sz="1600" dirty="0">
                <a:cs typeface="Times New Roman" pitchFamily="18" charset="0"/>
              </a:rPr>
              <a:t>є тільки 1 ілюстрація – 1 б</a:t>
            </a:r>
            <a:r>
              <a:rPr lang="uk-UA" sz="1600" dirty="0" smtClean="0">
                <a:cs typeface="Times New Roman" pitchFamily="18" charset="0"/>
              </a:rPr>
              <a:t>.)</a:t>
            </a:r>
          </a:p>
          <a:p>
            <a:pPr eaLnBrk="0" hangingPunct="0">
              <a:tabLst>
                <a:tab pos="457200" algn="l"/>
              </a:tabLst>
            </a:pPr>
            <a:r>
              <a:rPr lang="uk-UA" sz="1600" dirty="0" smtClean="0">
                <a:cs typeface="Times New Roman" pitchFamily="18" charset="0"/>
              </a:rPr>
              <a:t>Захист роботи – максимально 5 балів</a:t>
            </a:r>
            <a:endParaRPr lang="ru-RU" sz="1600" dirty="0"/>
          </a:p>
          <a:p>
            <a:pPr eaLnBrk="0" hangingPunct="0">
              <a:tabLst>
                <a:tab pos="457200" algn="l"/>
              </a:tabLst>
            </a:pPr>
            <a:r>
              <a:rPr lang="uk-UA" sz="1600" u="sng" dirty="0">
                <a:cs typeface="Times New Roman" pitchFamily="18" charset="0"/>
              </a:rPr>
              <a:t>Всього: 20 балів</a:t>
            </a:r>
            <a:endParaRPr lang="ru-RU" sz="1600" dirty="0"/>
          </a:p>
          <a:p>
            <a:pPr eaLnBrk="0" hangingPunct="0">
              <a:tabLst>
                <a:tab pos="457200" algn="l"/>
              </a:tabLst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uk-UA" sz="2400" b="1" dirty="0" smtClean="0">
                <a:latin typeface="Times New Roman" pitchFamily="18" charset="0"/>
              </a:rPr>
              <a:t>Головні таксономічні ранги систематики вищих рослин та приклади таксонів</a:t>
            </a:r>
          </a:p>
        </p:txBody>
      </p:sp>
      <p:graphicFrame>
        <p:nvGraphicFramePr>
          <p:cNvPr id="7258" name="Group 90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797090266"/>
              </p:ext>
            </p:extLst>
          </p:nvPr>
        </p:nvGraphicFramePr>
        <p:xfrm>
          <a:off x="457200" y="1268413"/>
          <a:ext cx="8229600" cy="5400677"/>
        </p:xfrm>
        <a:graphic>
          <a:graphicData uri="http://schemas.openxmlformats.org/drawingml/2006/table">
            <a:tbl>
              <a:tblPr/>
              <a:tblGrid>
                <a:gridCol w="2743200"/>
                <a:gridCol w="2811463"/>
                <a:gridCol w="2674937"/>
              </a:tblGrid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Таксономічний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ранг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Закінчення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латинській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назві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Приклад таксону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Відділ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ophyta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Magnoliophyta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Клас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opsida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Magnoliopsida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Підклас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-idae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Magnoliidae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Порядок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-ales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Magnoliales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Родина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-aceae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Magnoliaceae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Рід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Magnolia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Вид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Magnolia grandiflora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sz="2400" b="1" dirty="0" smtClean="0"/>
              <a:t>Система вищих рослин</a:t>
            </a:r>
            <a:r>
              <a:rPr lang="uk-UA" sz="2400" dirty="0" smtClean="0"/>
              <a:t> </a:t>
            </a:r>
            <a:endParaRPr lang="ru-RU" sz="2400" dirty="0" smtClean="0"/>
          </a:p>
        </p:txBody>
      </p:sp>
      <p:graphicFrame>
        <p:nvGraphicFramePr>
          <p:cNvPr id="9313" name="Group 97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5527676"/>
        </p:xfrm>
        <a:graphic>
          <a:graphicData uri="http://schemas.openxmlformats.org/drawingml/2006/table">
            <a:tbl>
              <a:tblPr/>
              <a:tblGrid>
                <a:gridCol w="514350"/>
                <a:gridCol w="3024188"/>
                <a:gridCol w="2633662"/>
                <a:gridCol w="2057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Rhyniophyta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Передпагонові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архегоніати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Архегоніальні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Zosterophyllophyta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Psilotophyta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Bryophyta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Lycopodiophyta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Пагонові архегоніати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Equisetophyta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Polypodiophyta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Pinophyta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Gymnospermae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Magnoliophyta 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Angiospermae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Маточкові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Групи рослин та споріднені відносини між ними</a:t>
            </a:r>
            <a:endParaRPr lang="ru-RU" sz="2800" dirty="0"/>
          </a:p>
        </p:txBody>
      </p:sp>
      <p:pic>
        <p:nvPicPr>
          <p:cNvPr id="1026" name="Picture 2" descr="СХЕМА 1 испр вс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7681"/>
            <a:ext cx="7500990" cy="577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72547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антиномії гіпотез походження квіткових</a:t>
            </a:r>
            <a:endParaRPr lang="uk-UA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142984"/>
          <a:ext cx="8286808" cy="5570057"/>
        </p:xfrm>
        <a:graphic>
          <a:graphicData uri="http://schemas.openxmlformats.org/drawingml/2006/table">
            <a:tbl>
              <a:tblPr/>
              <a:tblGrid>
                <a:gridCol w="2678296"/>
                <a:gridCol w="2678296"/>
                <a:gridCol w="2930216"/>
              </a:tblGrid>
              <a:tr h="172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700" dirty="0">
                        <a:latin typeface="Calibri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Гіпотеза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72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700">
                        <a:latin typeface="Calibri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Катазійна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Тахтаджян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Фітоспредінгу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Мєйєн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Час походження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нижня крейда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нижня-верхня крейда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Час розселення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верхня крейда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нижня-верхня крейда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Місце походження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Катазія (Південно-Східна Азія)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тропічний пояс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Екологічні умови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гори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різні, переважно рівнинні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Предки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насінні папороті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беннеттити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Стародавні форми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вічнозелені дерева з одиничними великими квітками типу магнолиєвих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різні деревні рослини з непоказними квітками, які зібрані у суцвіття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Спосіб запилення стародавніх форм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ентомофілія й особливо кантарофілія (жуками)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факультативне: ентомофілія, анемофілія, самозапилення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Головний еволюційний механізм виникнення різноманіття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Синтетична теорія еволюції. Адаптації до різних гірських районів. Комбінація мутацій та спрямованого відбору. Популяційні хвилі. Генетичний дрейф. Чергування періодів ізоляції локальних популяцій (демов) та гібридизації.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Сальтації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: виживаність організмів з великими змінами форми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неадаптивного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характеру, відкачування їх «тропічною помпою» у високі широти й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адаптаційні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зміни у відповідності зі СТЕ.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err="1" smtClean="0">
                <a:latin typeface="Times New Roman" pitchFamily="18" charset="0"/>
              </a:rPr>
              <a:t>Філогенетична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цінність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систематичних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ознак</a:t>
            </a:r>
            <a:r>
              <a:rPr lang="ru-RU" sz="2400" dirty="0" smtClean="0">
                <a:latin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(за П. </a:t>
            </a:r>
            <a:r>
              <a:rPr lang="ru-RU" sz="2400" dirty="0" err="1" smtClean="0">
                <a:latin typeface="Times New Roman" pitchFamily="18" charset="0"/>
              </a:rPr>
              <a:t>Жуковським</a:t>
            </a:r>
            <a:r>
              <a:rPr lang="ru-RU" sz="2400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4038600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1800" b="1" u="sng" dirty="0" err="1" smtClean="0">
                <a:latin typeface="Times New Roman" pitchFamily="18" charset="0"/>
              </a:rPr>
              <a:t>Примитивні</a:t>
            </a:r>
            <a:r>
              <a:rPr lang="uk-UA" sz="1800" b="1" u="sng" dirty="0" smtClean="0">
                <a:latin typeface="Times New Roman" pitchFamily="18" charset="0"/>
              </a:rPr>
              <a:t>, прадавні ознаки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1800" b="1" dirty="0" smtClean="0">
                <a:latin typeface="Times New Roman" pitchFamily="18" charset="0"/>
              </a:rPr>
              <a:t>Рослини багаторічні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1800" b="1" dirty="0" smtClean="0">
                <a:latin typeface="Times New Roman" pitchFamily="18" charset="0"/>
              </a:rPr>
              <a:t>Стебло дерев'янисте, просте, прямостояче, судин немає, тільки трахеїди (драбинчасті)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1800" b="1" dirty="0" smtClean="0">
                <a:latin typeface="Times New Roman" pitchFamily="18" charset="0"/>
              </a:rPr>
              <a:t>Листки прості, розташовані спірально (почергово), вічнозелені, жилкування сітчасте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1800" b="1" dirty="0" smtClean="0">
                <a:latin typeface="Times New Roman" pitchFamily="18" charset="0"/>
              </a:rPr>
              <a:t>Квітки поодинокі, правильні, двостатеві, розміщення частин спіральне, кількість частин велика, частини вільні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1800" b="1" dirty="0" err="1" smtClean="0">
                <a:latin typeface="Times New Roman" pitchFamily="18" charset="0"/>
              </a:rPr>
              <a:t>Гінецей</a:t>
            </a:r>
            <a:r>
              <a:rPr lang="uk-UA" sz="1800" b="1" dirty="0" smtClean="0">
                <a:latin typeface="Times New Roman" pitchFamily="18" charset="0"/>
              </a:rPr>
              <a:t> </a:t>
            </a:r>
            <a:r>
              <a:rPr lang="uk-UA" sz="1800" b="1" dirty="0" err="1" smtClean="0">
                <a:latin typeface="Times New Roman" pitchFamily="18" charset="0"/>
              </a:rPr>
              <a:t>апокарпний</a:t>
            </a:r>
            <a:r>
              <a:rPr lang="uk-UA" sz="1800" b="1" dirty="0" smtClean="0">
                <a:latin typeface="Times New Roman" pitchFamily="18" charset="0"/>
              </a:rPr>
              <a:t>, зав'язь верхня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1800" b="1" dirty="0" smtClean="0">
                <a:latin typeface="Times New Roman" pitchFamily="18" charset="0"/>
              </a:rPr>
              <a:t>Ентомофілія, пилок липкий, </a:t>
            </a:r>
            <a:r>
              <a:rPr lang="uk-UA" sz="1800" b="1" dirty="0" err="1" smtClean="0">
                <a:latin typeface="Times New Roman" pitchFamily="18" charset="0"/>
              </a:rPr>
              <a:t>одноборознистий</a:t>
            </a:r>
            <a:endParaRPr lang="uk-UA" sz="18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uk-UA" sz="1800" b="1" dirty="0" smtClean="0">
                <a:latin typeface="Times New Roman" pitchFamily="18" charset="0"/>
              </a:rPr>
              <a:t>Рослини однодомні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1800" b="1" dirty="0" smtClean="0">
                <a:latin typeface="Times New Roman" pitchFamily="18" charset="0"/>
              </a:rPr>
              <a:t>Насінних зачатків багато, з 2 покривами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6613"/>
            <a:ext cx="4038600" cy="5905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1600" b="1" u="sng" dirty="0" smtClean="0">
                <a:latin typeface="Times New Roman" pitchFamily="18" charset="0"/>
              </a:rPr>
              <a:t>Прогресивні, молоді ознаки</a:t>
            </a:r>
          </a:p>
          <a:p>
            <a:pPr>
              <a:lnSpc>
                <a:spcPct val="90000"/>
              </a:lnSpc>
              <a:buNone/>
            </a:pPr>
            <a:r>
              <a:rPr lang="uk-UA" sz="1600" b="1" dirty="0" smtClean="0">
                <a:latin typeface="Times New Roman" pitchFamily="18" charset="0"/>
              </a:rPr>
              <a:t>Рослини </a:t>
            </a:r>
            <a:r>
              <a:rPr lang="uk-UA" sz="1600" b="1" dirty="0" err="1" smtClean="0">
                <a:latin typeface="Times New Roman" pitchFamily="18" charset="0"/>
              </a:rPr>
              <a:t>дво-</a:t>
            </a:r>
            <a:r>
              <a:rPr lang="uk-UA" sz="1600" b="1" dirty="0" smtClean="0">
                <a:latin typeface="Times New Roman" pitchFamily="18" charset="0"/>
              </a:rPr>
              <a:t>, однорічні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1600" b="1" dirty="0" smtClean="0">
                <a:latin typeface="Times New Roman" pitchFamily="18" charset="0"/>
              </a:rPr>
              <a:t>Стебло трав'янисте, розгалужене, що в'ється або чіпляється, є судини з простими </a:t>
            </a:r>
            <a:r>
              <a:rPr lang="uk-UA" sz="1600" b="1" dirty="0" err="1" smtClean="0">
                <a:latin typeface="Times New Roman" pitchFamily="18" charset="0"/>
              </a:rPr>
              <a:t>перфораціями</a:t>
            </a:r>
            <a:r>
              <a:rPr lang="uk-UA" sz="1600" b="1" dirty="0" smtClean="0">
                <a:latin typeface="Times New Roman" pitchFamily="18" charset="0"/>
              </a:rPr>
              <a:t>, їх частка поступово збільшується</a:t>
            </a:r>
          </a:p>
          <a:p>
            <a:pPr>
              <a:lnSpc>
                <a:spcPct val="90000"/>
              </a:lnSpc>
              <a:buNone/>
            </a:pPr>
            <a:r>
              <a:rPr lang="uk-UA" sz="1600" b="1" dirty="0" smtClean="0">
                <a:latin typeface="Times New Roman" pitchFamily="18" charset="0"/>
              </a:rPr>
              <a:t>Листки складні, опадаючі щорічно, розташовані </a:t>
            </a:r>
            <a:r>
              <a:rPr lang="uk-UA" sz="1600" b="1" dirty="0" err="1" smtClean="0">
                <a:latin typeface="Times New Roman" pitchFamily="18" charset="0"/>
              </a:rPr>
              <a:t>супротивно</a:t>
            </a:r>
            <a:r>
              <a:rPr lang="uk-UA" sz="1600" b="1" dirty="0" smtClean="0">
                <a:latin typeface="Times New Roman" pitchFamily="18" charset="0"/>
              </a:rPr>
              <a:t> або </a:t>
            </a:r>
            <a:r>
              <a:rPr lang="uk-UA" sz="1600" b="1" dirty="0" err="1" smtClean="0">
                <a:latin typeface="Times New Roman" pitchFamily="18" charset="0"/>
              </a:rPr>
              <a:t>мутовчасто</a:t>
            </a:r>
            <a:r>
              <a:rPr lang="uk-UA" sz="1600" b="1" dirty="0" smtClean="0">
                <a:latin typeface="Times New Roman" pitchFamily="18" charset="0"/>
              </a:rPr>
              <a:t>, жилкування лінійне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1600" b="1" dirty="0" smtClean="0">
                <a:latin typeface="Times New Roman" pitchFamily="18" charset="0"/>
              </a:rPr>
              <a:t>Квітки зібрані у суцвіття, частини розміщені по колу, роздільностатеві, кількість частин невелика, часто зрослі, квітки 3-, 4- та 5-членні, без оцвітини або з простою оцвітиною, неправильні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1600" b="1" dirty="0" err="1" smtClean="0">
                <a:latin typeface="Times New Roman" pitchFamily="18" charset="0"/>
              </a:rPr>
              <a:t>Гінецей</a:t>
            </a:r>
            <a:r>
              <a:rPr lang="uk-UA" sz="1600" b="1" dirty="0" smtClean="0">
                <a:latin typeface="Times New Roman" pitchFamily="18" charset="0"/>
              </a:rPr>
              <a:t> </a:t>
            </a:r>
            <a:r>
              <a:rPr lang="uk-UA" sz="1600" b="1" dirty="0" err="1" smtClean="0">
                <a:latin typeface="Times New Roman" pitchFamily="18" charset="0"/>
              </a:rPr>
              <a:t>ценокарпний</a:t>
            </a:r>
            <a:r>
              <a:rPr lang="uk-UA" sz="1600" b="1" dirty="0" smtClean="0">
                <a:latin typeface="Times New Roman" pitchFamily="18" charset="0"/>
              </a:rPr>
              <a:t>, зав'язь нижня, </a:t>
            </a:r>
            <a:r>
              <a:rPr lang="uk-UA" sz="1600" b="1" dirty="0" err="1" smtClean="0">
                <a:latin typeface="Times New Roman" pitchFamily="18" charset="0"/>
              </a:rPr>
              <a:t>плодолистків</a:t>
            </a:r>
            <a:r>
              <a:rPr lang="uk-UA" sz="1600" b="1" dirty="0" smtClean="0">
                <a:latin typeface="Times New Roman" pitchFamily="18" charset="0"/>
              </a:rPr>
              <a:t> частіше небагато (2, 3, 4, 5)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1600" b="1" dirty="0" smtClean="0">
                <a:latin typeface="Times New Roman" pitchFamily="18" charset="0"/>
              </a:rPr>
              <a:t>Анемофілія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1600" b="1" dirty="0" smtClean="0">
                <a:latin typeface="Times New Roman" pitchFamily="18" charset="0"/>
              </a:rPr>
              <a:t>Пилок сухий, гладенький, розсипчастий </a:t>
            </a:r>
            <a:r>
              <a:rPr lang="uk-UA" sz="1600" b="1" dirty="0" err="1" smtClean="0">
                <a:latin typeface="Times New Roman" pitchFamily="18" charset="0"/>
              </a:rPr>
              <a:t>трьохборознистий</a:t>
            </a:r>
            <a:endParaRPr lang="uk-UA" sz="16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uk-UA" sz="1600" b="1" dirty="0" smtClean="0">
                <a:latin typeface="Times New Roman" pitchFamily="18" charset="0"/>
              </a:rPr>
              <a:t>Рослини дводомні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1600" b="1" dirty="0" smtClean="0">
                <a:latin typeface="Times New Roman" pitchFamily="18" charset="0"/>
              </a:rPr>
              <a:t>Насінних зачатків мало, з 1 покривом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6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2800" b="1" dirty="0" smtClean="0">
                <a:latin typeface="Times New Roman" pitchFamily="18" charset="0"/>
              </a:rPr>
              <a:t>Стадії еволюції тичинок</a:t>
            </a:r>
            <a:r>
              <a:rPr lang="uk-UA" sz="2800" dirty="0" smtClean="0">
                <a:latin typeface="Times New Roman" pitchFamily="18" charset="0"/>
              </a:rPr>
              <a:t> від примітивного </a:t>
            </a:r>
            <a:r>
              <a:rPr lang="uk-UA" sz="2800" dirty="0" err="1" smtClean="0">
                <a:latin typeface="Times New Roman" pitchFamily="18" charset="0"/>
              </a:rPr>
              <a:t>мікроспорофілу</a:t>
            </a:r>
            <a:r>
              <a:rPr lang="uk-UA" sz="2800" dirty="0" smtClean="0">
                <a:latin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</a:rPr>
              <a:t>дегенерії</a:t>
            </a:r>
            <a:r>
              <a:rPr lang="uk-UA" sz="2800" dirty="0" smtClean="0">
                <a:latin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</a:rPr>
              <a:t>фіджийської</a:t>
            </a:r>
            <a:r>
              <a:rPr lang="uk-UA" sz="2800" dirty="0" smtClean="0">
                <a:latin typeface="Times New Roman" pitchFamily="18" charset="0"/>
              </a:rPr>
              <a:t> (1) до високоспеціалізованого типу (6)</a:t>
            </a:r>
          </a:p>
        </p:txBody>
      </p:sp>
      <p:pic>
        <p:nvPicPr>
          <p:cNvPr id="5123" name="Picture 4" descr="Эволь тычин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700213"/>
            <a:ext cx="55308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Життєвий цикл </a:t>
            </a:r>
            <a:br>
              <a:rPr lang="uk-UA" dirty="0" smtClean="0"/>
            </a:br>
            <a:r>
              <a:rPr lang="uk-UA" dirty="0" smtClean="0"/>
              <a:t>Покритонасінної рослини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4517" b="-1355"/>
          <a:stretch>
            <a:fillRect/>
          </a:stretch>
        </p:blipFill>
        <p:spPr bwMode="auto">
          <a:xfrm>
            <a:off x="285720" y="1428736"/>
            <a:ext cx="854565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800</Words>
  <Application>Microsoft Office PowerPoint</Application>
  <PresentationFormat>Экран (4:3)</PresentationFormat>
  <Paragraphs>146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Тема. Відділ Квіткові, або Покритонасінні (Magnoliophyta, або Angiospermae)</vt:lpstr>
      <vt:lpstr>Слайд 2</vt:lpstr>
      <vt:lpstr>Головні таксономічні ранги систематики вищих рослин та приклади таксонів</vt:lpstr>
      <vt:lpstr>Система вищих рослин </vt:lpstr>
      <vt:lpstr>Групи рослин та споріднені відносини між ними</vt:lpstr>
      <vt:lpstr>Основні антиномії гіпотез походження квіткових</vt:lpstr>
      <vt:lpstr>Філогенетична цінність систематичних ознак  (за П. Жуковським)</vt:lpstr>
      <vt:lpstr>Стадії еволюції тичинок від примітивного мікроспорофілу дегенерії фіджийської (1) до високоспеціалізованого типу (6)</vt:lpstr>
      <vt:lpstr>Життєвий цикл  Покритонасінної рослини</vt:lpstr>
      <vt:lpstr>Загальна схема життєвого циклу покритонасінних рослин</vt:lpstr>
      <vt:lpstr>Слайд 11</vt:lpstr>
      <vt:lpstr>Етапи розвитку Квіткової рослини</vt:lpstr>
      <vt:lpstr>Штучні системи квіткових рослин Система Аристотеля</vt:lpstr>
      <vt:lpstr>Система Ліннея</vt:lpstr>
      <vt:lpstr>Природні системи квіткових рослин  Мішель Адансон, Огюстен Пірам  Декандоль </vt:lpstr>
      <vt:lpstr>Філогенетичні системи квіткових рослин: Адольф Енглер, Армен Тахтаджян</vt:lpstr>
      <vt:lpstr>Споріднені  зв'язки підкласів квіткових рослин</vt:lpstr>
      <vt:lpstr>Клас Дводольні поділяють на  8 підкласів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Zaliznyak</cp:lastModifiedBy>
  <cp:revision>36</cp:revision>
  <dcterms:modified xsi:type="dcterms:W3CDTF">2019-10-31T21:56:34Z</dcterms:modified>
</cp:coreProperties>
</file>