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0" r:id="rId3"/>
    <p:sldId id="303" r:id="rId4"/>
    <p:sldId id="333" r:id="rId5"/>
    <p:sldId id="335" r:id="rId6"/>
    <p:sldId id="334" r:id="rId7"/>
    <p:sldId id="336" r:id="rId8"/>
    <p:sldId id="337" r:id="rId9"/>
    <p:sldId id="338" r:id="rId10"/>
    <p:sldId id="316" r:id="rId11"/>
    <p:sldId id="302" r:id="rId12"/>
    <p:sldId id="266" r:id="rId13"/>
    <p:sldId id="267" r:id="rId14"/>
    <p:sldId id="320" r:id="rId15"/>
    <p:sldId id="339" r:id="rId16"/>
    <p:sldId id="340" r:id="rId17"/>
    <p:sldId id="34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43"/>
  </p:normalViewPr>
  <p:slideViewPr>
    <p:cSldViewPr>
      <p:cViewPr varScale="1">
        <p:scale>
          <a:sx n="100" d="100"/>
          <a:sy n="100" d="100"/>
        </p:scale>
        <p:origin x="17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"/>
          <c:y val="2.2046161537606933E-2"/>
          <c:w val="0.82099078938319026"/>
          <c:h val="0.38459557734325817"/>
        </c:manualLayout>
      </c:layout>
      <c:overlay val="1"/>
      <c:txPr>
        <a:bodyPr/>
        <a:lstStyle/>
        <a:p>
          <a:pPr>
            <a:defRPr sz="1800" b="1"/>
          </a:pPr>
          <a:endParaRPr lang="ru-UA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'[Диаграмма в Microsoft PowerPoint]Лист1'!$A$1:$A$6</c:f>
              <c:strCache>
                <c:ptCount val="6"/>
                <c:pt idx="0">
                  <c:v>природні радіонуклади</c:v>
                </c:pt>
                <c:pt idx="1">
                  <c:v>джерела, що використовуюються в медицині</c:v>
                </c:pt>
                <c:pt idx="2">
                  <c:v>радіоактивні опади</c:v>
                </c:pt>
                <c:pt idx="3">
                  <c:v>атомна енергетика</c:v>
                </c:pt>
                <c:pt idx="4">
                  <c:v>радіоактивний радон</c:v>
                </c:pt>
                <c:pt idx="5">
                  <c:v>радіоактивне сонце</c:v>
                </c:pt>
              </c:strCache>
            </c:strRef>
          </c:cat>
          <c:val>
            <c:numRef>
              <c:f>'[Диаграмма в Microsoft PowerPoint]Лист1'!$B$1:$B$6</c:f>
              <c:numCache>
                <c:formatCode>0%</c:formatCode>
                <c:ptCount val="6"/>
                <c:pt idx="0">
                  <c:v>0.05</c:v>
                </c:pt>
                <c:pt idx="1">
                  <c:v>0.25</c:v>
                </c:pt>
                <c:pt idx="2">
                  <c:v>0.05</c:v>
                </c:pt>
                <c:pt idx="3">
                  <c:v>0.01</c:v>
                </c:pt>
                <c:pt idx="4">
                  <c:v>0.59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2-8C4F-B9D4-1E655D68F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56E49-B387-4BDA-BA27-E5E3AB417E53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F920-263F-4820-8FDC-21642EF8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5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1289D8-8669-46B5-93AE-8343F2B58D19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D2B97D-F567-4140-89FC-3C44F2238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randomBar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537" y="4920336"/>
            <a:ext cx="7776864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А в 1898 </a:t>
            </a:r>
            <a:r>
              <a:rPr lang="uk-UA" dirty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році французькі вчені М. </a:t>
            </a:r>
            <a:r>
              <a:rPr lang="uk-UA" dirty="0" err="1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Склодовська</a:t>
            </a:r>
            <a:r>
              <a:rPr lang="uk-UA" dirty="0">
                <a:solidFill>
                  <a:srgbClr val="1D1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 – Кюрі і П. Кюрі виділили з уранового мінералу дві нові речовини, набагато радіоактивніші за сам уран. Так були відкриті два, невідомі на той час, радіоактивні елементи – полоній і радій, та відкрито саме явище радіоактивності.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запроваджено у  вжиток слово «радіоактивність» (1911р. )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76" y="1124279"/>
            <a:ext cx="2651386" cy="359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1" y="1145239"/>
            <a:ext cx="2517919" cy="299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68" y="1119467"/>
            <a:ext cx="2232248" cy="315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7A0D21-D28C-9F6C-2B53-A3E2284369C9}"/>
              </a:ext>
            </a:extLst>
          </p:cNvPr>
          <p:cNvSpPr txBox="1"/>
          <p:nvPr/>
        </p:nvSpPr>
        <p:spPr>
          <a:xfrm>
            <a:off x="179512" y="36359"/>
            <a:ext cx="896448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  <a:ea typeface="Times New Roman" panose="02020603050405020304" pitchFamily="18" charset="0"/>
              </a:rPr>
              <a:t>ЯВИЩЕ РАДІОАКТИВНОСТІ. 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  <a:ea typeface="Times New Roman" panose="02020603050405020304" pitchFamily="18" charset="0"/>
              </a:rPr>
              <a:t>РАДІАЦІЙНЕ ОПРОМІНЕННЯ. ДІЯ РАДІАЦІЇ НА ЛЮДИНУ</a:t>
            </a:r>
            <a:endParaRPr lang="ru-UA" sz="1800" b="1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81381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6"/>
          <p:cNvGrpSpPr>
            <a:grpSpLocks/>
          </p:cNvGrpSpPr>
          <p:nvPr/>
        </p:nvGrpSpPr>
        <p:grpSpPr bwMode="auto">
          <a:xfrm>
            <a:off x="246674" y="710401"/>
            <a:ext cx="8458840" cy="5480324"/>
            <a:chOff x="300" y="192"/>
            <a:chExt cx="2796" cy="683"/>
          </a:xfrm>
        </p:grpSpPr>
        <p:cxnSp>
          <p:nvCxnSpPr>
            <p:cNvPr id="3076" name="_s3076"/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rot="5400000" flipH="1">
              <a:off x="2627" y="404"/>
              <a:ext cx="25" cy="96"/>
            </a:xfrm>
            <a:prstGeom prst="bentConnector3">
              <a:avLst>
                <a:gd name="adj1" fmla="val 4931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5400000" flipH="1">
              <a:off x="2512" y="519"/>
              <a:ext cx="255" cy="96"/>
            </a:xfrm>
            <a:prstGeom prst="bentConnector3">
              <a:avLst>
                <a:gd name="adj1" fmla="val 483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16200000">
              <a:off x="2044" y="147"/>
              <a:ext cx="255" cy="840"/>
            </a:xfrm>
            <a:prstGeom prst="bentConnector3">
              <a:avLst>
                <a:gd name="adj1" fmla="val 483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5400000" flipH="1" flipV="1">
              <a:off x="1523" y="-376"/>
              <a:ext cx="255" cy="188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5400000" flipH="1">
              <a:off x="2139" y="-113"/>
              <a:ext cx="49" cy="857"/>
            </a:xfrm>
            <a:prstGeom prst="bentConnector3">
              <a:avLst>
                <a:gd name="adj1" fmla="val 2517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689" y="482"/>
              <a:ext cx="50" cy="12"/>
            </a:xfrm>
            <a:prstGeom prst="bentConnector3">
              <a:avLst>
                <a:gd name="adj1" fmla="val 2474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1109" y="62"/>
              <a:ext cx="50" cy="852"/>
            </a:xfrm>
            <a:prstGeom prst="bentConnector3">
              <a:avLst>
                <a:gd name="adj1" fmla="val 2474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_s3083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1605" y="210"/>
              <a:ext cx="49" cy="211"/>
            </a:xfrm>
            <a:prstGeom prst="bentConnector3">
              <a:avLst>
                <a:gd name="adj1" fmla="val 2517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_s3084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1197" y="-198"/>
              <a:ext cx="49" cy="1027"/>
            </a:xfrm>
            <a:prstGeom prst="bentConnector3">
              <a:avLst>
                <a:gd name="adj1" fmla="val 2517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3085"/>
            <p:cNvSpPr>
              <a:spLocks noChangeArrowheads="1"/>
            </p:cNvSpPr>
            <p:nvPr/>
          </p:nvSpPr>
          <p:spPr bwMode="auto">
            <a:xfrm>
              <a:off x="720" y="192"/>
              <a:ext cx="2029" cy="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cs typeface="Arial" charset="0"/>
                </a:rPr>
                <a:t>Джерела іонізуючого випромінювання</a:t>
              </a:r>
            </a:p>
          </p:txBody>
        </p:sp>
        <p:sp>
          <p:nvSpPr>
            <p:cNvPr id="5" name="_s3086" descr="013"/>
            <p:cNvSpPr>
              <a:spLocks noChangeArrowheads="1"/>
            </p:cNvSpPr>
            <p:nvPr/>
          </p:nvSpPr>
          <p:spPr bwMode="auto">
            <a:xfrm>
              <a:off x="360" y="340"/>
              <a:ext cx="696" cy="12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ru-RU" sz="2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Природні</a:t>
              </a:r>
              <a:r>
                <a:rPr lang="ru-RU" altLang="ru-RU" sz="2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endPara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3087" descr="1180874853_8"/>
            <p:cNvSpPr>
              <a:spLocks noChangeArrowheads="1"/>
            </p:cNvSpPr>
            <p:nvPr/>
          </p:nvSpPr>
          <p:spPr bwMode="auto">
            <a:xfrm>
              <a:off x="1176" y="340"/>
              <a:ext cx="696" cy="12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ru-RU" sz="2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Штучні</a:t>
              </a:r>
              <a:r>
                <a:rPr lang="ru-RU" altLang="ru-RU" sz="2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endPara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3088" descr="56"/>
            <p:cNvSpPr>
              <a:spLocks noChangeArrowheads="1"/>
            </p:cNvSpPr>
            <p:nvPr/>
          </p:nvSpPr>
          <p:spPr bwMode="auto">
            <a:xfrm>
              <a:off x="1176" y="513"/>
              <a:ext cx="768" cy="1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Природні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радіонукліди</a:t>
              </a:r>
            </a:p>
          </p:txBody>
        </p:sp>
        <p:sp>
          <p:nvSpPr>
            <p:cNvPr id="8" name="_s3089" descr="ssn_predict_l[1]"/>
            <p:cNvSpPr>
              <a:spLocks noChangeArrowheads="1"/>
            </p:cNvSpPr>
            <p:nvPr/>
          </p:nvSpPr>
          <p:spPr bwMode="auto">
            <a:xfrm>
              <a:off x="336" y="513"/>
              <a:ext cx="768" cy="1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b="1" dirty="0" err="1">
                  <a:latin typeface="Arial" charset="0"/>
                  <a:cs typeface="Arial" charset="0"/>
                </a:rPr>
                <a:t>Космічні</a:t>
              </a:r>
              <a:r>
                <a:rPr lang="ru-RU" altLang="ru-RU" sz="2400" b="1" dirty="0">
                  <a:latin typeface="Arial" charset="0"/>
                  <a:cs typeface="Arial" charset="0"/>
                </a:rPr>
                <a:t> </a:t>
              </a: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3090" descr="1180874661_5"/>
            <p:cNvSpPr>
              <a:spLocks noChangeArrowheads="1"/>
            </p:cNvSpPr>
            <p:nvPr/>
          </p:nvSpPr>
          <p:spPr bwMode="auto">
            <a:xfrm>
              <a:off x="2088" y="340"/>
              <a:ext cx="1008" cy="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ru-RU" sz="2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Технічно підсилені</a:t>
              </a:r>
              <a:endParaRPr kumimoji="0" lang="uk-UA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_s3091" descr="middle[1]"/>
            <p:cNvSpPr>
              <a:spLocks noChangeArrowheads="1"/>
            </p:cNvSpPr>
            <p:nvPr/>
          </p:nvSpPr>
          <p:spPr bwMode="auto">
            <a:xfrm>
              <a:off x="300" y="694"/>
              <a:ext cx="816" cy="18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Медицина 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наука</a:t>
              </a:r>
            </a:p>
          </p:txBody>
        </p:sp>
        <p:sp>
          <p:nvSpPr>
            <p:cNvPr id="11" name="_s3092" descr="chernobyl_2s"/>
            <p:cNvSpPr>
              <a:spLocks noChangeArrowheads="1"/>
            </p:cNvSpPr>
            <p:nvPr/>
          </p:nvSpPr>
          <p:spPr bwMode="auto">
            <a:xfrm>
              <a:off x="1344" y="694"/>
              <a:ext cx="816" cy="18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Атомна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промисловість</a:t>
              </a:r>
            </a:p>
          </p:txBody>
        </p:sp>
        <p:sp>
          <p:nvSpPr>
            <p:cNvPr id="12" name="_s3093" descr="1180874891_9"/>
            <p:cNvSpPr>
              <a:spLocks noChangeArrowheads="1"/>
            </p:cNvSpPr>
            <p:nvPr/>
          </p:nvSpPr>
          <p:spPr bwMode="auto">
            <a:xfrm>
              <a:off x="2280" y="694"/>
              <a:ext cx="816" cy="18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Радіоактивні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ru-RU" sz="2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аварії</a:t>
              </a:r>
              <a:endParaRPr kumimoji="0" lang="uk-UA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_s3094" descr="Атомный взрыв"/>
            <p:cNvSpPr>
              <a:spLocks noChangeArrowheads="1"/>
            </p:cNvSpPr>
            <p:nvPr/>
          </p:nvSpPr>
          <p:spPr bwMode="auto">
            <a:xfrm>
              <a:off x="2280" y="464"/>
              <a:ext cx="816" cy="18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cs typeface="Arial" charset="0"/>
                </a:rPr>
                <a:t>Ядерні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ru-RU" sz="2400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вибухи</a:t>
              </a:r>
              <a:endPara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705243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86" y="3212976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u="sng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Альфа</a:t>
            </a:r>
            <a:r>
              <a:rPr lang="uk-UA" sz="2200" dirty="0">
                <a:latin typeface="Comic Sans MS" pitchFamily="66" charset="0"/>
              </a:rPr>
              <a:t> – частинки мають таку малу проникну здатність, що затримуються аркушем звичайного паперу, довжина вільного пробігу в повітрі дорівнює 2 – 9 см., а у тканинах живого організму сягає часткам міліметра. Інакше кажучи, ці частинки при зовнішньому впливі на живий організм не здатні потрапити під шар шкіри. Водночас іонізуюча властивість цих частинок надзвичайно велика, і небезпека їхнього впливу збільшується при потраплянні всередину організму разом із водою, їжею, повітрям, через відкриту рану.</a:t>
            </a:r>
            <a:endParaRPr lang="ru-RU" sz="22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6" y="295887"/>
            <a:ext cx="7112769" cy="2716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1385541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3645024"/>
            <a:ext cx="8533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Бета</a:t>
            </a:r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uk-UA" sz="2800" dirty="0">
                <a:latin typeface="Comic Sans MS" pitchFamily="66" charset="0"/>
              </a:rPr>
              <a:t>частинкам притаманна більша, ніж альфа -  частинкам, проникаюча, але менша іонізуюча властивість, їхній пробіг у повітрі  складає до 1,5м., а у тканині організму - 1 – 2  см.</a:t>
            </a:r>
          </a:p>
          <a:p>
            <a:pPr algn="ctr"/>
            <a:r>
              <a:rPr lang="uk-UA" sz="2800" dirty="0">
                <a:latin typeface="Comic Sans MS" pitchFamily="66" charset="0"/>
              </a:rPr>
              <a:t>Це випромінювання може зупинити свинцева пластинка.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8" y="260648"/>
            <a:ext cx="7033515" cy="2654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2581123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14" y="3573016"/>
            <a:ext cx="85689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u="sng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Гамма</a:t>
            </a:r>
            <a:r>
              <a:rPr lang="uk-UA" sz="2200" dirty="0">
                <a:latin typeface="Comic Sans MS" pitchFamily="66" charset="0"/>
              </a:rPr>
              <a:t> -  випромінювання поширюється із швидкістю світла, має найбільшу глибину проникнення – його може послабити лише товста свинцева пластина або бетонна стіна.</a:t>
            </a:r>
            <a:endParaRPr lang="ru-RU" sz="2200" dirty="0">
              <a:latin typeface="Comic Sans MS" pitchFamily="66" charset="0"/>
            </a:endParaRPr>
          </a:p>
          <a:p>
            <a:pPr algn="just"/>
            <a:r>
              <a:rPr lang="uk-UA" sz="2200" dirty="0">
                <a:latin typeface="Comic Sans MS" pitchFamily="66" charset="0"/>
              </a:rPr>
              <a:t>Проходячи через матерію, радіоактивне випромінювання вступає з нею в реакцію, втрачаючи свою енергію. При цьому чим вища енергія радіоактивного випромінювання, тим більша його </a:t>
            </a:r>
            <a:r>
              <a:rPr lang="uk-UA" sz="2200" dirty="0" err="1">
                <a:latin typeface="Comic Sans MS" pitchFamily="66" charset="0"/>
              </a:rPr>
              <a:t>ушкоджувальна</a:t>
            </a:r>
            <a:r>
              <a:rPr lang="uk-UA" sz="2200" dirty="0">
                <a:latin typeface="Comic Sans MS" pitchFamily="66" charset="0"/>
              </a:rPr>
              <a:t> властивість.</a:t>
            </a:r>
            <a:endParaRPr lang="ru-RU" sz="2200" dirty="0">
              <a:latin typeface="Comic Sans MS" pitchFamily="66" charset="0"/>
            </a:endParaRPr>
          </a:p>
          <a:p>
            <a:r>
              <a:rPr lang="uk-UA" sz="2400" i="1" dirty="0">
                <a:latin typeface="Comic Sans MS" pitchFamily="66" charset="0"/>
              </a:rPr>
              <a:t> 	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64" y="336044"/>
            <a:ext cx="713585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8435444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__________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7" y="363588"/>
            <a:ext cx="8215673" cy="61617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95964"/>
      </p:ext>
    </p:extLst>
  </p:cSld>
  <p:clrMapOvr>
    <a:masterClrMapping/>
  </p:clrMapOvr>
  <p:transition spd="slow" advClick="0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>
            <a:extLst>
              <a:ext uri="{FF2B5EF4-FFF2-40B4-BE49-F238E27FC236}">
                <a16:creationId xmlns:a16="http://schemas.microsoft.com/office/drawing/2014/main" id="{F833BB3E-1E90-9119-17F8-9F8694F98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4400"/>
              </p:ext>
            </p:extLst>
          </p:nvPr>
        </p:nvGraphicFramePr>
        <p:xfrm>
          <a:off x="457200" y="702564"/>
          <a:ext cx="8229600" cy="54528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4575">
                  <a:extLst>
                    <a:ext uri="{9D8B030D-6E8A-4147-A177-3AD203B41FA5}">
                      <a16:colId xmlns:a16="http://schemas.microsoft.com/office/drawing/2014/main" val="3396426868"/>
                    </a:ext>
                  </a:extLst>
                </a:gridCol>
                <a:gridCol w="5915025">
                  <a:extLst>
                    <a:ext uri="{9D8B030D-6E8A-4147-A177-3AD203B41FA5}">
                      <a16:colId xmlns:a16="http://schemas.microsoft.com/office/drawing/2014/main" val="49092828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Доза випромінювання</a:t>
                      </a:r>
                      <a:endParaRPr kumimoji="0" lang="ru-RU" altLang="ru-UA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Дія радіації на організм.</a:t>
                      </a:r>
                      <a:r>
                        <a:rPr kumimoji="0" lang="ru-RU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</a:t>
                      </a:r>
                      <a:endParaRPr kumimoji="0" lang="ru-RU" altLang="ru-UA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778656862"/>
                  </a:ext>
                </a:extLst>
              </a:tr>
              <a:tr h="429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10000 рад (100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1000 - 5000 рад (10-50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300-500 рад (3-5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150-200 рад (1,5-2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100 рад (1 Гр)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30 рад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25 рад (0,25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Летальна доза, смерть наступає через кілька годин або днів від ушкодження центральної нервової системи.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Летальна доза, смерть наступає через одну-дві тижнів від внутрішніх кровотеч (потоншуються клітинні мембрани), в основному в шлунково-кишковому тракті.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Летальна доза, половина опромінених умирають протягом  одного-двох місяців від ураження клітин кісткового мозку.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Первинна променева хвороба (склеротичні процес, зміни в статевій системі, катаракта, імунні хвороби, рак). Тяжкість й симптоми залежать від дози випромінювання і його типу.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Короткочасна стерилізація: втрата здатності мати потомство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Опромінення при рентгені </a:t>
                      </a:r>
                      <a:r>
                        <a:rPr kumimoji="0" lang="uk-UA" altLang="ru-UA" sz="13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шлунка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(місцеве).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Доза виправданого ризику в надзвичайних обставинах.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2937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972109"/>
      </p:ext>
    </p:extLst>
  </p:cSld>
  <p:clrMapOvr>
    <a:masterClrMapping/>
  </p:clrMapOvr>
  <p:transition spd="slow" advClick="0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6">
            <a:extLst>
              <a:ext uri="{FF2B5EF4-FFF2-40B4-BE49-F238E27FC236}">
                <a16:creationId xmlns:a16="http://schemas.microsoft.com/office/drawing/2014/main" id="{36BCDD76-7A91-B9ED-0C03-C6E6EDB87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733865"/>
              </p:ext>
            </p:extLst>
          </p:nvPr>
        </p:nvGraphicFramePr>
        <p:xfrm>
          <a:off x="457200" y="645795"/>
          <a:ext cx="8229600" cy="55664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03463">
                  <a:extLst>
                    <a:ext uri="{9D8B030D-6E8A-4147-A177-3AD203B41FA5}">
                      <a16:colId xmlns:a16="http://schemas.microsoft.com/office/drawing/2014/main" val="2548342100"/>
                    </a:ext>
                  </a:extLst>
                </a:gridCol>
                <a:gridCol w="5926137">
                  <a:extLst>
                    <a:ext uri="{9D8B030D-6E8A-4147-A177-3AD203B41FA5}">
                      <a16:colId xmlns:a16="http://schemas.microsoft.com/office/drawing/2014/main" val="2308874718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Доза випромінювання</a:t>
                      </a:r>
                      <a:endParaRPr kumimoji="0" lang="ru-RU" altLang="ru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Дія радіації на організм.</a:t>
                      </a:r>
                      <a:r>
                        <a:rPr kumimoji="0" lang="ru-RU" altLang="ru-UA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</a:t>
                      </a:r>
                      <a:endParaRPr kumimoji="0" lang="ru-RU" altLang="ru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40838663"/>
                  </a:ext>
                </a:extLst>
              </a:tr>
              <a:tr h="5048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 рад (0,1 Гр.)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 рад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 рад (0,02 </a:t>
                      </a:r>
                      <a:r>
                        <a:rPr kumimoji="0" lang="uk-UA" altLang="ru-UA" sz="13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Гр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) в год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0,2 рад (0,002 Гр. або200 </a:t>
                      </a:r>
                      <a:r>
                        <a:rPr kumimoji="0" lang="uk-UA" altLang="ru-UA" sz="13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мілірад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) в рік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0,1 рад (0,001 Гр.) в рік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0,1-0,2 рад в рік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84 </a:t>
                      </a:r>
                      <a:r>
                        <a:rPr kumimoji="0" lang="uk-UA" altLang="ru-UA" sz="13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мікрорад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/год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 </a:t>
                      </a:r>
                      <a:r>
                        <a:rPr kumimoji="0" lang="uk-UA" altLang="ru-UA" sz="13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мікрорад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	</a:t>
                      </a:r>
                      <a:endParaRPr kumimoji="0" lang="ru-RU" altLang="ru-UA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Імовірність мутації збільшується в 2 рази.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Опромінення при рентгені зубів.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Доза опромінення, одержувана персоналом, що працює із джерелом іонізуючого випромінювання.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Доза опромінення, що одержують співробітники промислових підприємств, об'єктів радіаційно-ядерних технологій.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Доза опромінення, одержувана середнє-статистичною людиною.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Природний радіаційний фон Землі.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Пол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іт</a:t>
                      </a:r>
                      <a:r>
                        <a:rPr kumimoji="0" lang="ru-RU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на 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літаку</a:t>
                      </a:r>
                      <a:r>
                        <a:rPr kumimoji="0" lang="ru-RU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на </a:t>
                      </a: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висоті</a:t>
                      </a:r>
                      <a:r>
                        <a:rPr kumimoji="0" lang="ru-RU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8 км.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UA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UA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1,5 години перегляду телевізора.</a:t>
                      </a:r>
                      <a:endParaRPr kumimoji="0" lang="ru-RU" altLang="ru-UA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70865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762658"/>
      </p:ext>
    </p:extLst>
  </p:cSld>
  <p:clrMapOvr>
    <a:masterClrMapping/>
  </p:clrMapOvr>
  <p:transition spd="slow" advClick="0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12B34C-E089-A0F8-1E09-266AFBD05BBB}"/>
              </a:ext>
            </a:extLst>
          </p:cNvPr>
          <p:cNvSpPr txBox="1"/>
          <p:nvPr/>
        </p:nvSpPr>
        <p:spPr>
          <a:xfrm>
            <a:off x="683568" y="548680"/>
            <a:ext cx="81724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2000" dirty="0">
                <a:solidFill>
                  <a:srgbClr val="7030A0"/>
                </a:solidFill>
                <a:latin typeface="Segoe Print" panose="02000800000000000000" pitchFamily="2" charset="0"/>
              </a:rPr>
              <a:t>Засоби індивідуального захисту від іонізуючого випромінювання</a:t>
            </a:r>
          </a:p>
          <a:p>
            <a:pPr algn="just"/>
            <a:r>
              <a:rPr lang="ru-UA" sz="2000" dirty="0"/>
              <a:t>Захист від іонізуючого випромінювання ґрунтується на чотирьох принципах: кількість, час, відстань, екранування.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UA" sz="2000" dirty="0"/>
              <a:t>Захист кількістю забезпечується мінімальним використанням радіоактивних речовин та інших джерел іонізуючого випромінювання. Цей принцип має обмежене застосування через жорсткі вимоги більшості технологічних процесів.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UA" sz="2000" dirty="0"/>
              <a:t>Захист часом обумовлюється тими самими закономірностями. Максимально скоротивши тривалість роботи з джерелом іонізуючого випромінювання, можна значно зменшити отримувану дозу.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UA" sz="2000" dirty="0"/>
              <a:t>Захист відстанню полягає в тому, що доза іонізуючого випромінювання обернено пропорційна квадрату відстані до джерела випромінювання.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UA" sz="2000" dirty="0"/>
              <a:t>Велике значення, особливо під час використання закритих джерел випромінювання, має екранування, зокрема із застосуванням засобів індивідуального захисту (просвинцовані фартухи, рукавички, щитки та інших.).</a:t>
            </a:r>
          </a:p>
        </p:txBody>
      </p:sp>
    </p:spTree>
    <p:extLst>
      <p:ext uri="{BB962C8B-B14F-4D97-AF65-F5344CB8AC3E}">
        <p14:creationId xmlns:p14="http://schemas.microsoft.com/office/powerpoint/2010/main" val="3409696141"/>
      </p:ext>
    </p:extLst>
  </p:cSld>
  <p:clrMapOvr>
    <a:masterClrMapping/>
  </p:clrMapOvr>
  <p:transition spd="slow" advClick="0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Радіоактивність</a:t>
            </a:r>
            <a:r>
              <a:rPr lang="uk-UA" sz="2200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200" dirty="0">
                <a:latin typeface="Comic Sans MS" pitchFamily="66" charset="0"/>
                <a:ea typeface="Calibri"/>
                <a:cs typeface="Times New Roman"/>
              </a:rPr>
              <a:t>— </a:t>
            </a:r>
            <a:r>
              <a:rPr lang="uk-UA" sz="2200" dirty="0">
                <a:latin typeface="Comic Sans MS" pitchFamily="66" charset="0"/>
                <a:ea typeface="Calibri"/>
                <a:cs typeface="Times New Roman"/>
              </a:rPr>
              <a:t>спонтанне перетворення не­стійких ізотопів одного хімічного елементу на ізотопи іншого елементу, що супроводжується випромінюванням  елементарних частинок або альфа-частинок. </a:t>
            </a:r>
            <a:r>
              <a:rPr lang="uk-UA" dirty="0">
                <a:latin typeface="Comic Sans MS" pitchFamily="66" charset="0"/>
                <a:ea typeface="Calibri"/>
                <a:cs typeface="Times New Roman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8174" y="2919809"/>
            <a:ext cx="6180152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Радіація</a:t>
            </a:r>
            <a:r>
              <a:rPr lang="uk-U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-</a:t>
            </a:r>
            <a:r>
              <a:rPr lang="uk-UA" sz="2000" dirty="0">
                <a:latin typeface="Comic Sans MS" pitchFamily="66" charset="0"/>
                <a:ea typeface="Calibri"/>
                <a:cs typeface="Times New Roman"/>
              </a:rPr>
              <a:t> це потік частинок і квантів електромагнітного випромінювання, який зумовлює іонізацію і збудження її атомів або молекул. Це електрони, позитрони, протони, нейтрони і інші елементарні частинки, а також атомні ядра і електромагнітне гамма</a:t>
            </a:r>
            <a:r>
              <a:rPr lang="en-US" sz="2000" dirty="0"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uk-UA" sz="2000" dirty="0">
                <a:latin typeface="Comic Sans MS" pitchFamily="66" charset="0"/>
                <a:ea typeface="Calibri"/>
                <a:cs typeface="Times New Roman"/>
              </a:rPr>
              <a:t>випромінювання -</a:t>
            </a:r>
            <a:r>
              <a:rPr lang="en-US" sz="2000" dirty="0"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uk-UA" sz="2000" dirty="0">
                <a:latin typeface="Comic Sans MS" pitchFamily="66" charset="0"/>
                <a:ea typeface="Calibri"/>
                <a:cs typeface="Times New Roman"/>
              </a:rPr>
              <a:t>рентгенівського і оптичного діапазонів. В разі випромінювання нейтральних частинок іонізацію спричиняють вторинні заряджені частинки, що утворюються при взаємодії нейтральних частинок з речовиною. </a:t>
            </a:r>
          </a:p>
          <a:p>
            <a:pPr algn="just">
              <a:spcAft>
                <a:spcPts val="1000"/>
              </a:spcAft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38" y="202894"/>
            <a:ext cx="2577627" cy="2577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6019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3593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04856" cy="2308324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2400" dirty="0">
                <a:solidFill>
                  <a:srgbClr val="1D1B11"/>
                </a:solidFill>
                <a:latin typeface="Comic Sans MS" pitchFamily="66" charset="0"/>
                <a:ea typeface="Times New Roman"/>
                <a:cs typeface="Times New Roman"/>
              </a:rPr>
              <a:t>Джерела радіоактивного випромінювання різноманітні, але їх можна об'єднати у дві великі групи: природні та штучні (створені людиною). Причому основна частка опромінення (більше 75% річної ефективної еквівалентної дози) припадає на природний фон.</a:t>
            </a:r>
            <a:endParaRPr lang="uk-UA" dirty="0">
              <a:latin typeface="Comic Sans MS" pitchFamily="66" charset="0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803151"/>
              </p:ext>
            </p:extLst>
          </p:nvPr>
        </p:nvGraphicFramePr>
        <p:xfrm>
          <a:off x="755576" y="2924944"/>
          <a:ext cx="75608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071266"/>
              </p:ext>
            </p:extLst>
          </p:nvPr>
        </p:nvGraphicFramePr>
        <p:xfrm>
          <a:off x="1187624" y="2780928"/>
          <a:ext cx="6768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200674"/>
      </p:ext>
    </p:extLst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4" y="908720"/>
            <a:ext cx="5554369" cy="340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23" y="260648"/>
            <a:ext cx="7858625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000" dirty="0">
                <a:solidFill>
                  <a:srgbClr val="FF0000"/>
                </a:solidFill>
              </a:rPr>
              <a:t>На сонце припадає 5 %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23" y="3046274"/>
            <a:ext cx="4536504" cy="2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83869"/>
            <a:ext cx="4511600" cy="23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25496"/>
      </p:ext>
    </p:extLst>
  </p:cSld>
  <p:clrMapOvr>
    <a:masterClrMapping/>
  </p:clrMapOvr>
  <p:transition spd="slow" advClick="0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136904" cy="638944"/>
          </a:xfrm>
        </p:spPr>
        <p:txBody>
          <a:bodyPr/>
          <a:lstStyle/>
          <a:p>
            <a:r>
              <a:rPr lang="uk-UA" sz="3000" dirty="0">
                <a:solidFill>
                  <a:srgbClr val="FF0000"/>
                </a:solidFill>
              </a:rPr>
              <a:t>На радон </a:t>
            </a:r>
            <a:r>
              <a:rPr lang="en-US" sz="3000" dirty="0" err="1">
                <a:solidFill>
                  <a:srgbClr val="FF0000"/>
                </a:solidFill>
              </a:rPr>
              <a:t>Rn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припада</a:t>
            </a:r>
            <a:r>
              <a:rPr lang="uk-UA" sz="3000" dirty="0">
                <a:solidFill>
                  <a:srgbClr val="FF0000"/>
                </a:solidFill>
              </a:rPr>
              <a:t>є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майже</a:t>
            </a:r>
            <a:r>
              <a:rPr lang="ru-RU" sz="3000" dirty="0">
                <a:solidFill>
                  <a:srgbClr val="FF0000"/>
                </a:solidFill>
              </a:rPr>
              <a:t> 60 %</a:t>
            </a:r>
            <a:endParaRPr lang="uk-UA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7" y="3212976"/>
            <a:ext cx="4048497" cy="255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2488" cy="24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79" y="264410"/>
            <a:ext cx="4032449" cy="249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90" y="3083274"/>
            <a:ext cx="4117454" cy="268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91961"/>
      </p:ext>
    </p:extLst>
  </p:cSld>
  <p:clrMapOvr>
    <a:masterClrMapping/>
  </p:clrMapOvr>
  <p:transition spd="slow" advClick="0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568951" cy="720080"/>
          </a:xfrm>
        </p:spPr>
        <p:txBody>
          <a:bodyPr/>
          <a:lstStyle/>
          <a:p>
            <a:pPr marL="0" indent="0">
              <a:buNone/>
            </a:pPr>
            <a:r>
              <a:rPr lang="uk-UA" sz="3000" dirty="0">
                <a:solidFill>
                  <a:srgbClr val="FF0000"/>
                </a:solidFill>
              </a:rPr>
              <a:t>Шляхи потрапляння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1" y="188640"/>
            <a:ext cx="3703959" cy="219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31" y="202036"/>
            <a:ext cx="4118943" cy="22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87" y="2285020"/>
            <a:ext cx="5157829" cy="22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" y="2393827"/>
            <a:ext cx="3605858" cy="176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1" y="4293096"/>
            <a:ext cx="3600400" cy="23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13272"/>
      </p:ext>
    </p:extLst>
  </p:cSld>
  <p:clrMapOvr>
    <a:masterClrMapping/>
  </p:clrMapOvr>
  <p:transition spd="slow" advClick="0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49280"/>
            <a:ext cx="8096687" cy="494928"/>
          </a:xfrm>
        </p:spPr>
        <p:txBody>
          <a:bodyPr/>
          <a:lstStyle/>
          <a:p>
            <a:pPr marL="0" indent="0">
              <a:buNone/>
            </a:pPr>
            <a:r>
              <a:rPr lang="uk-UA" sz="3000" dirty="0">
                <a:solidFill>
                  <a:srgbClr val="FF0000"/>
                </a:solidFill>
              </a:rPr>
              <a:t>На медицину 25%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357602" cy="315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505425" cy="313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354237"/>
      </p:ext>
    </p:extLst>
  </p:cSld>
  <p:clrMapOvr>
    <a:masterClrMapping/>
  </p:clrMapOvr>
  <p:transition spd="slow" advClick="0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CBEAD9-A5A6-C46F-F789-64C8AA8EB78A}"/>
              </a:ext>
            </a:extLst>
          </p:cNvPr>
          <p:cNvSpPr txBox="1"/>
          <p:nvPr/>
        </p:nvSpPr>
        <p:spPr>
          <a:xfrm>
            <a:off x="179512" y="332656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b="1" dirty="0">
                <a:solidFill>
                  <a:srgbClr val="FF0000"/>
                </a:solidFill>
              </a:rPr>
              <a:t>Іонізуюче випромінювання </a:t>
            </a:r>
            <a:r>
              <a:rPr lang="ru-UA" sz="2000" dirty="0"/>
              <a:t>- потік заряджених або нейтральних частинок та квантів електромагнітного випромінювання, проходження яких через речовину призводить до іонізації та збудження атомів або молекул середовища.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E65B1-D227-AE30-DFE2-602D3A47DAE7}"/>
              </a:ext>
            </a:extLst>
          </p:cNvPr>
          <p:cNvSpPr txBox="1"/>
          <p:nvPr/>
        </p:nvSpPr>
        <p:spPr>
          <a:xfrm>
            <a:off x="204292" y="1656095"/>
            <a:ext cx="8424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Будь-яке джерело випромінювання характеризується:</a:t>
            </a:r>
          </a:p>
          <a:p>
            <a:pPr algn="just"/>
            <a:r>
              <a:rPr lang="ru-UA" sz="2000" dirty="0"/>
              <a:t>1. Видом випромінювання</a:t>
            </a:r>
          </a:p>
          <a:p>
            <a:pPr algn="just"/>
            <a:r>
              <a:rPr lang="ru-UA" sz="2000" dirty="0"/>
              <a:t>2. Геометрією джерела (формою та розмірами) - геометрично джерела можуть бути точковими та протяжними.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A3D8D-ECA6-57B9-89BC-D68C4A4D53C2}"/>
              </a:ext>
            </a:extLst>
          </p:cNvPr>
          <p:cNvSpPr txBox="1"/>
          <p:nvPr/>
        </p:nvSpPr>
        <p:spPr>
          <a:xfrm>
            <a:off x="194668" y="2979534"/>
            <a:ext cx="87354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3. Потужністю та її розподілом за джерелом - джерела випромінювання найчастіше розподіляються за протяжним випромінювачем рівномірно, експоненційно, лінійно або за косинусоїдальним законом.</a:t>
            </a:r>
          </a:p>
          <a:p>
            <a:pPr algn="just"/>
            <a:r>
              <a:rPr lang="ru-UA" sz="2000" dirty="0"/>
              <a:t>4. Енергетичним складом - енергетичний спектр джерел може бути моноенергетичним (випускаються частинки однієї фіксованої енергії), дискретним (випускаються моноенергетичні частинки кількох енергій) або безперервним (випускаються частинки різних енергій у межах деякого енергетичного діапазону).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114A8-B14A-8313-C1E8-E2B11EC4B27A}"/>
              </a:ext>
            </a:extLst>
          </p:cNvPr>
          <p:cNvSpPr txBox="1"/>
          <p:nvPr/>
        </p:nvSpPr>
        <p:spPr>
          <a:xfrm>
            <a:off x="234752" y="5445224"/>
            <a:ext cx="86953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5. Кутовим розподілом випромінювання - серед різноманіття кутових розподілів випромінювань джерел на вирішення більшості практичних завдань досить розглядати такі: ізотропне, косинусоїдальне, моноспрямоване.</a:t>
            </a:r>
          </a:p>
        </p:txBody>
      </p:sp>
    </p:spTree>
    <p:extLst>
      <p:ext uri="{BB962C8B-B14F-4D97-AF65-F5344CB8AC3E}">
        <p14:creationId xmlns:p14="http://schemas.microsoft.com/office/powerpoint/2010/main" val="1326121184"/>
      </p:ext>
    </p:extLst>
  </p:cSld>
  <p:clrMapOvr>
    <a:masterClrMapping/>
  </p:clrMapOvr>
  <p:transition spd="slow" advClick="0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F51143-6F6C-2378-B289-72DAA578A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4968401" y="1010486"/>
            <a:ext cx="4114800" cy="3127806"/>
          </a:xfrm>
          <a:prstGeom prst="roundRect">
            <a:avLst>
              <a:gd name="adj" fmla="val 4230"/>
            </a:avLst>
          </a:prstGeom>
          <a:noFill/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F00E4F-1B62-09B8-C945-687105306F35}"/>
              </a:ext>
            </a:extLst>
          </p:cNvPr>
          <p:cNvSpPr txBox="1"/>
          <p:nvPr/>
        </p:nvSpPr>
        <p:spPr>
          <a:xfrm>
            <a:off x="43783" y="1795116"/>
            <a:ext cx="5375297" cy="5040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радіоактивної речовини вимірюється одиницями маси та активністю, яка дорівнює числу ядерних перетворень (розпадів) в одиницю часу. </a:t>
            </a:r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Одиницею активності в СІ служить розпад за секунду: 1Бк=1расп/с. Найбільш уживаною позасистемною міжнародною одиницею є кюрі: </a:t>
            </a:r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1Ки = 3,7 · 1010Бк, що відповідає активності 1г радію.</a:t>
            </a:r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uk-UA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Також застосовуються:</a:t>
            </a:r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Частки кюрі: 1міллікюрі = 0,001 кюрі;</a:t>
            </a:r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1мікрокюрі = 0,000001кюрі.</a:t>
            </a:r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Резерфорд: 1резерфорд - така кількість радіоактивної речовини, в якій відбувається 10</a:t>
            </a:r>
            <a:r>
              <a:rPr lang="uk-UA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розпадів на 1с.</a:t>
            </a:r>
          </a:p>
          <a:p>
            <a:pPr marL="182880" indent="-18288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Рентген: 1 рентген - така кількість гамма-випромінювання (або рентгенівського випромінювання), яке викликає утворення 2,082 · 10</a:t>
            </a:r>
            <a:r>
              <a:rPr lang="uk-UA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пар іонів в 1см</a:t>
            </a:r>
            <a:r>
              <a:rPr lang="uk-UA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uk-UA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повітря (умови нормальні), або кількість випромінювання, яке викликає виділення енергії 0,109ерг/см3 повітря.</a:t>
            </a:r>
          </a:p>
        </p:txBody>
      </p:sp>
    </p:spTree>
    <p:extLst>
      <p:ext uri="{BB962C8B-B14F-4D97-AF65-F5344CB8AC3E}">
        <p14:creationId xmlns:p14="http://schemas.microsoft.com/office/powerpoint/2010/main" val="2575031390"/>
      </p:ext>
    </p:extLst>
  </p:cSld>
  <p:clrMapOvr>
    <a:masterClrMapping/>
  </p:clrMapOvr>
  <p:transition spd="slow" advClick="0">
    <p:randomBar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2877</TotalTime>
  <Words>1097</Words>
  <Application>Microsoft Macintosh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Georgia</vt:lpstr>
      <vt:lpstr>Segoe Print</vt:lpstr>
      <vt:lpstr>Trebuchet MS</vt:lpstr>
      <vt:lpstr>Verdana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На сонце припадає 5 %</vt:lpstr>
      <vt:lpstr>На радон Rn припадає майже 60 %</vt:lpstr>
      <vt:lpstr>Шляхи потрапляння …</vt:lpstr>
      <vt:lpstr>На медицину 25%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Svetik</dc:creator>
  <cp:lastModifiedBy>ivanovvl</cp:lastModifiedBy>
  <cp:revision>159</cp:revision>
  <dcterms:created xsi:type="dcterms:W3CDTF">2011-04-15T12:06:21Z</dcterms:created>
  <dcterms:modified xsi:type="dcterms:W3CDTF">2023-10-02T13:07:23Z</dcterms:modified>
</cp:coreProperties>
</file>