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675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255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4819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07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31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85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125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5408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552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81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12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13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13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081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99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53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169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1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135F6-DB88-42E4-B311-A7D8088B0A39}" type="datetimeFigureOut">
              <a:rPr lang="uk-UA" smtClean="0"/>
              <a:t>16.10.23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F42FF-A700-441F-AD56-8878DBFC6C4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5781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D25C3-9E5D-417B-8211-FF938896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41" y="2909561"/>
            <a:ext cx="8739615" cy="433697"/>
          </a:xfrm>
        </p:spPr>
        <p:txBody>
          <a:bodyPr/>
          <a:lstStyle/>
          <a:p>
            <a:r>
              <a:rPr lang="ru-RU" sz="2800" dirty="0"/>
              <a:t>Проблематика «</a:t>
            </a:r>
            <a:r>
              <a:rPr lang="ru-RU" sz="2800" dirty="0" err="1"/>
              <a:t>війни</a:t>
            </a:r>
            <a:r>
              <a:rPr lang="ru-RU" sz="2800" dirty="0"/>
              <a:t>» в </a:t>
            </a:r>
            <a:r>
              <a:rPr lang="ru-RU" sz="2800" dirty="0" err="1"/>
              <a:t>сучасній</a:t>
            </a:r>
            <a:r>
              <a:rPr lang="ru-RU" sz="2800" dirty="0"/>
              <a:t> </a:t>
            </a:r>
            <a:r>
              <a:rPr lang="ru-RU" sz="2800" dirty="0" err="1"/>
              <a:t>політичній</a:t>
            </a:r>
            <a:r>
              <a:rPr lang="ru-RU" sz="2800" dirty="0"/>
              <a:t> </a:t>
            </a:r>
            <a:r>
              <a:rPr lang="ru-RU" sz="2800" dirty="0" err="1"/>
              <a:t>науці</a:t>
            </a:r>
            <a:r>
              <a:rPr lang="ru-RU" sz="2800" dirty="0"/>
              <a:t>.</a:t>
            </a:r>
            <a:r>
              <a:rPr lang="ru-RU" sz="3600" dirty="0"/>
              <a:t> </a:t>
            </a:r>
            <a:endParaRPr lang="uk-UA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0F899A-906B-41CC-A054-E7B63776D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2336699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Виконала</a:t>
            </a:r>
            <a:r>
              <a:rPr lang="ru-RU" dirty="0"/>
              <a:t>:</a:t>
            </a:r>
          </a:p>
          <a:p>
            <a:r>
              <a:rPr lang="ru-RU" dirty="0"/>
              <a:t>Студентка 1 курсу </a:t>
            </a:r>
            <a:r>
              <a:rPr lang="ru-RU" dirty="0" err="1"/>
              <a:t>магістратури</a:t>
            </a:r>
            <a:endParaRPr lang="ru-RU" dirty="0"/>
          </a:p>
          <a:p>
            <a:r>
              <a:rPr lang="ru-RU" dirty="0" err="1"/>
              <a:t>Кафедри</a:t>
            </a:r>
            <a:r>
              <a:rPr lang="ru-RU" dirty="0"/>
              <a:t> </a:t>
            </a:r>
            <a:r>
              <a:rPr lang="ru-RU" dirty="0" err="1"/>
              <a:t>політології</a:t>
            </a:r>
            <a:endParaRPr lang="ru-RU" dirty="0"/>
          </a:p>
          <a:p>
            <a:r>
              <a:rPr lang="ru-RU" dirty="0" err="1"/>
              <a:t>Ясьмо</a:t>
            </a:r>
            <a:r>
              <a:rPr lang="ru-RU" dirty="0"/>
              <a:t> Ольга</a:t>
            </a:r>
          </a:p>
          <a:p>
            <a:endParaRPr lang="ru-RU" dirty="0"/>
          </a:p>
          <a:p>
            <a:r>
              <a:rPr lang="ru-RU" dirty="0" err="1"/>
              <a:t>Викладач</a:t>
            </a:r>
            <a:r>
              <a:rPr lang="ru-RU" dirty="0"/>
              <a:t>: </a:t>
            </a:r>
            <a:r>
              <a:rPr lang="ru-RU" dirty="0" err="1"/>
              <a:t>к.п.н</a:t>
            </a:r>
            <a:r>
              <a:rPr lang="ru-RU" dirty="0"/>
              <a:t>. доц. </a:t>
            </a:r>
            <a:r>
              <a:rPr lang="ru-RU" dirty="0" err="1"/>
              <a:t>Лепська</a:t>
            </a:r>
            <a:r>
              <a:rPr lang="ru-RU" dirty="0"/>
              <a:t> Н.В. 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25229-54B1-4A50-8BB2-5A9F767CCA04}"/>
              </a:ext>
            </a:extLst>
          </p:cNvPr>
          <p:cNvSpPr txBox="1"/>
          <p:nvPr/>
        </p:nvSpPr>
        <p:spPr>
          <a:xfrm>
            <a:off x="2461120" y="3519112"/>
            <a:ext cx="422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«Старі» та «нові» війни</a:t>
            </a:r>
          </a:p>
        </p:txBody>
      </p:sp>
    </p:spTree>
    <p:extLst>
      <p:ext uri="{BB962C8B-B14F-4D97-AF65-F5344CB8AC3E}">
        <p14:creationId xmlns:p14="http://schemas.microsoft.com/office/powerpoint/2010/main" val="2746036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16D4E9-D54E-4733-AE2B-F1CBFA0A3F0F}"/>
              </a:ext>
            </a:extLst>
          </p:cNvPr>
          <p:cNvSpPr/>
          <p:nvPr/>
        </p:nvSpPr>
        <p:spPr>
          <a:xfrm>
            <a:off x="2048542" y="2367171"/>
            <a:ext cx="794387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вашу </a:t>
            </a:r>
            <a:r>
              <a:rPr lang="ru-RU" sz="6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527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FFE65-485D-4915-A593-AA10447C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ПЛАН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A100A-45D3-4228-8788-2091B13D3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Ключові аспекти проблематики війни.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Концепт війни (семантична складова).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Теорія поколінь сучасної війни (</a:t>
            </a:r>
            <a:r>
              <a:rPr lang="en-US" dirty="0">
                <a:solidFill>
                  <a:schemeClr val="bg1"/>
                </a:solidFill>
              </a:rPr>
              <a:t>GMW)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uk-UA" dirty="0">
                <a:solidFill>
                  <a:schemeClr val="bg1"/>
                </a:solidFill>
              </a:rPr>
              <a:t>Теорія завершення війни.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dirty="0">
                <a:solidFill>
                  <a:schemeClr val="bg1"/>
                </a:solidFill>
              </a:rPr>
              <a:t>5. Запитання. </a:t>
            </a:r>
          </a:p>
        </p:txBody>
      </p:sp>
    </p:spTree>
    <p:extLst>
      <p:ext uri="{BB962C8B-B14F-4D97-AF65-F5344CB8AC3E}">
        <p14:creationId xmlns:p14="http://schemas.microsoft.com/office/powerpoint/2010/main" val="3052190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FAD8F8-1BB6-4808-BEC8-066F07AF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31313" y="4241706"/>
            <a:ext cx="6000197" cy="975445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26BB9F93-74FD-4FF3-B5FD-6E80640C70AB}"/>
              </a:ext>
            </a:extLst>
          </p:cNvPr>
          <p:cNvSpPr/>
          <p:nvPr/>
        </p:nvSpPr>
        <p:spPr>
          <a:xfrm>
            <a:off x="219959" y="678730"/>
            <a:ext cx="5775488" cy="848412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2CCAE5-8324-449E-AA26-BFC559A1A7DA}"/>
              </a:ext>
            </a:extLst>
          </p:cNvPr>
          <p:cNvSpPr/>
          <p:nvPr/>
        </p:nvSpPr>
        <p:spPr>
          <a:xfrm>
            <a:off x="219959" y="7491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</a:t>
            </a:r>
            <a:r>
              <a:rPr lang="ru-RU" i="1" dirty="0" err="1">
                <a:solidFill>
                  <a:schemeClr val="bg1"/>
                </a:solidFill>
              </a:rPr>
              <a:t>Якби</a:t>
            </a:r>
            <a:r>
              <a:rPr lang="ru-RU" i="1" dirty="0">
                <a:solidFill>
                  <a:schemeClr val="bg1"/>
                </a:solidFill>
              </a:rPr>
              <a:t> результат </a:t>
            </a:r>
            <a:r>
              <a:rPr lang="ru-RU" i="1" dirty="0" err="1">
                <a:solidFill>
                  <a:schemeClr val="bg1"/>
                </a:solidFill>
              </a:rPr>
              <a:t>війни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можна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було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передбачити</a:t>
            </a:r>
            <a:r>
              <a:rPr lang="ru-RU" i="1" dirty="0">
                <a:solidFill>
                  <a:schemeClr val="bg1"/>
                </a:solidFill>
              </a:rPr>
              <a:t>, </a:t>
            </a:r>
            <a:r>
              <a:rPr lang="ru-RU" i="1" dirty="0" err="1">
                <a:solidFill>
                  <a:schemeClr val="bg1"/>
                </a:solidFill>
              </a:rPr>
              <a:t>припинилися</a:t>
            </a:r>
            <a:r>
              <a:rPr lang="ru-RU" i="1" dirty="0">
                <a:solidFill>
                  <a:schemeClr val="bg1"/>
                </a:solidFill>
              </a:rPr>
              <a:t> б </a:t>
            </a:r>
            <a:r>
              <a:rPr lang="ru-RU" i="1" dirty="0" err="1">
                <a:solidFill>
                  <a:schemeClr val="bg1"/>
                </a:solidFill>
              </a:rPr>
              <a:t>всякі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війни</a:t>
            </a:r>
            <a:r>
              <a:rPr lang="ru-RU" i="1" dirty="0">
                <a:solidFill>
                  <a:schemeClr val="bg1"/>
                </a:solidFill>
              </a:rPr>
              <a:t>» </a:t>
            </a:r>
          </a:p>
          <a:p>
            <a:endParaRPr lang="ru-RU" dirty="0"/>
          </a:p>
          <a:p>
            <a:pPr algn="r"/>
            <a:r>
              <a:rPr lang="uk-UA" dirty="0">
                <a:solidFill>
                  <a:schemeClr val="bg1"/>
                </a:solidFill>
              </a:rPr>
              <a:t>Кароль </a:t>
            </a:r>
            <a:r>
              <a:rPr lang="uk-UA" dirty="0" err="1">
                <a:solidFill>
                  <a:schemeClr val="bg1"/>
                </a:solidFill>
              </a:rPr>
              <a:t>Буншу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137D18-75E2-4ED7-8999-08B43AA0D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054" y="91944"/>
            <a:ext cx="2656749" cy="35334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35CC94-EFF7-4E02-AE7B-1AC8C4ECA6B1}"/>
              </a:ext>
            </a:extLst>
          </p:cNvPr>
          <p:cNvSpPr/>
          <p:nvPr/>
        </p:nvSpPr>
        <p:spPr>
          <a:xfrm>
            <a:off x="4937270" y="43614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«Або </a:t>
            </a:r>
            <a:r>
              <a:rPr lang="ru-RU" i="1" dirty="0" err="1">
                <a:solidFill>
                  <a:schemeClr val="bg1"/>
                </a:solidFill>
              </a:rPr>
              <a:t>людство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покінчить</a:t>
            </a:r>
            <a:r>
              <a:rPr lang="ru-RU" i="1" dirty="0">
                <a:solidFill>
                  <a:schemeClr val="bg1"/>
                </a:solidFill>
              </a:rPr>
              <a:t> з </a:t>
            </a:r>
            <a:r>
              <a:rPr lang="ru-RU" i="1" dirty="0" err="1">
                <a:solidFill>
                  <a:schemeClr val="bg1"/>
                </a:solidFill>
              </a:rPr>
              <a:t>війною</a:t>
            </a:r>
            <a:r>
              <a:rPr lang="ru-RU" i="1" dirty="0">
                <a:solidFill>
                  <a:schemeClr val="bg1"/>
                </a:solidFill>
              </a:rPr>
              <a:t>, </a:t>
            </a:r>
            <a:r>
              <a:rPr lang="ru-RU" i="1" dirty="0" err="1">
                <a:solidFill>
                  <a:schemeClr val="bg1"/>
                </a:solidFill>
              </a:rPr>
              <a:t>або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війна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покінчить</a:t>
            </a:r>
            <a:r>
              <a:rPr lang="ru-RU" i="1" dirty="0">
                <a:solidFill>
                  <a:schemeClr val="bg1"/>
                </a:solidFill>
              </a:rPr>
              <a:t> з </a:t>
            </a:r>
            <a:r>
              <a:rPr lang="ru-RU" i="1" dirty="0" err="1">
                <a:solidFill>
                  <a:schemeClr val="bg1"/>
                </a:solidFill>
              </a:rPr>
              <a:t>людством</a:t>
            </a:r>
            <a:r>
              <a:rPr lang="ru-RU" i="1" dirty="0">
                <a:solidFill>
                  <a:schemeClr val="bg1"/>
                </a:solidFill>
              </a:rPr>
              <a:t>»</a:t>
            </a:r>
          </a:p>
          <a:p>
            <a:endParaRPr lang="ru-RU" dirty="0"/>
          </a:p>
          <a:p>
            <a:pPr algn="r"/>
            <a:r>
              <a:rPr lang="ru-RU" dirty="0">
                <a:solidFill>
                  <a:schemeClr val="bg1"/>
                </a:solidFill>
              </a:rPr>
              <a:t>Джон Ф. </a:t>
            </a:r>
            <a:r>
              <a:rPr lang="ru-RU" dirty="0" err="1">
                <a:solidFill>
                  <a:schemeClr val="bg1"/>
                </a:solidFill>
              </a:rPr>
              <a:t>Кеннеді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B06CAD-CA7E-47ED-92FF-E06BAA54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90" y="2667786"/>
            <a:ext cx="2788397" cy="41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3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C53D7-EA6F-4D25-BA50-89D8EB9F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Ключові аспекти проблематики війни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57DDC-1E42-4581-B1C5-73E1CA963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28" y="2289738"/>
            <a:ext cx="5569649" cy="45682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bg1"/>
                </a:solidFill>
              </a:rPr>
              <a:t>Зміни у природі конфліктів.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bg1"/>
                </a:solidFill>
              </a:rPr>
              <a:t>Глобальні виклики безпеці такі як кліматичні зміни, пандемії, міграція та ін.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bg1"/>
                </a:solidFill>
              </a:rPr>
              <a:t>Роль геополітики у виникненні конфліктів та їх розв'язанні.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bg1"/>
                </a:solidFill>
              </a:rPr>
              <a:t>Миротворча діяльність, міжнародний правопорядок та можливості забезпечення миру через дипломатію та співпрацю.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solidFill>
                  <a:schemeClr val="bg1"/>
                </a:solidFill>
              </a:rPr>
              <a:t>Технологічний вимір: розвиток нових технологій, зокрема </a:t>
            </a:r>
            <a:r>
              <a:rPr lang="uk-UA" sz="2000" dirty="0" err="1">
                <a:solidFill>
                  <a:schemeClr val="bg1"/>
                </a:solidFill>
              </a:rPr>
              <a:t>кіберзброї</a:t>
            </a:r>
            <a:r>
              <a:rPr lang="uk-UA" sz="2000" dirty="0">
                <a:solidFill>
                  <a:schemeClr val="bg1"/>
                </a:solidFill>
              </a:rPr>
              <a:t>, зброя масового ураження та біологічні загрози.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81C6B-DB8D-4CB3-9EF7-97EB08C2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51" y="2127708"/>
            <a:ext cx="3239872" cy="2151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795E3-D488-4564-BB94-267266E1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225" y="4318458"/>
            <a:ext cx="4418900" cy="2485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3860E-5FCF-4214-87F4-B4A165A7B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61" r="22301"/>
          <a:stretch/>
        </p:blipFill>
        <p:spPr>
          <a:xfrm>
            <a:off x="9233666" y="2127708"/>
            <a:ext cx="2210474" cy="21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F5236-E06E-4AA1-B3A8-CBF37E63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Концепт війни (семантична складова)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4C86D5-6B11-4050-80D4-C8EFF12B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100" y="2354752"/>
            <a:ext cx="9613861" cy="3599316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chemeClr val="bg1"/>
                </a:solidFill>
              </a:rPr>
              <a:t>ВІЙНА – ЦЕ …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r">
              <a:buNone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війна – це гра                                             </a:t>
            </a:r>
            <a:r>
              <a:rPr lang="uk-UA" dirty="0">
                <a:solidFill>
                  <a:schemeClr val="tx1">
                    <a:lumMod val="65000"/>
                  </a:schemeClr>
                </a:solidFill>
              </a:rPr>
              <a:t>війна – це катастрофа </a:t>
            </a:r>
          </a:p>
          <a:p>
            <a:pPr marL="0" indent="0" algn="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b="1" dirty="0">
                <a:solidFill>
                  <a:schemeClr val="accent3">
                    <a:lumMod val="50000"/>
                  </a:schemeClr>
                </a:solidFill>
              </a:rPr>
              <a:t>війна – кров</a:t>
            </a:r>
          </a:p>
          <a:p>
            <a:pPr marL="0" indent="0" algn="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b="1" dirty="0"/>
              <a:t>політика – це гра  політика – це війна</a:t>
            </a:r>
          </a:p>
        </p:txBody>
      </p:sp>
      <p:sp>
        <p:nvSpPr>
          <p:cNvPr id="5" name="Управляющая кнопка: справка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35489D-D078-48D7-AC90-87CF2BBEB2D9}"/>
              </a:ext>
            </a:extLst>
          </p:cNvPr>
          <p:cNvSpPr/>
          <p:nvPr/>
        </p:nvSpPr>
        <p:spPr>
          <a:xfrm>
            <a:off x="9888718" y="4411744"/>
            <a:ext cx="1208182" cy="1093510"/>
          </a:xfrm>
          <a:prstGeom prst="actionButtonHelp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09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09A73-0C4A-42F1-96E1-D999EB8A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Теорія поколінь сучасної війни (</a:t>
            </a:r>
            <a:r>
              <a:rPr lang="en-US" dirty="0"/>
              <a:t>GMW)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848DF-BDCB-4001-86D3-BB2E09811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62" y="5843939"/>
            <a:ext cx="11858807" cy="202812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chemeClr val="bg1"/>
                </a:solidFill>
              </a:rPr>
              <a:t>Теорія GMW </a:t>
            </a:r>
            <a:r>
              <a:rPr lang="ru-RU" sz="2300" dirty="0" err="1">
                <a:solidFill>
                  <a:schemeClr val="bg1"/>
                </a:solidFill>
              </a:rPr>
              <a:t>була</a:t>
            </a:r>
            <a:r>
              <a:rPr lang="ru-RU" sz="2300" dirty="0">
                <a:solidFill>
                  <a:schemeClr val="bg1"/>
                </a:solidFill>
              </a:rPr>
              <a:t> </a:t>
            </a:r>
            <a:r>
              <a:rPr lang="ru-RU" sz="2300" dirty="0" err="1">
                <a:solidFill>
                  <a:schemeClr val="bg1"/>
                </a:solidFill>
              </a:rPr>
              <a:t>вперше</a:t>
            </a:r>
            <a:r>
              <a:rPr lang="ru-RU" sz="2300" dirty="0">
                <a:solidFill>
                  <a:schemeClr val="bg1"/>
                </a:solidFill>
              </a:rPr>
              <a:t> представлена </a:t>
            </a:r>
            <a:r>
              <a:rPr lang="ru-RU" sz="2300" dirty="0" err="1">
                <a:solidFill>
                  <a:schemeClr val="bg1"/>
                </a:solidFill>
              </a:rPr>
              <a:t>Вільямом</a:t>
            </a:r>
            <a:r>
              <a:rPr lang="ru-RU" sz="2300" dirty="0">
                <a:solidFill>
                  <a:schemeClr val="bg1"/>
                </a:solidFill>
              </a:rPr>
              <a:t> С. </a:t>
            </a:r>
            <a:r>
              <a:rPr lang="ru-RU" sz="2300" dirty="0" err="1">
                <a:solidFill>
                  <a:schemeClr val="bg1"/>
                </a:solidFill>
              </a:rPr>
              <a:t>Ліндом</a:t>
            </a:r>
            <a:r>
              <a:rPr lang="ru-RU" sz="2300" dirty="0">
                <a:solidFill>
                  <a:schemeClr val="bg1"/>
                </a:solidFill>
              </a:rPr>
              <a:t> у 1989 р. </a:t>
            </a:r>
          </a:p>
          <a:p>
            <a:pPr marL="0" indent="0" algn="ctr">
              <a:buNone/>
            </a:pPr>
            <a:r>
              <a:rPr lang="ru-RU" sz="2300" dirty="0">
                <a:solidFill>
                  <a:schemeClr val="bg1"/>
                </a:solidFill>
              </a:rPr>
              <a:t>Суть: </a:t>
            </a:r>
            <a:r>
              <a:rPr lang="uk-UA" sz="2300" dirty="0">
                <a:solidFill>
                  <a:schemeClr val="bg1"/>
                </a:solidFill>
              </a:rPr>
              <a:t>історію сучасної війни від </a:t>
            </a:r>
            <a:r>
              <a:rPr lang="uk-UA" sz="2300" dirty="0" err="1">
                <a:solidFill>
                  <a:schemeClr val="bg1"/>
                </a:solidFill>
              </a:rPr>
              <a:t>Вестфальського</a:t>
            </a:r>
            <a:r>
              <a:rPr lang="uk-UA" sz="2300" dirty="0">
                <a:solidFill>
                  <a:schemeClr val="bg1"/>
                </a:solidFill>
              </a:rPr>
              <a:t> договору 1648 року до теперішнього часу можна розглядати як історію чотирьох поколінь війни.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r>
              <a:rPr lang="ru-RU" sz="2000" dirty="0"/>
              <a:t> </a:t>
            </a:r>
            <a:endParaRPr lang="uk-UA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8346C2-A686-48CB-AAF3-522CA6844D3D}"/>
              </a:ext>
            </a:extLst>
          </p:cNvPr>
          <p:cNvSpPr/>
          <p:nvPr/>
        </p:nvSpPr>
        <p:spPr>
          <a:xfrm>
            <a:off x="1" y="2042069"/>
            <a:ext cx="32333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Перше покоління </a:t>
            </a:r>
            <a:r>
              <a:rPr lang="uk-UA" sz="2000" dirty="0">
                <a:solidFill>
                  <a:schemeClr val="bg1"/>
                </a:solidFill>
              </a:rPr>
              <a:t>(1</a:t>
            </a:r>
            <a:r>
              <a:rPr lang="en-US" sz="2000" dirty="0">
                <a:solidFill>
                  <a:schemeClr val="bg1"/>
                </a:solidFill>
              </a:rPr>
              <a:t>GW) </a:t>
            </a:r>
            <a:r>
              <a:rPr lang="ru-RU" sz="2000" dirty="0"/>
              <a:t>– </a:t>
            </a:r>
            <a:r>
              <a:rPr lang="uk-UA" sz="2000" dirty="0"/>
              <a:t>війни </a:t>
            </a:r>
            <a:r>
              <a:rPr lang="uk-UA" sz="2000" dirty="0" err="1"/>
              <a:t>ранньомодерного</a:t>
            </a:r>
            <a:r>
              <a:rPr lang="uk-UA" sz="2000" dirty="0"/>
              <a:t> часу та початку індустріальної ери (з сер. </a:t>
            </a:r>
            <a:r>
              <a:rPr lang="en-US" sz="2000" dirty="0"/>
              <a:t>XVII </a:t>
            </a:r>
            <a:r>
              <a:rPr lang="uk-UA" sz="2000" dirty="0"/>
              <a:t>до пер. Пол. </a:t>
            </a:r>
            <a:r>
              <a:rPr lang="en-US" sz="2000" dirty="0"/>
              <a:t>XIX </a:t>
            </a:r>
            <a:r>
              <a:rPr lang="uk-UA" sz="2000" dirty="0"/>
              <a:t>ст.). Ознаки: використання лінійної тактики, створення професійних національних армій. 1</a:t>
            </a:r>
            <a:r>
              <a:rPr lang="en-US" sz="2000" dirty="0"/>
              <a:t>GW </a:t>
            </a:r>
            <a:r>
              <a:rPr lang="uk-UA" sz="2000" dirty="0"/>
              <a:t>покладалося переважно на людську силу.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D52B0A-0B8A-435C-9E83-27190F2C6651}"/>
              </a:ext>
            </a:extLst>
          </p:cNvPr>
          <p:cNvSpPr/>
          <p:nvPr/>
        </p:nvSpPr>
        <p:spPr>
          <a:xfrm>
            <a:off x="8484124" y="2117294"/>
            <a:ext cx="37078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Друге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війн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(2GW)</a:t>
            </a:r>
            <a:r>
              <a:rPr lang="ru-RU" dirty="0"/>
              <a:t> – Перша </a:t>
            </a:r>
            <a:r>
              <a:rPr lang="ru-RU" dirty="0" err="1"/>
              <a:t>світова</a:t>
            </a:r>
            <a:r>
              <a:rPr lang="ru-RU" dirty="0"/>
              <a:t> </a:t>
            </a:r>
            <a:r>
              <a:rPr lang="ru-RU" dirty="0" err="1"/>
              <a:t>війна</a:t>
            </a:r>
            <a:r>
              <a:rPr lang="ru-RU" dirty="0"/>
              <a:t>. </a:t>
            </a:r>
            <a:r>
              <a:rPr lang="ru-RU" dirty="0" err="1"/>
              <a:t>Виникло</a:t>
            </a:r>
            <a:r>
              <a:rPr lang="ru-RU" dirty="0"/>
              <a:t> через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транспортних</a:t>
            </a:r>
            <a:r>
              <a:rPr lang="ru-RU" dirty="0"/>
              <a:t> </a:t>
            </a:r>
            <a:r>
              <a:rPr lang="ru-RU" dirty="0" err="1"/>
              <a:t>комунікацій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залізниць</a:t>
            </a:r>
            <a:r>
              <a:rPr lang="ru-RU" dirty="0"/>
              <a:t>, </a:t>
            </a:r>
            <a:r>
              <a:rPr lang="ru-RU" dirty="0" err="1"/>
              <a:t>розробку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удосконалених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вогнепальної</a:t>
            </a:r>
            <a:r>
              <a:rPr lang="ru-RU" dirty="0"/>
              <a:t> </a:t>
            </a:r>
            <a:r>
              <a:rPr lang="ru-RU" dirty="0" err="1"/>
              <a:t>зброї</a:t>
            </a:r>
            <a:r>
              <a:rPr lang="ru-RU" dirty="0"/>
              <a:t> та </a:t>
            </a:r>
            <a:r>
              <a:rPr lang="ru-RU" dirty="0" err="1"/>
              <a:t>артилерії</a:t>
            </a:r>
            <a:r>
              <a:rPr lang="ru-RU" dirty="0"/>
              <a:t>. </a:t>
            </a:r>
            <a:r>
              <a:rPr lang="ru-RU" dirty="0" err="1"/>
              <a:t>Головний</a:t>
            </a:r>
            <a:r>
              <a:rPr lang="ru-RU" dirty="0"/>
              <a:t> аспект: </a:t>
            </a:r>
            <a:r>
              <a:rPr lang="uk-UA" dirty="0"/>
              <a:t>спрямованість на досягнення технологічної переваги та переваги в кількості озброєння та мобілізованого війська.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77943-34AE-4F85-A44A-97D41C03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38" y="2154104"/>
            <a:ext cx="4506013" cy="33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33C083-2CCA-40C4-9CF2-D9C1E59DE5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634953" y="4774702"/>
            <a:ext cx="3155426" cy="200799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C22784-8F8E-44C0-8E36-FF49B918E27F}"/>
              </a:ext>
            </a:extLst>
          </p:cNvPr>
          <p:cNvSpPr/>
          <p:nvPr/>
        </p:nvSpPr>
        <p:spPr>
          <a:xfrm>
            <a:off x="351934" y="60339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Війни третього покоління </a:t>
            </a:r>
            <a:r>
              <a:rPr lang="uk-UA" dirty="0">
                <a:solidFill>
                  <a:schemeClr val="bg1"/>
                </a:solidFill>
              </a:rPr>
              <a:t>(3</a:t>
            </a:r>
            <a:r>
              <a:rPr lang="en-US" dirty="0">
                <a:solidFill>
                  <a:schemeClr val="bg1"/>
                </a:solidFill>
              </a:rPr>
              <a:t>GW)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/>
              <a:t>- </a:t>
            </a:r>
            <a:r>
              <a:rPr lang="uk-UA" dirty="0"/>
              <a:t>Друга світова війна,  тактика блискавичної війни. Ознаки: пошук нових шляхів перемоги у «тотальній війні», яка базувалася б на перевагах стратегічного мислення; основою воєн є мобільність і маневреність.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10150A-1DE9-4718-9508-D487590F0A57}"/>
              </a:ext>
            </a:extLst>
          </p:cNvPr>
          <p:cNvSpPr/>
          <p:nvPr/>
        </p:nvSpPr>
        <p:spPr>
          <a:xfrm>
            <a:off x="351934" y="254821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Війни четвертого покоління </a:t>
            </a:r>
            <a:r>
              <a:rPr lang="uk-UA" dirty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4GW</a:t>
            </a:r>
            <a:r>
              <a:rPr lang="ru-RU" dirty="0">
                <a:solidFill>
                  <a:schemeClr val="bg1"/>
                </a:solidFill>
              </a:rPr>
              <a:t>).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/>
              <a:t>Одна частина концепції Лінда передбачала розвиток військової високотехнологічної зброї, такої як зброя спрямованої енергії та робототехніки, тоді як друга частина була більш «гуманітарною» і передбачала зростання тих видів війни, які відомі як «асиметричні», включаючи зростання тероризму.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542DFF-A22D-46FC-B5F5-43625250B41A}"/>
              </a:ext>
            </a:extLst>
          </p:cNvPr>
          <p:cNvSpPr/>
          <p:nvPr/>
        </p:nvSpPr>
        <p:spPr>
          <a:xfrm>
            <a:off x="351935" y="4947213"/>
            <a:ext cx="7984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Теорія п’ятого покоління сучасної війни </a:t>
            </a:r>
            <a:r>
              <a:rPr lang="uk-UA" dirty="0">
                <a:solidFill>
                  <a:schemeClr val="bg1"/>
                </a:solidFill>
              </a:rPr>
              <a:t>(5</a:t>
            </a:r>
            <a:r>
              <a:rPr lang="en-US" dirty="0">
                <a:solidFill>
                  <a:schemeClr val="bg1"/>
                </a:solidFill>
              </a:rPr>
              <a:t>GW).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/>
              <a:t>Ознаки</a:t>
            </a:r>
            <a:r>
              <a:rPr lang="ru-RU" dirty="0"/>
              <a:t>: </a:t>
            </a:r>
            <a:r>
              <a:rPr lang="uk-UA" dirty="0"/>
              <a:t>діяльність деяких </a:t>
            </a:r>
            <a:r>
              <a:rPr lang="uk-UA" dirty="0" err="1"/>
              <a:t>надмогутніх</a:t>
            </a:r>
            <a:r>
              <a:rPr lang="uk-UA" dirty="0"/>
              <a:t> осіб або груп; </a:t>
            </a:r>
            <a:r>
              <a:rPr lang="ru-RU" dirty="0" err="1"/>
              <a:t>зосередженість</a:t>
            </a:r>
            <a:r>
              <a:rPr lang="ru-RU" dirty="0"/>
              <a:t> на </a:t>
            </a:r>
            <a:r>
              <a:rPr lang="ru-RU" dirty="0" err="1"/>
              <a:t>маніпулюванні</a:t>
            </a:r>
            <a:r>
              <a:rPr lang="ru-RU" dirty="0"/>
              <a:t> </a:t>
            </a:r>
            <a:r>
              <a:rPr lang="ru-RU" dirty="0" err="1"/>
              <a:t>інформацією</a:t>
            </a:r>
            <a:r>
              <a:rPr lang="ru-RU" dirty="0"/>
              <a:t>, </a:t>
            </a:r>
            <a:r>
              <a:rPr lang="ru-RU" dirty="0" err="1"/>
              <a:t>експериментах</a:t>
            </a:r>
            <a:r>
              <a:rPr lang="ru-RU" dirty="0"/>
              <a:t> з </a:t>
            </a:r>
            <a:r>
              <a:rPr lang="ru-RU" dirty="0" err="1"/>
              <a:t>масовою</a:t>
            </a:r>
            <a:r>
              <a:rPr lang="ru-RU" dirty="0"/>
              <a:t> </a:t>
            </a:r>
            <a:r>
              <a:rPr lang="ru-RU" dirty="0" err="1"/>
              <a:t>свідомістю</a:t>
            </a:r>
            <a:r>
              <a:rPr lang="ru-RU" dirty="0"/>
              <a:t> та </a:t>
            </a:r>
            <a:r>
              <a:rPr lang="ru-RU" dirty="0" err="1"/>
              <a:t>зміні</a:t>
            </a:r>
            <a:r>
              <a:rPr lang="ru-RU" dirty="0"/>
              <a:t> </a:t>
            </a:r>
            <a:r>
              <a:rPr lang="ru-RU" dirty="0" err="1"/>
              <a:t>колективного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реальності</a:t>
            </a:r>
            <a:r>
              <a:rPr lang="ru-RU" dirty="0"/>
              <a:t>; </a:t>
            </a:r>
            <a:r>
              <a:rPr lang="uk-UA" dirty="0"/>
              <a:t>таємна війна; глибше вторгнення в цикл прийняття рішень противника. 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04BB50-C607-43AA-AA28-536DCBB8F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936" y="433459"/>
            <a:ext cx="3553338" cy="2031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E59907-D60C-42F1-B454-F8C0C3476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624" y="2548216"/>
            <a:ext cx="38862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9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A9907-81B5-4E1F-9146-416C9494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Теорія завершення війни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68D22D-B8BD-4646-9786-B3A3DE4C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98" y="1988080"/>
            <a:ext cx="7674969" cy="4318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</a:rPr>
              <a:t>Автори</a:t>
            </a:r>
            <a:r>
              <a:rPr lang="ru-RU" sz="2000" dirty="0">
                <a:solidFill>
                  <a:schemeClr val="bg1"/>
                </a:solidFill>
              </a:rPr>
              <a:t>: </a:t>
            </a:r>
            <a:r>
              <a:rPr lang="uk-UA" sz="2000" dirty="0">
                <a:solidFill>
                  <a:schemeClr val="bg1"/>
                </a:solidFill>
              </a:rPr>
              <a:t>Хайн </a:t>
            </a:r>
            <a:r>
              <a:rPr lang="uk-UA" sz="2000" dirty="0" err="1">
                <a:solidFill>
                  <a:schemeClr val="bg1"/>
                </a:solidFill>
              </a:rPr>
              <a:t>Гоманс</a:t>
            </a:r>
            <a:r>
              <a:rPr lang="uk-UA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викладач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політології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Університеті</a:t>
            </a:r>
            <a:r>
              <a:rPr lang="ru-RU" sz="2000" dirty="0">
                <a:solidFill>
                  <a:schemeClr val="bg1"/>
                </a:solidFill>
              </a:rPr>
              <a:t> Рочестера)</a:t>
            </a:r>
            <a:r>
              <a:rPr lang="uk-UA" sz="2000" dirty="0">
                <a:solidFill>
                  <a:schemeClr val="bg1"/>
                </a:solidFill>
              </a:rPr>
              <a:t>, Ден </a:t>
            </a:r>
            <a:r>
              <a:rPr lang="uk-UA" sz="1800" dirty="0" err="1">
                <a:solidFill>
                  <a:schemeClr val="bg1"/>
                </a:solidFill>
              </a:rPr>
              <a:t>Райтер</a:t>
            </a:r>
            <a:r>
              <a:rPr lang="uk-UA" sz="1800" dirty="0">
                <a:solidFill>
                  <a:schemeClr val="bg1"/>
                </a:solidFill>
              </a:rPr>
              <a:t> (викладач з міжнародних відносин в Університеті </a:t>
            </a:r>
            <a:r>
              <a:rPr lang="uk-UA" sz="1800" dirty="0" err="1">
                <a:solidFill>
                  <a:schemeClr val="bg1"/>
                </a:solidFill>
              </a:rPr>
              <a:t>Еморі</a:t>
            </a:r>
            <a:r>
              <a:rPr lang="uk-UA" sz="1800" dirty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r>
              <a:rPr lang="uk-UA" sz="1800" b="1" u="sng" dirty="0">
                <a:solidFill>
                  <a:schemeClr val="bg1"/>
                </a:solidFill>
              </a:rPr>
              <a:t>Суть теорії: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Війни зазвичай починають дві </a:t>
            </a:r>
            <a:r>
              <a:rPr lang="uk-UA" sz="1800" dirty="0"/>
              <a:t>сторони – </a:t>
            </a:r>
            <a:r>
              <a:rPr lang="uk-UA" sz="1800" dirty="0">
                <a:solidFill>
                  <a:schemeClr val="bg1"/>
                </a:solidFill>
              </a:rPr>
              <a:t>для завершення воєн теж треба дві сторони.</a:t>
            </a:r>
          </a:p>
          <a:p>
            <a:pPr marL="0" indent="0">
              <a:buNone/>
            </a:pPr>
            <a:r>
              <a:rPr lang="uk-UA" sz="1800" dirty="0"/>
              <a:t>Інформаційна асиметрія</a:t>
            </a:r>
          </a:p>
          <a:p>
            <a:pPr marL="0" indent="0">
              <a:buNone/>
            </a:pPr>
            <a:r>
              <a:rPr lang="uk-UA" sz="1800" dirty="0">
                <a:solidFill>
                  <a:schemeClr val="bg1"/>
                </a:solidFill>
              </a:rPr>
              <a:t>Це ситуація, коли одна або обидві сторони переоцінюють власну міць порівняно із міццю опонента. </a:t>
            </a:r>
          </a:p>
          <a:p>
            <a:pPr marL="0" indent="0">
              <a:buNone/>
            </a:pPr>
            <a:r>
              <a:rPr lang="ru-RU" sz="1800" dirty="0" err="1"/>
              <a:t>Надійне</a:t>
            </a:r>
            <a:r>
              <a:rPr lang="ru-RU" sz="1800" dirty="0"/>
              <a:t> </a:t>
            </a:r>
            <a:r>
              <a:rPr lang="ru-RU" sz="1800" dirty="0" err="1"/>
              <a:t>зобовʼязання</a:t>
            </a:r>
            <a:endParaRPr lang="ru-RU" sz="1800" dirty="0"/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</a:rPr>
              <a:t>Проблема </a:t>
            </a:r>
            <a:r>
              <a:rPr lang="ru-RU" sz="1800" dirty="0" err="1">
                <a:solidFill>
                  <a:schemeClr val="bg1"/>
                </a:solidFill>
              </a:rPr>
              <a:t>завершення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війни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полягає</a:t>
            </a:r>
            <a:r>
              <a:rPr lang="ru-RU" sz="1800" dirty="0">
                <a:solidFill>
                  <a:schemeClr val="bg1"/>
                </a:solidFill>
              </a:rPr>
              <a:t> у тому,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міжнародній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системі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відсутній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механізм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би </a:t>
            </a:r>
            <a:r>
              <a:rPr lang="ru-RU" sz="1800" dirty="0" err="1">
                <a:solidFill>
                  <a:schemeClr val="bg1"/>
                </a:solidFill>
              </a:rPr>
              <a:t>змушував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сторони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дотримуватися</a:t>
            </a:r>
            <a:r>
              <a:rPr lang="ru-RU" sz="1800" dirty="0">
                <a:solidFill>
                  <a:schemeClr val="bg1"/>
                </a:solidFill>
              </a:rPr>
              <a:t> умов мирного договору. </a:t>
            </a:r>
          </a:p>
          <a:p>
            <a:pPr marL="0" indent="0">
              <a:buNone/>
            </a:pPr>
            <a:endParaRPr lang="uk-UA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653086-D673-410F-BA6A-102801F4D39C}"/>
              </a:ext>
            </a:extLst>
          </p:cNvPr>
          <p:cNvSpPr/>
          <p:nvPr/>
        </p:nvSpPr>
        <p:spPr>
          <a:xfrm>
            <a:off x="120998" y="6104772"/>
            <a:ext cx="789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Три системи внутрішньої політики: </a:t>
            </a: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демократична, диктаторська і гібридна.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736483-9ED4-487C-BFC8-1A603DDF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756" y="1988080"/>
            <a:ext cx="3153245" cy="1951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3F6A4D-4CC0-4955-9ED9-49D822EF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551" y="4029033"/>
            <a:ext cx="4243449" cy="28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1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7C1F4-96C8-4D64-8A62-B1543B25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4" y="3332747"/>
            <a:ext cx="7108569" cy="16075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6630-4FD5-47C2-AFBA-00219C4F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Запитання для всіх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74C57-7370-4C07-8DB5-A8A09EF9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5" y="2336872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</a:rPr>
              <a:t>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погоджуєтесь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</a:t>
            </a:r>
            <a:r>
              <a:rPr lang="ru-RU" dirty="0">
                <a:solidFill>
                  <a:schemeClr val="bg1"/>
                </a:solidFill>
              </a:rPr>
              <a:t> з цитатою?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3BE65C-C125-47D2-A89B-4DB4A3ACFDDF}"/>
              </a:ext>
            </a:extLst>
          </p:cNvPr>
          <p:cNvSpPr/>
          <p:nvPr/>
        </p:nvSpPr>
        <p:spPr>
          <a:xfrm>
            <a:off x="466565" y="34368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«Лише </a:t>
            </a:r>
            <a:r>
              <a:rPr lang="ru-RU" sz="2400" i="1" dirty="0" err="1">
                <a:solidFill>
                  <a:schemeClr val="bg1"/>
                </a:solidFill>
              </a:rPr>
              <a:t>деякі</a:t>
            </a:r>
            <a:r>
              <a:rPr lang="ru-RU" sz="2400" i="1" dirty="0">
                <a:solidFill>
                  <a:schemeClr val="bg1"/>
                </a:solidFill>
              </a:rPr>
              <a:t>, </a:t>
            </a:r>
            <a:r>
              <a:rPr lang="ru-RU" sz="2400" i="1" dirty="0" err="1">
                <a:solidFill>
                  <a:schemeClr val="bg1"/>
                </a:solidFill>
              </a:rPr>
              <a:t>чиє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підле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благополуччя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залежить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від</a:t>
            </a:r>
            <a:r>
              <a:rPr lang="ru-RU" sz="2400" i="1" dirty="0">
                <a:solidFill>
                  <a:schemeClr val="bg1"/>
                </a:solidFill>
              </a:rPr>
              <a:t> народного горя, </a:t>
            </a:r>
            <a:r>
              <a:rPr lang="ru-RU" sz="2400" i="1" dirty="0" err="1">
                <a:solidFill>
                  <a:schemeClr val="bg1"/>
                </a:solidFill>
              </a:rPr>
              <a:t>роблять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війни</a:t>
            </a:r>
            <a:r>
              <a:rPr lang="ru-RU" sz="2400" i="1" dirty="0">
                <a:solidFill>
                  <a:schemeClr val="bg1"/>
                </a:solidFill>
              </a:rPr>
              <a:t>»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C3640D-1DEB-421B-8296-C54B983470A3}"/>
              </a:ext>
            </a:extLst>
          </p:cNvPr>
          <p:cNvSpPr/>
          <p:nvPr/>
        </p:nvSpPr>
        <p:spPr>
          <a:xfrm>
            <a:off x="3869199" y="4864743"/>
            <a:ext cx="353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Еразм </a:t>
            </a:r>
            <a:r>
              <a:rPr lang="uk-UA" sz="2400" dirty="0" err="1">
                <a:solidFill>
                  <a:schemeClr val="bg1"/>
                </a:solidFill>
              </a:rPr>
              <a:t>Роттердамський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B1D90B-0D18-48AE-B60B-085F53AA8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797" y="2087774"/>
            <a:ext cx="3371184" cy="47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5844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63</TotalTime>
  <Words>594</Words>
  <Application>Microsoft Macintosh PowerPoint</Application>
  <PresentationFormat>Широкоэкранный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Берлин</vt:lpstr>
      <vt:lpstr>Проблематика «війни» в сучасній політичній науці. </vt:lpstr>
      <vt:lpstr>ПЛАН</vt:lpstr>
      <vt:lpstr>Презентация PowerPoint</vt:lpstr>
      <vt:lpstr>Ключові аспекти проблематики війни</vt:lpstr>
      <vt:lpstr>Концепт війни (семантична складова)</vt:lpstr>
      <vt:lpstr>Теорія поколінь сучасної війни (GMW)</vt:lpstr>
      <vt:lpstr>Презентация PowerPoint</vt:lpstr>
      <vt:lpstr>Теорія завершення війни</vt:lpstr>
      <vt:lpstr>Запитання для всіх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Проблематика «війни» в сучасній політичній науці. </dc:title>
  <dc:creator>Olha Yasmo</dc:creator>
  <cp:lastModifiedBy>Microsoft Office User</cp:lastModifiedBy>
  <cp:revision>3</cp:revision>
  <dcterms:created xsi:type="dcterms:W3CDTF">2023-09-27T17:14:24Z</dcterms:created>
  <dcterms:modified xsi:type="dcterms:W3CDTF">2023-10-16T17:20:58Z</dcterms:modified>
</cp:coreProperties>
</file>