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64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91DDB166-CBF2-45AA-899B-9971B0323906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76000" y="647999"/>
            <a:ext cx="9071640" cy="434628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 dirty="0">
                <a:solidFill>
                  <a:srgbClr val="FF3399"/>
                </a:solidFill>
                <a:latin typeface="Times New Roman"/>
              </a:rPr>
              <a:t>Общая характеристика эпителиальных тканей. </a:t>
            </a:r>
            <a:endParaRPr lang="en-US" sz="3200" dirty="0" smtClean="0">
              <a:solidFill>
                <a:srgbClr val="FF3399"/>
              </a:solidFill>
              <a:latin typeface="Times New Roman"/>
            </a:endParaRPr>
          </a:p>
          <a:p>
            <a:pPr algn="ctr"/>
            <a:r>
              <a:rPr lang="ru-RU" sz="3200" dirty="0" smtClean="0">
                <a:solidFill>
                  <a:srgbClr val="FF3399"/>
                </a:solidFill>
                <a:latin typeface="Times New Roman"/>
              </a:rPr>
              <a:t>Разнообразие</a:t>
            </a:r>
            <a:r>
              <a:rPr lang="ru-RU" sz="3200" dirty="0">
                <a:solidFill>
                  <a:srgbClr val="FF3399"/>
                </a:solidFill>
                <a:latin typeface="Times New Roman"/>
              </a:rPr>
              <a:t>. </a:t>
            </a:r>
            <a:endParaRPr lang="en-US" sz="3200" dirty="0" smtClean="0">
              <a:solidFill>
                <a:srgbClr val="FF3399"/>
              </a:solidFill>
              <a:latin typeface="Times New Roman"/>
            </a:endParaRPr>
          </a:p>
          <a:p>
            <a:pPr algn="ctr"/>
            <a:r>
              <a:rPr lang="ru-RU" sz="3200" dirty="0" smtClean="0">
                <a:solidFill>
                  <a:srgbClr val="FF3399"/>
                </a:solidFill>
                <a:latin typeface="Times New Roman"/>
              </a:rPr>
              <a:t>Классификация </a:t>
            </a:r>
            <a:r>
              <a:rPr lang="ru-RU" sz="3200" dirty="0">
                <a:solidFill>
                  <a:srgbClr val="FF3399"/>
                </a:solidFill>
                <a:latin typeface="Times New Roman"/>
              </a:rPr>
              <a:t>покровных эпителиев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76000" y="2376000"/>
            <a:ext cx="907164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endParaRPr/>
          </a:p>
          <a:p>
            <a:pPr algn="r"/>
            <a:r>
              <a:rPr lang="ru-RU" sz="2400">
                <a:latin typeface="Times New Roman"/>
              </a:rPr>
              <a:t>Подготовила:</a:t>
            </a:r>
            <a:endParaRPr/>
          </a:p>
          <a:p>
            <a:pPr algn="r"/>
            <a:r>
              <a:rPr lang="ru-RU" sz="2400">
                <a:latin typeface="Times New Roman"/>
              </a:rPr>
              <a:t>Студентка группы 4121-1Б</a:t>
            </a:r>
            <a:endParaRPr/>
          </a:p>
          <a:p>
            <a:pPr algn="r"/>
            <a:r>
              <a:rPr lang="ru-RU" sz="2400">
                <a:latin typeface="Times New Roman"/>
              </a:rPr>
              <a:t>Хмелевская Анастасия</a:t>
            </a:r>
            <a:r>
              <a:rPr lang="ru-RU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>
                <a:solidFill>
                  <a:srgbClr val="FF3399"/>
                </a:solidFill>
                <a:latin typeface="Times New Roman"/>
              </a:rPr>
              <a:t>Морфологическая классификация эпителиев</a:t>
            </a:r>
            <a:r>
              <a:rPr lang="ru-RU" sz="3600">
                <a:solidFill>
                  <a:srgbClr val="FF3399"/>
                </a:solidFill>
              </a:rPr>
              <a:t>:</a:t>
            </a:r>
            <a:endParaRPr/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>
            <a:fillRect/>
          </a:stretch>
        </p:blipFill>
        <p:spPr>
          <a:xfrm>
            <a:off x="517320" y="1624680"/>
            <a:ext cx="4090680" cy="535932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4752000" y="1769040"/>
            <a:ext cx="4826520" cy="53589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/>
              <a:t>1</a:t>
            </a:r>
            <a:r>
              <a:rPr lang="ru-RU">
                <a:latin typeface="Times New Roman"/>
              </a:rPr>
              <a:t> - однослойный плоский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однослойный кубический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однослойный (однорядный) столбчатый (призматический)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4, 5 - однослойный многорядный (псевдомногослойный) столбчатый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6 - многослойный плоский неороговевающий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7 - многослойный кубический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8 - многослойный столбчатый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9 - многослойный плоский ороговевающий эпителий;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10 - переходный эпителий (уротелий)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>
                <a:solidFill>
                  <a:srgbClr val="FF3399"/>
                </a:solidFill>
                <a:latin typeface="Times New Roman"/>
              </a:rPr>
              <a:t>Однослойный плоский эпителий 
(мезотелий брюшины):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613440" y="180756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buSzPct val="25000"/>
              <a:buFont typeface="StarSymbol"/>
              <a:buChar char=""/>
            </a:pPr>
            <a:r>
              <a:rPr lang="ru-RU" b="1" u="sng">
                <a:latin typeface="Times New Roman"/>
              </a:rPr>
              <a:t>А - плоскостной препарат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 i="1">
                <a:latin typeface="Times New Roman"/>
              </a:rPr>
              <a:t>Окраска: азотнокислое серебро-гематоксилин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1 - границы эпителиоцитов;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цитоплазма эпителиоцита: 2.1 - эндоплазма, 2.2 — эктоплазма;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ядро эпителиоцита;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4 - двуядерная клетка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 b="1" u="sng">
                <a:latin typeface="Times New Roman"/>
              </a:rPr>
              <a:t>Б - схема строения на срезе: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— эпителиоцит;</a:t>
            </a:r>
            <a:endParaRPr/>
          </a:p>
          <a:p>
            <a:pPr algn="just"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базальная мембрана</a:t>
            </a:r>
            <a:endParaRPr/>
          </a:p>
        </p:txBody>
      </p:sp>
      <p:pic>
        <p:nvPicPr>
          <p:cNvPr id="46" name="Рисунок 45"/>
          <p:cNvPicPr/>
          <p:nvPr/>
        </p:nvPicPr>
        <p:blipFill>
          <a:blip r:embed="rId2"/>
          <a:stretch>
            <a:fillRect/>
          </a:stretch>
        </p:blipFill>
        <p:spPr>
          <a:xfrm>
            <a:off x="5151960" y="1906200"/>
            <a:ext cx="4712040" cy="450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800" dirty="0">
                <a:solidFill>
                  <a:srgbClr val="FF3399"/>
                </a:solidFill>
                <a:latin typeface="Times New Roman"/>
              </a:rPr>
              <a:t>Однослойные плоский, </a:t>
            </a:r>
            <a:endParaRPr lang="en-US" sz="2800" dirty="0" smtClean="0">
              <a:solidFill>
                <a:srgbClr val="FF3399"/>
              </a:solidFill>
              <a:latin typeface="Times New Roman"/>
            </a:endParaRPr>
          </a:p>
          <a:p>
            <a:pPr algn="ctr"/>
            <a:r>
              <a:rPr lang="ru-RU" sz="2800" dirty="0" smtClean="0">
                <a:solidFill>
                  <a:srgbClr val="FF3399"/>
                </a:solidFill>
                <a:latin typeface="Times New Roman"/>
              </a:rPr>
              <a:t>кубический </a:t>
            </a:r>
            <a:r>
              <a:rPr lang="ru-RU" sz="2800" dirty="0">
                <a:solidFill>
                  <a:srgbClr val="FF3399"/>
                </a:solidFill>
                <a:latin typeface="Times New Roman"/>
              </a:rPr>
              <a:t>и столбчатый (призматический) эпителии 
(мозговое вещество почки)</a:t>
            </a:r>
            <a:endParaRPr/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160000"/>
            <a:ext cx="4647960" cy="345600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i="1">
                <a:latin typeface="Times New Roman"/>
              </a:rPr>
              <a:t>Окраска: гематоксилин-эозин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1 - однослойный плоский эпителий;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однослойный кубический эпителий;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однослойный столбчатый эпителий;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4 - соединительная ткань;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5 - кровеносный сосуд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19"/>
            <a:ext cx="9071640" cy="162112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 dirty="0">
                <a:solidFill>
                  <a:srgbClr val="FF3399"/>
                </a:solidFill>
                <a:latin typeface="Times New Roman"/>
              </a:rPr>
              <a:t>Однослойный столбчатый </a:t>
            </a:r>
            <a:endParaRPr lang="en-US" sz="3200" dirty="0" smtClean="0">
              <a:solidFill>
                <a:srgbClr val="FF3399"/>
              </a:solidFill>
              <a:latin typeface="Times New Roman"/>
            </a:endParaRPr>
          </a:p>
          <a:p>
            <a:pPr algn="ctr"/>
            <a:r>
              <a:rPr lang="ru-RU" sz="3200" dirty="0" smtClean="0">
                <a:solidFill>
                  <a:srgbClr val="FF3399"/>
                </a:solidFill>
                <a:latin typeface="Times New Roman"/>
              </a:rPr>
              <a:t>каемчатый </a:t>
            </a:r>
            <a:r>
              <a:rPr lang="ru-RU" sz="3200" dirty="0">
                <a:solidFill>
                  <a:srgbClr val="FF3399"/>
                </a:solidFill>
                <a:latin typeface="Times New Roman"/>
              </a:rPr>
              <a:t>(</a:t>
            </a:r>
            <a:r>
              <a:rPr lang="ru-RU" sz="3200" dirty="0" err="1">
                <a:solidFill>
                  <a:srgbClr val="FF3399"/>
                </a:solidFill>
                <a:latin typeface="Times New Roman"/>
              </a:rPr>
              <a:t>микроворсинчатый</a:t>
            </a:r>
            <a:r>
              <a:rPr lang="ru-RU" sz="3200" dirty="0">
                <a:solidFill>
                  <a:srgbClr val="FF3399"/>
                </a:solidFill>
                <a:latin typeface="Times New Roman"/>
              </a:rPr>
              <a:t>) эпителий </a:t>
            </a:r>
            <a:endParaRPr lang="en-US" sz="3200" dirty="0" smtClean="0">
              <a:solidFill>
                <a:srgbClr val="FF3399"/>
              </a:solidFill>
              <a:latin typeface="Times New Roman"/>
            </a:endParaRPr>
          </a:p>
          <a:p>
            <a:pPr algn="ctr"/>
            <a:r>
              <a:rPr lang="ru-RU" sz="3200" dirty="0" smtClean="0">
                <a:solidFill>
                  <a:srgbClr val="FF3399"/>
                </a:solidFill>
                <a:latin typeface="Times New Roman"/>
              </a:rPr>
              <a:t>(</a:t>
            </a:r>
            <a:r>
              <a:rPr lang="ru-RU" sz="3200" dirty="0">
                <a:solidFill>
                  <a:srgbClr val="FF3399"/>
                </a:solidFill>
                <a:latin typeface="Times New Roman"/>
              </a:rPr>
              <a:t>тонкая кишка)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sz="3200" i="1" dirty="0">
                <a:latin typeface="Times New Roman"/>
              </a:rPr>
              <a:t>Окраска: железный </a:t>
            </a:r>
            <a:r>
              <a:rPr lang="ru-RU" sz="3200" i="1" dirty="0" err="1">
                <a:latin typeface="Times New Roman"/>
              </a:rPr>
              <a:t>гематоксилин-муцикармин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 dirty="0">
                <a:latin typeface="Times New Roman"/>
              </a:rPr>
              <a:t>1 — эпителий: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 dirty="0">
                <a:latin typeface="Times New Roman"/>
              </a:rPr>
              <a:t>1.1 - столбчатый каемчатый (</a:t>
            </a:r>
            <a:r>
              <a:rPr lang="ru-RU" sz="3200" dirty="0" err="1">
                <a:latin typeface="Times New Roman"/>
              </a:rPr>
              <a:t>микроворсинчатый</a:t>
            </a:r>
            <a:r>
              <a:rPr lang="ru-RU" sz="3200" dirty="0">
                <a:latin typeface="Times New Roman"/>
              </a:rPr>
              <a:t>) </a:t>
            </a:r>
            <a:r>
              <a:rPr lang="ru-RU" sz="3200" dirty="0" err="1">
                <a:latin typeface="Times New Roman"/>
              </a:rPr>
              <a:t>эпителиоцит</a:t>
            </a:r>
            <a:r>
              <a:rPr lang="ru-RU" sz="3200" dirty="0">
                <a:latin typeface="Times New Roman"/>
              </a:rPr>
              <a:t> (</a:t>
            </a:r>
            <a:r>
              <a:rPr lang="ru-RU" sz="3200" dirty="0" err="1">
                <a:latin typeface="Times New Roman"/>
              </a:rPr>
              <a:t>энтероцит</a:t>
            </a:r>
            <a:r>
              <a:rPr lang="ru-RU" sz="3200" dirty="0">
                <a:latin typeface="Times New Roman"/>
              </a:rPr>
              <a:t>)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 dirty="0">
                <a:latin typeface="Times New Roman"/>
              </a:rPr>
              <a:t>1.1.1 - исчерченная (</a:t>
            </a:r>
            <a:r>
              <a:rPr lang="ru-RU" sz="3200" dirty="0" err="1">
                <a:latin typeface="Times New Roman"/>
              </a:rPr>
              <a:t>микроворсинчатая</a:t>
            </a:r>
            <a:r>
              <a:rPr lang="ru-RU" sz="3200" dirty="0">
                <a:latin typeface="Times New Roman"/>
              </a:rPr>
              <a:t>) каемка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 dirty="0">
                <a:latin typeface="Times New Roman"/>
              </a:rPr>
              <a:t>1.2 - бокаловидный </a:t>
            </a:r>
            <a:r>
              <a:rPr lang="ru-RU" sz="3200" dirty="0" err="1">
                <a:latin typeface="Times New Roman"/>
              </a:rPr>
              <a:t>экзокриноцит</a:t>
            </a:r>
            <a:r>
              <a:rPr lang="ru-RU" sz="3200" dirty="0">
                <a:latin typeface="Times New Roman"/>
              </a:rPr>
              <a:t>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 dirty="0">
                <a:latin typeface="Times New Roman"/>
              </a:rPr>
              <a:t>2 - базальная мембрана;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 dirty="0">
                <a:latin typeface="Times New Roman"/>
              </a:rPr>
              <a:t>3 - рыхлая волокнистая соединительная ткань</a:t>
            </a:r>
            <a:endParaRPr/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0" y="2592000"/>
            <a:ext cx="478404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>
                <a:solidFill>
                  <a:srgbClr val="FF3399"/>
                </a:solidFill>
                <a:latin typeface="Times New Roman"/>
              </a:rPr>
              <a:t>Однослойный многорядный столбчатый реснитчатый (мерцательный) эпителий (трахея)</a:t>
            </a:r>
            <a:endParaRPr/>
          </a:p>
        </p:txBody>
      </p:sp>
      <p:pic>
        <p:nvPicPr>
          <p:cNvPr id="54" name="Рисунок 5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2356920"/>
            <a:ext cx="4642560" cy="2683080"/>
          </a:xfrm>
          <a:prstGeom prst="rect">
            <a:avLst/>
          </a:prstGeom>
          <a:ln>
            <a:noFill/>
          </a:ln>
        </p:spPr>
      </p:pic>
      <p:sp>
        <p:nvSpPr>
          <p:cNvPr id="55" name="TextShape 2"/>
          <p:cNvSpPr txBox="1"/>
          <p:nvPr/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i="1">
                <a:latin typeface="Times New Roman"/>
              </a:rPr>
              <a:t>Окраска: гематоксилин-эозин-муцикармин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— эпителий: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1.1 - реснитчатый эпителиоцит, 1.1.1 — реснички,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1.2 - бокаловидный экзокриноцит,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1.3 - базальный эпителиоцит,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1.4 - вставочный эпителиоцит;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базальная мембрана;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рыхлая волокнистая соединительная ткань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>
                <a:solidFill>
                  <a:srgbClr val="FF3399"/>
                </a:solidFill>
                <a:latin typeface="Times New Roman"/>
              </a:rPr>
              <a:t>Многослойный плоский ороговевающий эпителий (эпидермис толстой кожи)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i="1">
                <a:latin typeface="Times New Roman"/>
              </a:rPr>
              <a:t>Окраска: гематоксилин-эозин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— эпителий: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1.1 - базальный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1.2 - шиповатый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1.3 - зернистый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1.4 - блестящий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1.5 - роговой слой;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базальная мембрана;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рыхлая волокнистая соединительная ткань</a:t>
            </a:r>
            <a:endParaRPr/>
          </a:p>
        </p:txBody>
      </p:sp>
      <p:pic>
        <p:nvPicPr>
          <p:cNvPr id="58" name="Рисунок 57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000" y="1656000"/>
            <a:ext cx="47520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>
                <a:solidFill>
                  <a:srgbClr val="FF3399"/>
                </a:solidFill>
                <a:latin typeface="Times New Roman"/>
              </a:rPr>
              <a:t>Многослойный плоский неороговевающий эпителий (роговица)</a:t>
            </a:r>
            <a:endParaRPr/>
          </a:p>
        </p:txBody>
      </p:sp>
      <p:pic>
        <p:nvPicPr>
          <p:cNvPr id="60" name="Рисунок 59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573280"/>
            <a:ext cx="4647960" cy="3474720"/>
          </a:xfrm>
          <a:prstGeom prst="rect">
            <a:avLst/>
          </a:prstGeom>
          <a:ln>
            <a:noFill/>
          </a:ln>
        </p:spPr>
      </p:pic>
      <p:sp>
        <p:nvSpPr>
          <p:cNvPr id="61" name="TextShape 2"/>
          <p:cNvSpPr txBox="1"/>
          <p:nvPr/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i="1">
                <a:latin typeface="Times New Roman"/>
              </a:rPr>
              <a:t>Окраска: гематоксилин-эозин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— эпителий: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1.1 - базальный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1.2 - промежуточный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1.3 - поверхностный слой;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базальная мембрана;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рыхлая волокнистая соединительная ткань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>
                <a:solidFill>
                  <a:srgbClr val="FF3399"/>
                </a:solidFill>
                <a:latin typeface="Times New Roman"/>
              </a:rPr>
              <a:t>Переходный эпителий - уротелий (мочевой пузырь, мочеточник)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 i="1">
                <a:latin typeface="Times New Roman"/>
              </a:rPr>
              <a:t>Окраска: гематоксилин-эозин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 — эпителий: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1.1 - базальный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1.2 - промежуточный слой,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1.3 - поверхностный слой;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2 - базальная мембрана;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3 - рыхлая волокнистая соединительная ткань</a:t>
            </a:r>
            <a:endParaRPr/>
          </a:p>
        </p:txBody>
      </p:sp>
      <p:pic>
        <p:nvPicPr>
          <p:cNvPr id="64" name="Рисунок 63"/>
          <p:cNvPicPr/>
          <p:nvPr/>
        </p:nvPicPr>
        <p:blipFill>
          <a:blip r:embed="rId2"/>
          <a:stretch>
            <a:fillRect/>
          </a:stretch>
        </p:blipFill>
        <p:spPr>
          <a:xfrm>
            <a:off x="5112000" y="2016000"/>
            <a:ext cx="4784040" cy="361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PresentationFormat>Произвольный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2016-12-20T16:18:59Z</dcterms:modified>
</cp:coreProperties>
</file>