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8" r:id="rId3"/>
    <p:sldId id="281" r:id="rId4"/>
    <p:sldId id="279" r:id="rId5"/>
    <p:sldId id="259" r:id="rId6"/>
    <p:sldId id="282" r:id="rId7"/>
    <p:sldId id="260" r:id="rId8"/>
    <p:sldId id="283" r:id="rId9"/>
    <p:sldId id="284" r:id="rId10"/>
    <p:sldId id="285" r:id="rId11"/>
    <p:sldId id="286" r:id="rId12"/>
    <p:sldId id="263" r:id="rId13"/>
    <p:sldId id="264" r:id="rId14"/>
    <p:sldId id="287" r:id="rId15"/>
    <p:sldId id="267" r:id="rId16"/>
    <p:sldId id="268" r:id="rId17"/>
    <p:sldId id="288" r:id="rId18"/>
    <p:sldId id="269" r:id="rId19"/>
    <p:sldId id="289" r:id="rId20"/>
    <p:sldId id="271" r:id="rId21"/>
    <p:sldId id="290" r:id="rId22"/>
    <p:sldId id="292" r:id="rId23"/>
    <p:sldId id="293" r:id="rId24"/>
    <p:sldId id="294" r:id="rId25"/>
    <p:sldId id="295" r:id="rId26"/>
    <p:sldId id="296" r:id="rId27"/>
    <p:sldId id="291" r:id="rId28"/>
    <p:sldId id="297" r:id="rId29"/>
    <p:sldId id="298" r:id="rId30"/>
    <p:sldId id="299" r:id="rId31"/>
    <p:sldId id="300" r:id="rId32"/>
    <p:sldId id="301" r:id="rId33"/>
    <p:sldId id="302" r:id="rId34"/>
    <p:sldId id="303" r:id="rId35"/>
    <p:sldId id="305" r:id="rId36"/>
    <p:sldId id="306" r:id="rId37"/>
    <p:sldId id="272" r:id="rId38"/>
    <p:sldId id="273" r:id="rId39"/>
    <p:sldId id="274" r:id="rId40"/>
    <p:sldId id="275" r:id="rId41"/>
    <p:sldId id="276" r:id="rId42"/>
    <p:sldId id="277" r:id="rId43"/>
    <p:sldId id="309" r:id="rId44"/>
    <p:sldId id="307" r:id="rId45"/>
    <p:sldId id="310" r:id="rId46"/>
    <p:sldId id="311" r:id="rId47"/>
    <p:sldId id="312" r:id="rId48"/>
    <p:sldId id="313" r:id="rId49"/>
    <p:sldId id="314" r:id="rId50"/>
    <p:sldId id="315" r:id="rId51"/>
    <p:sldId id="316" r:id="rId52"/>
    <p:sldId id="317" r:id="rId53"/>
    <p:sldId id="318" r:id="rId54"/>
    <p:sldId id="319"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2" d="100"/>
          <a:sy n="72" d="100"/>
        </p:scale>
        <p:origin x="-124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B106E36-FD25-4E2D-B0AA-010F637433A0}" type="datetimeFigureOut">
              <a:rPr lang="ru-RU" smtClean="0"/>
              <a:pPr/>
              <a:t>22.02.2022</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25C68B6-61C2-468F-89AB-4B9F7531AA68}"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836712"/>
            <a:ext cx="7772400" cy="1828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400" dirty="0">
                <a:solidFill>
                  <a:srgbClr val="FF0000"/>
                </a:solidFill>
                <a:effectLst/>
              </a:rPr>
              <a:t>Тема 5. Маркетингова товарна політика</a:t>
            </a:r>
            <a:endParaRPr lang="ru-RU" sz="4400" spc="50" dirty="0">
              <a:ln w="11430"/>
              <a:solidFill>
                <a:srgbClr val="FF0000"/>
              </a:solidFill>
              <a:effectLst>
                <a:outerShdw blurRad="76200" dist="50800" dir="5400000" algn="tl" rotWithShape="0">
                  <a:srgbClr val="000000">
                    <a:alpha val="65000"/>
                  </a:srgbClr>
                </a:outerShdw>
              </a:effectLst>
            </a:endParaRPr>
          </a:p>
        </p:txBody>
      </p:sp>
      <p:pic>
        <p:nvPicPr>
          <p:cNvPr id="13314" name="Picture 2" descr="http://zolochiv.net/wp-content/uploads/2011/05/konferensia.jpg"/>
          <p:cNvPicPr>
            <a:picLocks noChangeAspect="1" noChangeArrowheads="1"/>
          </p:cNvPicPr>
          <p:nvPr/>
        </p:nvPicPr>
        <p:blipFill>
          <a:blip r:embed="rId2"/>
          <a:srcRect/>
          <a:stretch>
            <a:fillRect/>
          </a:stretch>
        </p:blipFill>
        <p:spPr bwMode="auto">
          <a:xfrm>
            <a:off x="2000232" y="3500438"/>
            <a:ext cx="5000660" cy="292894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34096" cy="778098"/>
          </a:xfrm>
        </p:spPr>
        <p:txBody>
          <a:bodyPr>
            <a:normAutofit fontScale="90000"/>
          </a:bodyPr>
          <a:lstStyle/>
          <a:p>
            <a:r>
              <a:rPr lang="uk-UA" sz="2800" b="1" dirty="0" smtClean="0">
                <a:effectLst/>
                <a:latin typeface="Times New Roman" pitchFamily="18" charset="0"/>
                <a:cs typeface="Times New Roman" pitchFamily="18" charset="0"/>
              </a:rPr>
              <a:t>Приклади товарів різних за призначенням і ціною</a:t>
            </a:r>
            <a:endParaRPr lang="ru-RU" sz="2800" b="1" dirty="0">
              <a:effectLst/>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99773159"/>
              </p:ext>
            </p:extLst>
          </p:nvPr>
        </p:nvGraphicFramePr>
        <p:xfrm>
          <a:off x="467544" y="1484784"/>
          <a:ext cx="8460432" cy="3861776"/>
        </p:xfrm>
        <a:graphic>
          <a:graphicData uri="http://schemas.openxmlformats.org/drawingml/2006/table">
            <a:tbl>
              <a:tblPr/>
              <a:tblGrid>
                <a:gridCol w="2550598"/>
                <a:gridCol w="2115986"/>
                <a:gridCol w="1988676"/>
                <a:gridCol w="1805172"/>
              </a:tblGrid>
              <a:tr h="1448166">
                <a:tc>
                  <a:txBody>
                    <a:bodyPr/>
                    <a:lstStyle/>
                    <a:p>
                      <a:pPr algn="ctr">
                        <a:lnSpc>
                          <a:spcPct val="115000"/>
                        </a:lnSpc>
                        <a:spcAft>
                          <a:spcPts val="0"/>
                        </a:spcAft>
                      </a:pPr>
                      <a:r>
                        <a:rPr lang="uk-UA" sz="2400" b="1" dirty="0">
                          <a:latin typeface="Times New Roman" pitchFamily="18" charset="0"/>
                          <a:ea typeface="Times New Roman"/>
                          <a:cs typeface="Times New Roman" pitchFamily="18" charset="0"/>
                        </a:rPr>
                        <a:t>Товари повсякденного попиту</a:t>
                      </a:r>
                      <a:endParaRPr lang="ru-RU" sz="2400" dirty="0">
                        <a:latin typeface="Times New Roman" pitchFamily="18" charset="0"/>
                        <a:ea typeface="Times New Roman"/>
                        <a:cs typeface="Times New Roman" pitchFamily="18" charset="0"/>
                      </a:endParaRPr>
                    </a:p>
                  </a:txBody>
                  <a:tcPr marL="44243" marR="442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uk-UA" sz="2400" b="1" dirty="0">
                          <a:latin typeface="Times New Roman" pitchFamily="18" charset="0"/>
                          <a:ea typeface="Times New Roman"/>
                          <a:cs typeface="Times New Roman" pitchFamily="18" charset="0"/>
                        </a:rPr>
                        <a:t>Товари попереднього попиту</a:t>
                      </a:r>
                      <a:endParaRPr lang="ru-RU" sz="2400" dirty="0">
                        <a:latin typeface="Times New Roman" pitchFamily="18" charset="0"/>
                        <a:ea typeface="Times New Roman"/>
                        <a:cs typeface="Times New Roman" pitchFamily="18" charset="0"/>
                      </a:endParaRPr>
                    </a:p>
                  </a:txBody>
                  <a:tcPr marL="44243" marR="442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uk-UA" sz="2400" b="1" dirty="0">
                          <a:latin typeface="Times New Roman" pitchFamily="18" charset="0"/>
                          <a:ea typeface="Times New Roman"/>
                          <a:cs typeface="Times New Roman" pitchFamily="18" charset="0"/>
                        </a:rPr>
                        <a:t>Товари </a:t>
                      </a:r>
                      <a:r>
                        <a:rPr lang="uk-UA" sz="2400" b="1">
                          <a:latin typeface="Times New Roman" pitchFamily="18" charset="0"/>
                          <a:ea typeface="Times New Roman"/>
                          <a:cs typeface="Times New Roman" pitchFamily="18" charset="0"/>
                        </a:rPr>
                        <a:t>особливого </a:t>
                      </a:r>
                      <a:r>
                        <a:rPr lang="uk-UA" sz="2400" b="1" smtClean="0">
                          <a:latin typeface="Times New Roman" pitchFamily="18" charset="0"/>
                          <a:ea typeface="Times New Roman"/>
                          <a:cs typeface="Times New Roman" pitchFamily="18" charset="0"/>
                        </a:rPr>
                        <a:t>попиту</a:t>
                      </a:r>
                      <a:endParaRPr lang="ru-RU" sz="2400" dirty="0">
                        <a:latin typeface="Times New Roman" pitchFamily="18" charset="0"/>
                        <a:ea typeface="Times New Roman"/>
                        <a:cs typeface="Times New Roman" pitchFamily="18" charset="0"/>
                      </a:endParaRPr>
                    </a:p>
                  </a:txBody>
                  <a:tcPr marL="44243" marR="442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uk-UA" sz="2400" b="1">
                          <a:latin typeface="Times New Roman" pitchFamily="18" charset="0"/>
                          <a:ea typeface="Times New Roman"/>
                          <a:cs typeface="Times New Roman" pitchFamily="18" charset="0"/>
                        </a:rPr>
                        <a:t>Товари пасивного попиту</a:t>
                      </a:r>
                      <a:endParaRPr lang="ru-RU" sz="2400">
                        <a:latin typeface="Times New Roman" pitchFamily="18" charset="0"/>
                        <a:ea typeface="Times New Roman"/>
                        <a:cs typeface="Times New Roman" pitchFamily="18" charset="0"/>
                      </a:endParaRPr>
                    </a:p>
                  </a:txBody>
                  <a:tcPr marL="44243" marR="44243"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20000"/>
                        <a:lumOff val="80000"/>
                      </a:schemeClr>
                    </a:solidFill>
                  </a:tcPr>
                </a:tc>
              </a:tr>
              <a:tr h="2413610">
                <a:tc>
                  <a:txBody>
                    <a:bodyPr/>
                    <a:lstStyle/>
                    <a:p>
                      <a:pPr marL="342900" lvl="0" indent="-342900">
                        <a:lnSpc>
                          <a:spcPct val="115000"/>
                        </a:lnSpc>
                        <a:spcAft>
                          <a:spcPts val="0"/>
                        </a:spcAft>
                        <a:buFont typeface="Times New Roman"/>
                        <a:buChar char="-"/>
                        <a:tabLst>
                          <a:tab pos="226060" algn="l"/>
                        </a:tabLst>
                      </a:pPr>
                      <a:r>
                        <a:rPr lang="uk-UA" sz="2400">
                          <a:latin typeface="Times New Roman" pitchFamily="18" charset="0"/>
                          <a:ea typeface="Times New Roman"/>
                          <a:cs typeface="Times New Roman" pitchFamily="18" charset="0"/>
                        </a:rPr>
                        <a:t>зубна паста</a:t>
                      </a:r>
                      <a:endParaRPr lang="ru-RU" sz="240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226060" algn="l"/>
                        </a:tabLst>
                      </a:pPr>
                      <a:r>
                        <a:rPr lang="uk-UA" sz="2400">
                          <a:latin typeface="Times New Roman" pitchFamily="18" charset="0"/>
                          <a:ea typeface="Times New Roman"/>
                          <a:cs typeface="Times New Roman" pitchFamily="18" charset="0"/>
                        </a:rPr>
                        <a:t>газета</a:t>
                      </a:r>
                      <a:endParaRPr lang="ru-RU" sz="240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226060" algn="l"/>
                        </a:tabLst>
                      </a:pPr>
                      <a:r>
                        <a:rPr lang="uk-UA" sz="2400">
                          <a:latin typeface="Times New Roman" pitchFamily="18" charset="0"/>
                          <a:ea typeface="Times New Roman"/>
                          <a:cs typeface="Times New Roman" pitchFamily="18" charset="0"/>
                        </a:rPr>
                        <a:t>хліб</a:t>
                      </a:r>
                      <a:endParaRPr lang="ru-RU" sz="240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226060" algn="l"/>
                        </a:tabLst>
                      </a:pPr>
                      <a:r>
                        <a:rPr lang="uk-UA" sz="2400">
                          <a:latin typeface="Times New Roman" pitchFamily="18" charset="0"/>
                          <a:ea typeface="Times New Roman"/>
                          <a:cs typeface="Times New Roman" pitchFamily="18" charset="0"/>
                        </a:rPr>
                        <a:t>жувальна гумка</a:t>
                      </a:r>
                      <a:endParaRPr lang="ru-RU" sz="240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226060" algn="l"/>
                        </a:tabLst>
                      </a:pPr>
                      <a:r>
                        <a:rPr lang="uk-UA" sz="2400">
                          <a:latin typeface="Times New Roman" pitchFamily="18" charset="0"/>
                          <a:ea typeface="Times New Roman"/>
                          <a:cs typeface="Times New Roman" pitchFamily="18" charset="0"/>
                        </a:rPr>
                        <a:t>кава</a:t>
                      </a:r>
                      <a:endParaRPr lang="ru-RU" sz="2400">
                        <a:latin typeface="Times New Roman" pitchFamily="18" charset="0"/>
                        <a:ea typeface="Times New Roman"/>
                        <a:cs typeface="Times New Roman" pitchFamily="18" charset="0"/>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nSpc>
                          <a:spcPct val="115000"/>
                        </a:lnSpc>
                        <a:spcAft>
                          <a:spcPts val="0"/>
                        </a:spcAft>
                        <a:buFont typeface="Times New Roman"/>
                        <a:buChar char="-"/>
                        <a:tabLst>
                          <a:tab pos="181610" algn="l"/>
                        </a:tabLst>
                      </a:pPr>
                      <a:r>
                        <a:rPr lang="uk-UA" sz="2400" dirty="0" smtClean="0">
                          <a:latin typeface="Times New Roman" pitchFamily="18" charset="0"/>
                          <a:ea typeface="Times New Roman"/>
                          <a:cs typeface="Times New Roman" pitchFamily="18" charset="0"/>
                        </a:rPr>
                        <a:t>телевізори</a:t>
                      </a:r>
                      <a:endParaRPr lang="ru-RU" sz="2400" dirty="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181610" algn="l"/>
                        </a:tabLst>
                      </a:pPr>
                      <a:r>
                        <a:rPr lang="uk-UA" sz="2400" dirty="0" smtClean="0">
                          <a:latin typeface="Times New Roman" pitchFamily="18" charset="0"/>
                          <a:ea typeface="Times New Roman"/>
                          <a:cs typeface="Times New Roman" pitchFamily="18" charset="0"/>
                        </a:rPr>
                        <a:t>одяг</a:t>
                      </a:r>
                      <a:r>
                        <a:rPr lang="uk-UA" sz="2400" dirty="0">
                          <a:latin typeface="Times New Roman" pitchFamily="18" charset="0"/>
                          <a:ea typeface="Times New Roman"/>
                          <a:cs typeface="Times New Roman" pitchFamily="18" charset="0"/>
                        </a:rPr>
                        <a:t>, квартири.</a:t>
                      </a:r>
                      <a:endParaRPr lang="ru-RU" sz="2400" dirty="0">
                        <a:latin typeface="Times New Roman" pitchFamily="18" charset="0"/>
                        <a:ea typeface="Times New Roman"/>
                        <a:cs typeface="Times New Roman" pitchFamily="18" charset="0"/>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just">
                        <a:lnSpc>
                          <a:spcPct val="115000"/>
                        </a:lnSpc>
                        <a:spcAft>
                          <a:spcPts val="0"/>
                        </a:spcAft>
                        <a:buFont typeface="Times New Roman"/>
                        <a:buChar char="-"/>
                        <a:tabLst>
                          <a:tab pos="180975" algn="l"/>
                        </a:tabLst>
                      </a:pPr>
                      <a:r>
                        <a:rPr lang="uk-UA" sz="2400" dirty="0">
                          <a:latin typeface="Times New Roman" pitchFamily="18" charset="0"/>
                          <a:ea typeface="Times New Roman"/>
                          <a:cs typeface="Times New Roman" pitchFamily="18" charset="0"/>
                        </a:rPr>
                        <a:t>автомобілі</a:t>
                      </a:r>
                      <a:endParaRPr lang="ru-RU" sz="2400" dirty="0">
                        <a:latin typeface="Times New Roman" pitchFamily="18" charset="0"/>
                        <a:ea typeface="Times New Roman"/>
                        <a:cs typeface="Times New Roman" pitchFamily="18" charset="0"/>
                      </a:endParaRPr>
                    </a:p>
                    <a:p>
                      <a:pPr marL="342900" lvl="0" indent="-342900">
                        <a:lnSpc>
                          <a:spcPct val="115000"/>
                        </a:lnSpc>
                        <a:spcAft>
                          <a:spcPts val="0"/>
                        </a:spcAft>
                        <a:buFont typeface="Times New Roman"/>
                        <a:buChar char="-"/>
                        <a:tabLst>
                          <a:tab pos="180975" algn="l"/>
                        </a:tabLst>
                      </a:pPr>
                      <a:r>
                        <a:rPr lang="uk-UA" sz="2400" dirty="0">
                          <a:latin typeface="Times New Roman" pitchFamily="18" charset="0"/>
                          <a:ea typeface="Times New Roman"/>
                          <a:cs typeface="Times New Roman" pitchFamily="18" charset="0"/>
                        </a:rPr>
                        <a:t>мобільні телефони</a:t>
                      </a:r>
                      <a:endParaRPr lang="ru-RU" sz="2400" dirty="0">
                        <a:latin typeface="Times New Roman" pitchFamily="18" charset="0"/>
                        <a:ea typeface="Times New Roman"/>
                        <a:cs typeface="Times New Roman" pitchFamily="18" charset="0"/>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lvl="0" indent="-342900" algn="just">
                        <a:lnSpc>
                          <a:spcPct val="115000"/>
                        </a:lnSpc>
                        <a:spcAft>
                          <a:spcPts val="0"/>
                        </a:spcAft>
                        <a:buFont typeface="Times New Roman"/>
                        <a:buNone/>
                        <a:tabLst>
                          <a:tab pos="180975" algn="l"/>
                        </a:tabLst>
                      </a:pPr>
                      <a:r>
                        <a:rPr lang="uk-UA" sz="2400" spc="-40" dirty="0">
                          <a:latin typeface="Times New Roman" pitchFamily="18" charset="0"/>
                          <a:ea typeface="Times New Roman"/>
                          <a:cs typeface="Times New Roman" pitchFamily="18" charset="0"/>
                        </a:rPr>
                        <a:t>енциклопедії</a:t>
                      </a:r>
                      <a:endParaRPr lang="ru-RU" sz="2400" dirty="0">
                        <a:latin typeface="Times New Roman" pitchFamily="18" charset="0"/>
                        <a:ea typeface="Times New Roman"/>
                        <a:cs typeface="Times New Roman" pitchFamily="18" charset="0"/>
                      </a:endParaRPr>
                    </a:p>
                    <a:p>
                      <a:pPr marL="0" lvl="0" indent="0">
                        <a:lnSpc>
                          <a:spcPct val="115000"/>
                        </a:lnSpc>
                        <a:spcAft>
                          <a:spcPts val="0"/>
                        </a:spcAft>
                        <a:buFont typeface="Times New Roman"/>
                        <a:buNone/>
                        <a:tabLst>
                          <a:tab pos="180975" algn="l"/>
                        </a:tabLst>
                      </a:pPr>
                      <a:r>
                        <a:rPr lang="uk-UA" sz="2400" dirty="0">
                          <a:latin typeface="Times New Roman" pitchFamily="18" charset="0"/>
                          <a:ea typeface="Times New Roman"/>
                          <a:cs typeface="Times New Roman" pitchFamily="18" charset="0"/>
                        </a:rPr>
                        <a:t>товари </a:t>
                      </a:r>
                      <a:r>
                        <a:rPr lang="uk-UA" sz="2400" dirty="0" smtClean="0">
                          <a:latin typeface="Times New Roman" pitchFamily="18" charset="0"/>
                          <a:ea typeface="Times New Roman"/>
                          <a:cs typeface="Times New Roman" pitchFamily="18" charset="0"/>
                        </a:rPr>
                        <a:t>для ритуальних </a:t>
                      </a:r>
                      <a:r>
                        <a:rPr lang="uk-UA" sz="2400" dirty="0">
                          <a:latin typeface="Times New Roman" pitchFamily="18" charset="0"/>
                          <a:ea typeface="Times New Roman"/>
                          <a:cs typeface="Times New Roman" pitchFamily="18" charset="0"/>
                        </a:rPr>
                        <a:t>обрядів</a:t>
                      </a:r>
                      <a:endParaRPr lang="ru-RU" sz="2400" dirty="0">
                        <a:latin typeface="Times New Roman" pitchFamily="18" charset="0"/>
                        <a:ea typeface="Times New Roman"/>
                        <a:cs typeface="Times New Roman" pitchFamily="18" charset="0"/>
                      </a:endParaRPr>
                    </a:p>
                  </a:txBody>
                  <a:tcPr marL="44243" marR="44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210025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68313" y="333375"/>
            <a:ext cx="8424862" cy="6335713"/>
          </a:xfrm>
        </p:spPr>
        <p:txBody>
          <a:bodyPr/>
          <a:lstStyle/>
          <a:p>
            <a:pPr algn="ctr">
              <a:lnSpc>
                <a:spcPct val="80000"/>
              </a:lnSpc>
              <a:buFont typeface="Wingdings" pitchFamily="2" charset="2"/>
              <a:buNone/>
            </a:pPr>
            <a:r>
              <a:rPr lang="uk-UA" sz="1600" b="1" dirty="0">
                <a:solidFill>
                  <a:schemeClr val="tx1"/>
                </a:solidFill>
              </a:rPr>
              <a:t>При розробці товарів фірма повинна передбачити три рівні :</a:t>
            </a:r>
            <a:endParaRPr lang="uk-UA" sz="1600" b="1" i="1" dirty="0">
              <a:solidFill>
                <a:schemeClr val="tx1"/>
              </a:solidFill>
            </a:endParaRPr>
          </a:p>
          <a:p>
            <a:pPr>
              <a:lnSpc>
                <a:spcPct val="80000"/>
              </a:lnSpc>
              <a:buFont typeface="Wingdings" pitchFamily="2" charset="2"/>
              <a:buNone/>
            </a:pPr>
            <a:r>
              <a:rPr lang="uk-UA" sz="1600" b="1" i="1" dirty="0">
                <a:solidFill>
                  <a:schemeClr val="tx1"/>
                </a:solidFill>
              </a:rPr>
              <a:t>І-й рівень</a:t>
            </a:r>
            <a:r>
              <a:rPr lang="uk-UA" sz="1600" b="1" dirty="0">
                <a:solidFill>
                  <a:schemeClr val="tx1"/>
                </a:solidFill>
              </a:rPr>
              <a:t> - товар за задумом фірми,</a:t>
            </a:r>
            <a:r>
              <a:rPr lang="uk-UA" sz="1600" dirty="0">
                <a:solidFill>
                  <a:schemeClr val="tx1"/>
                </a:solidFill>
              </a:rPr>
              <a:t> це означає, яку головну користь чи послугу надає новий виріб і дає відповідь на запитання, що саме буде купуватися споживачем.</a:t>
            </a:r>
          </a:p>
          <a:p>
            <a:pPr>
              <a:lnSpc>
                <a:spcPct val="80000"/>
              </a:lnSpc>
              <a:buFont typeface="Wingdings" pitchFamily="2" charset="2"/>
              <a:buNone/>
            </a:pPr>
            <a:endParaRPr lang="uk-UA" sz="1600" i="1" dirty="0">
              <a:solidFill>
                <a:schemeClr val="tx1"/>
              </a:solidFill>
            </a:endParaRPr>
          </a:p>
          <a:p>
            <a:pPr>
              <a:lnSpc>
                <a:spcPct val="80000"/>
              </a:lnSpc>
              <a:buFont typeface="Wingdings" pitchFamily="2" charset="2"/>
              <a:buNone/>
            </a:pPr>
            <a:r>
              <a:rPr lang="uk-UA" sz="1600" b="1" i="1" dirty="0" err="1">
                <a:solidFill>
                  <a:schemeClr val="tx1"/>
                </a:solidFill>
              </a:rPr>
              <a:t>ІІ-й</a:t>
            </a:r>
            <a:r>
              <a:rPr lang="uk-UA" sz="1600" b="1" i="1" dirty="0">
                <a:solidFill>
                  <a:schemeClr val="tx1"/>
                </a:solidFill>
              </a:rPr>
              <a:t> рівень</a:t>
            </a:r>
            <a:r>
              <a:rPr lang="uk-UA" sz="1600" b="1" dirty="0">
                <a:solidFill>
                  <a:schemeClr val="tx1"/>
                </a:solidFill>
              </a:rPr>
              <a:t> - товар у реальному виконанні. </a:t>
            </a:r>
          </a:p>
          <a:p>
            <a:pPr>
              <a:lnSpc>
                <a:spcPct val="80000"/>
              </a:lnSpc>
              <a:buFont typeface="Wingdings" pitchFamily="2" charset="2"/>
              <a:buNone/>
            </a:pPr>
            <a:endParaRPr lang="uk-UA" sz="1600" b="1" dirty="0">
              <a:solidFill>
                <a:schemeClr val="tx1"/>
              </a:solidFill>
            </a:endParaRPr>
          </a:p>
          <a:p>
            <a:pPr>
              <a:lnSpc>
                <a:spcPct val="80000"/>
              </a:lnSpc>
              <a:buFont typeface="Wingdings" pitchFamily="2" charset="2"/>
              <a:buNone/>
            </a:pPr>
            <a:r>
              <a:rPr lang="uk-UA" sz="1600" b="1" dirty="0">
                <a:solidFill>
                  <a:schemeClr val="tx1"/>
                </a:solidFill>
              </a:rPr>
              <a:t>При цьому всі товари мають п`ять основних ознак:</a:t>
            </a:r>
          </a:p>
          <a:p>
            <a:pPr>
              <a:lnSpc>
                <a:spcPct val="80000"/>
              </a:lnSpc>
              <a:buClr>
                <a:schemeClr val="tx1"/>
              </a:buClr>
              <a:buFont typeface="Wingdings" pitchFamily="2" charset="2"/>
              <a:buChar char="q"/>
            </a:pPr>
            <a:r>
              <a:rPr lang="uk-UA" sz="1600" dirty="0">
                <a:solidFill>
                  <a:schemeClr val="tx1"/>
                </a:solidFill>
              </a:rPr>
              <a:t>рівень якості;</a:t>
            </a:r>
          </a:p>
          <a:p>
            <a:pPr>
              <a:lnSpc>
                <a:spcPct val="80000"/>
              </a:lnSpc>
              <a:buClr>
                <a:schemeClr val="tx1"/>
              </a:buClr>
              <a:buFont typeface="Wingdings" pitchFamily="2" charset="2"/>
              <a:buChar char="q"/>
            </a:pPr>
            <a:r>
              <a:rPr lang="uk-UA" sz="1600" dirty="0">
                <a:solidFill>
                  <a:schemeClr val="tx1"/>
                </a:solidFill>
              </a:rPr>
              <a:t>перелік властивостей;</a:t>
            </a:r>
          </a:p>
          <a:p>
            <a:pPr>
              <a:lnSpc>
                <a:spcPct val="80000"/>
              </a:lnSpc>
              <a:buClr>
                <a:schemeClr val="tx1"/>
              </a:buClr>
              <a:buFont typeface="Wingdings" pitchFamily="2" charset="2"/>
              <a:buChar char="q"/>
            </a:pPr>
            <a:r>
              <a:rPr lang="uk-UA" sz="1600" dirty="0">
                <a:solidFill>
                  <a:schemeClr val="tx1"/>
                </a:solidFill>
              </a:rPr>
              <a:t>специфіка оформлення </a:t>
            </a:r>
            <a:r>
              <a:rPr lang="uk-UA" sz="1600" i="1" dirty="0">
                <a:solidFill>
                  <a:schemeClr val="tx1"/>
                </a:solidFill>
              </a:rPr>
              <a:t>(дизайн);</a:t>
            </a:r>
            <a:endParaRPr lang="uk-UA" sz="1600" dirty="0">
              <a:solidFill>
                <a:schemeClr val="tx1"/>
              </a:solidFill>
            </a:endParaRPr>
          </a:p>
          <a:p>
            <a:pPr>
              <a:lnSpc>
                <a:spcPct val="80000"/>
              </a:lnSpc>
              <a:buClr>
                <a:schemeClr val="tx1"/>
              </a:buClr>
              <a:buFont typeface="Wingdings" pitchFamily="2" charset="2"/>
              <a:buChar char="q"/>
            </a:pPr>
            <a:r>
              <a:rPr lang="uk-UA" sz="1600" dirty="0">
                <a:solidFill>
                  <a:schemeClr val="tx1"/>
                </a:solidFill>
              </a:rPr>
              <a:t>марочна назва;</a:t>
            </a:r>
          </a:p>
          <a:p>
            <a:pPr>
              <a:lnSpc>
                <a:spcPct val="80000"/>
              </a:lnSpc>
              <a:buClr>
                <a:schemeClr val="tx1"/>
              </a:buClr>
              <a:buFont typeface="Wingdings" pitchFamily="2" charset="2"/>
              <a:buChar char="q"/>
            </a:pPr>
            <a:r>
              <a:rPr lang="uk-UA" sz="1600" dirty="0">
                <a:solidFill>
                  <a:schemeClr val="tx1"/>
                </a:solidFill>
              </a:rPr>
              <a:t>специфіка упаковки;</a:t>
            </a:r>
            <a:endParaRPr lang="uk-UA" sz="1600" i="1" dirty="0">
              <a:solidFill>
                <a:schemeClr val="tx1"/>
              </a:solidFill>
            </a:endParaRPr>
          </a:p>
          <a:p>
            <a:pPr>
              <a:lnSpc>
                <a:spcPct val="80000"/>
              </a:lnSpc>
              <a:buFont typeface="Wingdings" pitchFamily="2" charset="2"/>
              <a:buNone/>
            </a:pPr>
            <a:r>
              <a:rPr lang="uk-UA" sz="1600" b="1" i="1" dirty="0" err="1">
                <a:solidFill>
                  <a:schemeClr val="tx1"/>
                </a:solidFill>
              </a:rPr>
              <a:t>ІІІ-й</a:t>
            </a:r>
            <a:r>
              <a:rPr lang="uk-UA" sz="1600" b="1" i="1" dirty="0">
                <a:solidFill>
                  <a:schemeClr val="tx1"/>
                </a:solidFill>
              </a:rPr>
              <a:t> рівень</a:t>
            </a:r>
            <a:r>
              <a:rPr lang="uk-UA" sz="1600" b="1" dirty="0">
                <a:solidFill>
                  <a:schemeClr val="tx1"/>
                </a:solidFill>
              </a:rPr>
              <a:t> - товар з підсиленням</a:t>
            </a:r>
            <a:r>
              <a:rPr lang="uk-UA" sz="1600" dirty="0">
                <a:solidFill>
                  <a:schemeClr val="tx1"/>
                </a:solidFill>
              </a:rPr>
              <a:t> - надання додаткових послуг чи отримання користі від придбання товару </a:t>
            </a:r>
          </a:p>
          <a:p>
            <a:pPr>
              <a:lnSpc>
                <a:spcPct val="80000"/>
              </a:lnSpc>
              <a:buFont typeface="Wingdings" pitchFamily="2" charset="2"/>
              <a:buNone/>
            </a:pPr>
            <a:r>
              <a:rPr lang="uk-UA" sz="1600" b="1" dirty="0">
                <a:solidFill>
                  <a:schemeClr val="tx1"/>
                </a:solidFill>
              </a:rPr>
              <a:t>До товарів особистого користування належать:</a:t>
            </a:r>
          </a:p>
          <a:p>
            <a:pPr>
              <a:lnSpc>
                <a:spcPct val="80000"/>
              </a:lnSpc>
              <a:buClr>
                <a:schemeClr val="tx1"/>
              </a:buClr>
              <a:buFont typeface="Wingdings" pitchFamily="2" charset="2"/>
              <a:buChar char="q"/>
            </a:pPr>
            <a:r>
              <a:rPr lang="uk-UA" sz="1600" dirty="0">
                <a:solidFill>
                  <a:schemeClr val="tx1"/>
                </a:solidFill>
              </a:rPr>
              <a:t>вироби тривалого користування – квартира, автомобіль тощо;</a:t>
            </a:r>
          </a:p>
          <a:p>
            <a:pPr>
              <a:lnSpc>
                <a:spcPct val="80000"/>
              </a:lnSpc>
              <a:buClr>
                <a:schemeClr val="tx1"/>
              </a:buClr>
              <a:buFont typeface="Wingdings" pitchFamily="2" charset="2"/>
              <a:buChar char="q"/>
            </a:pPr>
            <a:r>
              <a:rPr lang="uk-UA" sz="1600" dirty="0">
                <a:solidFill>
                  <a:schemeClr val="tx1"/>
                </a:solidFill>
              </a:rPr>
              <a:t>вироби короткочасного користування – продукти харчування, миючі засоби, косметика тощо;</a:t>
            </a:r>
          </a:p>
          <a:p>
            <a:pPr>
              <a:lnSpc>
                <a:spcPct val="80000"/>
              </a:lnSpc>
              <a:buClr>
                <a:schemeClr val="tx1"/>
              </a:buClr>
              <a:buFont typeface="Wingdings" pitchFamily="2" charset="2"/>
              <a:buChar char="q"/>
            </a:pPr>
            <a:r>
              <a:rPr lang="uk-UA" sz="1600" dirty="0">
                <a:solidFill>
                  <a:schemeClr val="tx1"/>
                </a:solidFill>
              </a:rPr>
              <a:t>послуги – доставка товарів за призначенням, навчання, юридичні послуги, консультації тощо.</a:t>
            </a:r>
          </a:p>
          <a:p>
            <a:pPr>
              <a:lnSpc>
                <a:spcPct val="80000"/>
              </a:lnSpc>
              <a:buFont typeface="Wingdings" pitchFamily="2" charset="2"/>
              <a:buNone/>
            </a:pPr>
            <a:r>
              <a:rPr lang="uk-UA" sz="1600" b="1" dirty="0">
                <a:solidFill>
                  <a:schemeClr val="tx1"/>
                </a:solidFill>
              </a:rPr>
              <a:t>До товарів виробничого призначення належать:</a:t>
            </a:r>
          </a:p>
          <a:p>
            <a:pPr>
              <a:lnSpc>
                <a:spcPct val="80000"/>
              </a:lnSpc>
              <a:buClr>
                <a:schemeClr val="tx1"/>
              </a:buClr>
              <a:buFont typeface="Wingdings" pitchFamily="2" charset="2"/>
              <a:buChar char="ü"/>
            </a:pPr>
            <a:r>
              <a:rPr lang="uk-UA" sz="1600" dirty="0">
                <a:solidFill>
                  <a:schemeClr val="tx1"/>
                </a:solidFill>
              </a:rPr>
              <a:t>основне устаткування;</a:t>
            </a:r>
          </a:p>
          <a:p>
            <a:pPr>
              <a:lnSpc>
                <a:spcPct val="80000"/>
              </a:lnSpc>
              <a:buClr>
                <a:schemeClr val="tx1"/>
              </a:buClr>
              <a:buFont typeface="Wingdings" pitchFamily="2" charset="2"/>
              <a:buChar char="ü"/>
            </a:pPr>
            <a:r>
              <a:rPr lang="uk-UA" sz="1600" dirty="0">
                <a:solidFill>
                  <a:schemeClr val="tx1"/>
                </a:solidFill>
              </a:rPr>
              <a:t>допоміжне устаткування;</a:t>
            </a:r>
          </a:p>
          <a:p>
            <a:pPr>
              <a:lnSpc>
                <a:spcPct val="80000"/>
              </a:lnSpc>
              <a:buClr>
                <a:schemeClr val="tx1"/>
              </a:buClr>
              <a:buFont typeface="Wingdings" pitchFamily="2" charset="2"/>
              <a:buChar char="ü"/>
            </a:pPr>
            <a:r>
              <a:rPr lang="uk-UA" sz="1600" dirty="0">
                <a:solidFill>
                  <a:schemeClr val="tx1"/>
                </a:solidFill>
              </a:rPr>
              <a:t>вузли та агрегати;</a:t>
            </a:r>
          </a:p>
          <a:p>
            <a:pPr>
              <a:lnSpc>
                <a:spcPct val="80000"/>
              </a:lnSpc>
              <a:buClr>
                <a:schemeClr val="tx1"/>
              </a:buClr>
              <a:buFont typeface="Wingdings" pitchFamily="2" charset="2"/>
              <a:buChar char="ü"/>
            </a:pPr>
            <a:r>
              <a:rPr lang="uk-UA" sz="1600" dirty="0">
                <a:solidFill>
                  <a:schemeClr val="tx1"/>
                </a:solidFill>
              </a:rPr>
              <a:t>основні матеріали;</a:t>
            </a:r>
          </a:p>
          <a:p>
            <a:pPr>
              <a:lnSpc>
                <a:spcPct val="80000"/>
              </a:lnSpc>
              <a:buClr>
                <a:schemeClr val="tx1"/>
              </a:buClr>
              <a:buFont typeface="Wingdings" pitchFamily="2" charset="2"/>
              <a:buChar char="ü"/>
            </a:pPr>
            <a:r>
              <a:rPr lang="uk-UA" sz="1600" dirty="0">
                <a:solidFill>
                  <a:schemeClr val="tx1"/>
                </a:solidFill>
              </a:rPr>
              <a:t>допоміжні матеріали і сировина.</a:t>
            </a:r>
            <a:endParaRPr lang="ru-RU" sz="1600" dirty="0">
              <a:solidFill>
                <a:schemeClr val="tx1"/>
              </a:solidFill>
            </a:endParaRPr>
          </a:p>
        </p:txBody>
      </p:sp>
    </p:spTree>
    <p:extLst>
      <p:ext uri="{BB962C8B-B14F-4D97-AF65-F5344CB8AC3E}">
        <p14:creationId xmlns:p14="http://schemas.microsoft.com/office/powerpoint/2010/main" val="2005049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1"/>
          <p:cNvSpPr>
            <a:spLocks noChangeArrowheads="1"/>
          </p:cNvSpPr>
          <p:nvPr/>
        </p:nvSpPr>
        <p:spPr bwMode="auto">
          <a:xfrm>
            <a:off x="571472" y="0"/>
            <a:ext cx="7929586" cy="10772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Останнім часом маркетологи виділяють 3-тю групу товарів, куди входять об’єкти, які мають ринкову вартість, а саме: організації, особи, місця та ідеї.</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8962" name="Rectangle 2"/>
          <p:cNvSpPr>
            <a:spLocks noChangeArrowheads="1"/>
          </p:cNvSpPr>
          <p:nvPr/>
        </p:nvSpPr>
        <p:spPr bwMode="auto">
          <a:xfrm>
            <a:off x="357158" y="1142984"/>
            <a:ext cx="8358246" cy="261610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а) </a:t>
            </a:r>
            <a:r>
              <a:rPr kumimoji="0" lang="uk-UA"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маркетинг організацій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складається з діяльності, спрямованої на створення, управління або зміну ставлення та поведінки цільових споживачів по відношенню до організації. Компанія </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продає</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себе, рекламує себе, створює імідж.</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 </a:t>
            </a:r>
            <a:r>
              <a:rPr kumimoji="0" lang="uk-UA"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маркетинг окремих осіб</a:t>
            </a:r>
            <a:r>
              <a:rPr kumimoji="0" lang="uk-UA"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діяльність, спрямована на створення, підтримку або зміну ставлення поведінки споживача відносно конкретних осіб. Підприємства, спортивні команди, музичні колективи, релігійні групи та інші організації все активніше використовують маркетинг окремих осіб.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357158" y="3500438"/>
            <a:ext cx="8358246" cy="15388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b="1" dirty="0" smtClean="0">
                <a:solidFill>
                  <a:srgbClr val="C00000"/>
                </a:solidFill>
                <a:latin typeface="Times New Roman" pitchFamily="18" charset="0"/>
                <a:cs typeface="Times New Roman" pitchFamily="18" charset="0"/>
              </a:rPr>
              <a:t>в) </a:t>
            </a:r>
            <a:r>
              <a:rPr lang="uk-UA" b="1" i="1" dirty="0" smtClean="0">
                <a:solidFill>
                  <a:srgbClr val="C00000"/>
                </a:solidFill>
                <a:latin typeface="Times New Roman" pitchFamily="18" charset="0"/>
                <a:cs typeface="Times New Roman" pitchFamily="18" charset="0"/>
              </a:rPr>
              <a:t>маркетинг місць </a:t>
            </a:r>
            <a:r>
              <a:rPr lang="uk-UA" b="1" dirty="0" smtClean="0">
                <a:latin typeface="Times New Roman" pitchFamily="18" charset="0"/>
                <a:cs typeface="Times New Roman" pitchFamily="18" charset="0"/>
              </a:rPr>
              <a:t>– це діяльність, направлена на створення, підтримку або зміну поведінки певних місць, наприклад зон господарчої забудови або місць відпочинку. Різновидом маркетингових місць є </a:t>
            </a:r>
            <a:r>
              <a:rPr lang="uk-UA" b="1" u="sng" dirty="0" smtClean="0">
                <a:latin typeface="Times New Roman" pitchFamily="18" charset="0"/>
                <a:cs typeface="Times New Roman" pitchFamily="18" charset="0"/>
              </a:rPr>
              <a:t>туристичний маркетинг.</a:t>
            </a:r>
          </a:p>
          <a:p>
            <a:endParaRPr lang="uk-UA"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
        <p:nvSpPr>
          <p:cNvPr id="7" name="TextBox 6"/>
          <p:cNvSpPr txBox="1"/>
          <p:nvPr/>
        </p:nvSpPr>
        <p:spPr>
          <a:xfrm>
            <a:off x="357158" y="4357694"/>
            <a:ext cx="835824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b="1" dirty="0" smtClean="0">
                <a:solidFill>
                  <a:srgbClr val="C00000"/>
                </a:solidFill>
                <a:latin typeface="Times New Roman" pitchFamily="18" charset="0"/>
                <a:cs typeface="Times New Roman" pitchFamily="18" charset="0"/>
              </a:rPr>
              <a:t>г) </a:t>
            </a:r>
            <a:r>
              <a:rPr lang="uk-UA" b="1" i="1" dirty="0" smtClean="0">
                <a:solidFill>
                  <a:srgbClr val="C00000"/>
                </a:solidFill>
                <a:latin typeface="Times New Roman" pitchFamily="18" charset="0"/>
                <a:cs typeface="Times New Roman" pitchFamily="18" charset="0"/>
              </a:rPr>
              <a:t>ідеї </a:t>
            </a:r>
            <a:r>
              <a:rPr lang="uk-UA" b="1" dirty="0" smtClean="0">
                <a:latin typeface="Times New Roman" pitchFamily="18" charset="0"/>
                <a:cs typeface="Times New Roman" pitchFamily="18" charset="0"/>
              </a:rPr>
              <a:t>– з одного боку весь маркетинг – це маркетинг ідей. Але тут мова йде про маркетинг соціальних ідей: громадські компанії на підтримку здорового способу життя, компанії на захист навколишнього природного середовища, боротьби з алкоголізмом, наркоманією, палінням,компанії з планування сім</a:t>
            </a:r>
            <a:r>
              <a:rPr lang="ru-RU"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ї. Цей вид маркетингу назвали соціальним маркетингом, він включає у себе створення та впровадження програм, метою яких є підвищення сприйнятливості ідей серед цільових груп. </a:t>
            </a:r>
            <a:endParaRPr lang="ru-RU" b="1"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0"/>
            <a:ext cx="650085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latin typeface="Arial Black" pitchFamily="34" charset="0"/>
              </a:rPr>
              <a:t>III</a:t>
            </a:r>
            <a:r>
              <a:rPr lang="uk-UA" sz="2400" b="1" dirty="0" smtClean="0">
                <a:latin typeface="Arial Black" pitchFamily="34" charset="0"/>
              </a:rPr>
              <a:t>. Рішення про окремі товари</a:t>
            </a:r>
            <a:endParaRPr lang="ru-RU" sz="2400" dirty="0">
              <a:latin typeface="Arial Black" pitchFamily="34" charset="0"/>
            </a:endParaRPr>
          </a:p>
        </p:txBody>
      </p:sp>
      <p:sp>
        <p:nvSpPr>
          <p:cNvPr id="169985" name="Rectangle 1"/>
          <p:cNvSpPr>
            <a:spLocks noChangeArrowheads="1"/>
          </p:cNvSpPr>
          <p:nvPr/>
        </p:nvSpPr>
        <p:spPr bwMode="auto">
          <a:xfrm>
            <a:off x="285720" y="571480"/>
            <a:ext cx="8643998" cy="14773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На </a:t>
            </a:r>
            <a:r>
              <a:rPr kumimoji="0" lang="en-US"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I</a:t>
            </a:r>
            <a:r>
              <a:rPr kumimoji="0" lang="uk-UA"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етапі, тобто під час розробки товару чи послуги, маркетолог повинен визначити ті вигоди, які забезпечить цей товар. Такі вигоди передаються з </a:t>
            </a:r>
            <a:r>
              <a:rPr kumimoji="0" lang="uk-UA" b="0" i="1"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матеріальними властивостями </a:t>
            </a:r>
            <a:r>
              <a:rPr kumimoji="0" lang="uk-UA" b="0"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товару, такими як якість,характеристики та зовнішнє оформлення (дизайн).</a:t>
            </a:r>
            <a:endParaRPr kumimoji="0" lang="uk-UA"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6" name="TextBox 5"/>
          <p:cNvSpPr txBox="1"/>
          <p:nvPr/>
        </p:nvSpPr>
        <p:spPr>
          <a:xfrm>
            <a:off x="428596" y="2143116"/>
            <a:ext cx="8358246" cy="1600438"/>
          </a:xfrm>
          <a:prstGeom prst="rect">
            <a:avLst/>
          </a:prstGeom>
          <a:noFill/>
        </p:spPr>
        <p:txBody>
          <a:bodyPr wrap="square" rtlCol="0">
            <a:spAutoFit/>
          </a:bodyPr>
          <a:lstStyle/>
          <a:p>
            <a:r>
              <a:rPr lang="uk-UA" sz="2000" b="1" dirty="0" smtClean="0">
                <a:latin typeface="Times New Roman" pitchFamily="18" charset="0"/>
                <a:cs typeface="Times New Roman" pitchFamily="18" charset="0"/>
              </a:rPr>
              <a:t>	Якість – один з найпотужніших інструментів, за допомогою якого маркетологи позиціонують товар на ринку. Якість має 2 складові – </a:t>
            </a:r>
            <a:r>
              <a:rPr lang="uk-UA" sz="2000" b="1" u="sng" dirty="0" smtClean="0">
                <a:latin typeface="Times New Roman" pitchFamily="18" charset="0"/>
                <a:cs typeface="Times New Roman" pitchFamily="18" charset="0"/>
              </a:rPr>
              <a:t>рівень</a:t>
            </a:r>
            <a:r>
              <a:rPr lang="uk-UA" sz="2000" b="1" dirty="0" smtClean="0">
                <a:latin typeface="Times New Roman" pitchFamily="18" charset="0"/>
                <a:cs typeface="Times New Roman" pitchFamily="18" charset="0"/>
              </a:rPr>
              <a:t> та </a:t>
            </a:r>
            <a:r>
              <a:rPr lang="uk-UA" sz="2000" b="1" u="sng" dirty="0" smtClean="0">
                <a:latin typeface="Times New Roman" pitchFamily="18" charset="0"/>
                <a:cs typeface="Times New Roman" pitchFamily="18" charset="0"/>
              </a:rPr>
              <a:t>сталість</a:t>
            </a:r>
            <a:r>
              <a:rPr lang="uk-UA" sz="2000" b="1" dirty="0" smtClean="0">
                <a:latin typeface="Times New Roman" pitchFamily="18" charset="0"/>
                <a:cs typeface="Times New Roman" pitchFamily="18" charset="0"/>
              </a:rPr>
              <a:t>. Рівень якості виявляється тотожним здібності товару виконувати свої функції.</a:t>
            </a:r>
          </a:p>
          <a:p>
            <a:endParaRPr lang="ru-RU" dirty="0"/>
          </a:p>
        </p:txBody>
      </p:sp>
      <p:sp>
        <p:nvSpPr>
          <p:cNvPr id="169986" name="Rectangle 2"/>
          <p:cNvSpPr>
            <a:spLocks noChangeArrowheads="1"/>
          </p:cNvSpPr>
          <p:nvPr/>
        </p:nvSpPr>
        <p:spPr bwMode="auto">
          <a:xfrm>
            <a:off x="428596" y="3357562"/>
            <a:ext cx="792958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Важливо першими запропонувати товар з новими, потрібними споживачеві властивостями. </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Серед таких властивостей є дизайн товару. На відміну від стиля, дизайн – це дещо більше, ніж зовнішня оболонка – він визначає саму сутність товару. Гарний дизайн повинен привернути увагу, покращувати характеристику товару, зменшувати собівартість та надавати товару значну перевагу перед конкурентами. </a:t>
            </a:r>
            <a:endParaRPr kumimoji="0" lang="uk-UA"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476672"/>
            <a:ext cx="8643998"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sz="2400" b="1" dirty="0" smtClean="0">
                <a:latin typeface="Times New Roman" pitchFamily="18" charset="0"/>
                <a:ea typeface="Times New Roman" pitchFamily="18" charset="0"/>
                <a:cs typeface="Times New Roman" pitchFamily="18" charset="0"/>
              </a:rPr>
              <a:t>О</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сновні рішення щодо торгових марок:</a:t>
            </a:r>
          </a:p>
          <a:p>
            <a:pPr lvl="0"/>
            <a:r>
              <a:rPr kumimoji="0" lang="uk-UA"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uk-UA" sz="20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вибір назви торгової марки; </a:t>
            </a:r>
          </a:p>
          <a:p>
            <a:pPr lvl="0"/>
            <a:r>
              <a:rPr lang="uk-UA" b="1" dirty="0" smtClean="0">
                <a:latin typeface="Times New Roman" pitchFamily="18" charset="0"/>
                <a:cs typeface="Times New Roman" pitchFamily="18" charset="0"/>
              </a:rPr>
              <a:t>В ідеалі назва торгової марки повинна мати такі якості:</a:t>
            </a:r>
            <a:endParaRPr lang="ru-RU" b="1" dirty="0" smtClean="0">
              <a:latin typeface="Times New Roman" pitchFamily="18" charset="0"/>
              <a:cs typeface="Times New Roman" pitchFamily="18" charset="0"/>
            </a:endParaRPr>
          </a:p>
          <a:p>
            <a:pPr lvl="1">
              <a:buFont typeface="Wingdings" pitchFamily="2" charset="2"/>
              <a:buChar char="§"/>
            </a:pPr>
            <a:r>
              <a:rPr lang="uk-UA" b="1" dirty="0" smtClean="0">
                <a:latin typeface="Times New Roman" pitchFamily="18" charset="0"/>
                <a:cs typeface="Times New Roman" pitchFamily="18" charset="0"/>
              </a:rPr>
              <a:t>вона повинна злегка натякати на переваги та якості товару  ( </a:t>
            </a:r>
            <a:r>
              <a:rPr lang="ru-RU"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 Садочок</a:t>
            </a:r>
            <a:r>
              <a:rPr lang="ru-RU"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uk-UA" b="1" dirty="0" smtClean="0">
                <a:latin typeface="Times New Roman" pitchFamily="18" charset="0"/>
                <a:cs typeface="Times New Roman" pitchFamily="18" charset="0"/>
              </a:rPr>
              <a:t>Соковита</a:t>
            </a:r>
            <a:r>
              <a:rPr lang="ru-RU"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 – сік ).</a:t>
            </a:r>
            <a:endParaRPr lang="ru-RU" b="1" dirty="0" smtClean="0">
              <a:latin typeface="Times New Roman" pitchFamily="18" charset="0"/>
              <a:cs typeface="Times New Roman" pitchFamily="18" charset="0"/>
            </a:endParaRPr>
          </a:p>
          <a:p>
            <a:pPr lvl="1">
              <a:buFont typeface="Wingdings" pitchFamily="2" charset="2"/>
              <a:buChar char="§"/>
            </a:pPr>
            <a:r>
              <a:rPr lang="uk-UA" b="1" dirty="0" smtClean="0">
                <a:latin typeface="Times New Roman" pitchFamily="18" charset="0"/>
                <a:cs typeface="Times New Roman" pitchFamily="18" charset="0"/>
              </a:rPr>
              <a:t>вона повинна легко вимовлятися, добре розпізнаватися та </a:t>
            </a:r>
            <a:r>
              <a:rPr lang="uk-UA" b="1" dirty="0" err="1" smtClean="0">
                <a:latin typeface="Times New Roman" pitchFamily="18" charset="0"/>
                <a:cs typeface="Times New Roman" pitchFamily="18" charset="0"/>
              </a:rPr>
              <a:t>запам</a:t>
            </a:r>
            <a:r>
              <a:rPr lang="ru-RU" b="1" dirty="0" smtClean="0">
                <a:latin typeface="Times New Roman" pitchFamily="18" charset="0"/>
                <a:cs typeface="Times New Roman" pitchFamily="18" charset="0"/>
              </a:rPr>
              <a:t>’</a:t>
            </a:r>
            <a:r>
              <a:rPr lang="uk-UA" b="1" dirty="0" err="1" smtClean="0">
                <a:latin typeface="Times New Roman" pitchFamily="18" charset="0"/>
                <a:cs typeface="Times New Roman" pitchFamily="18" charset="0"/>
              </a:rPr>
              <a:t>ятовуватися</a:t>
            </a:r>
            <a:r>
              <a:rPr lang="uk-UA" b="1" dirty="0" smtClean="0">
                <a:latin typeface="Times New Roman" pitchFamily="18" charset="0"/>
                <a:cs typeface="Times New Roman" pitchFamily="18" charset="0"/>
              </a:rPr>
              <a:t> (краще короткі назви ).</a:t>
            </a:r>
            <a:endParaRPr lang="ru-RU" b="1" dirty="0" smtClean="0">
              <a:latin typeface="Times New Roman" pitchFamily="18" charset="0"/>
              <a:cs typeface="Times New Roman" pitchFamily="18" charset="0"/>
            </a:endParaRPr>
          </a:p>
          <a:p>
            <a:pPr lvl="1">
              <a:buFont typeface="Wingdings" pitchFamily="2" charset="2"/>
              <a:buChar char="§"/>
            </a:pPr>
            <a:r>
              <a:rPr lang="uk-UA" b="1" dirty="0" smtClean="0">
                <a:latin typeface="Times New Roman" pitchFamily="18" charset="0"/>
                <a:cs typeface="Times New Roman" pitchFamily="18" charset="0"/>
              </a:rPr>
              <a:t>вона повинна бути індивідуальною (</a:t>
            </a:r>
            <a:r>
              <a:rPr lang="en-US" b="1" dirty="0" smtClean="0">
                <a:latin typeface="Times New Roman" pitchFamily="18" charset="0"/>
                <a:cs typeface="Times New Roman" pitchFamily="18" charset="0"/>
              </a:rPr>
              <a:t>Samsung</a:t>
            </a:r>
            <a:r>
              <a:rPr lang="uk-U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Kodak</a:t>
            </a:r>
            <a:r>
              <a:rPr lang="uk-UA"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lvl="1">
              <a:buFont typeface="Wingdings" pitchFamily="2" charset="2"/>
              <a:buChar char="§"/>
            </a:pPr>
            <a:r>
              <a:rPr lang="uk-UA" b="1" dirty="0" smtClean="0">
                <a:latin typeface="Times New Roman" pitchFamily="18" charset="0"/>
                <a:cs typeface="Times New Roman" pitchFamily="18" charset="0"/>
              </a:rPr>
              <a:t>вона повинна легко ( і зі збереженням змісту ) перекладатися на іноземні мови. Щоб не вийшло, що іншою мовою назва означала щось непристойне або протилежне властивостям товару.</a:t>
            </a:r>
            <a:endParaRPr lang="ru-RU" b="1" dirty="0" smtClean="0">
              <a:latin typeface="Times New Roman" pitchFamily="18" charset="0"/>
              <a:cs typeface="Times New Roman" pitchFamily="18" charset="0"/>
            </a:endParaRPr>
          </a:p>
          <a:p>
            <a:pPr lvl="1">
              <a:buFont typeface="Wingdings" pitchFamily="2" charset="2"/>
              <a:buChar char="§"/>
            </a:pPr>
            <a:r>
              <a:rPr lang="uk-UA" b="1" dirty="0" smtClean="0">
                <a:latin typeface="Times New Roman" pitchFamily="18" charset="0"/>
                <a:cs typeface="Times New Roman" pitchFamily="18" charset="0"/>
              </a:rPr>
              <a:t>вона повинна бути такою, щоб її можна було б зареєструвати та забезпечити юридичний захист.</a:t>
            </a:r>
            <a:endParaRPr lang="ru-RU" b="1"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r>
              <a:rPr lang="uk-UA" sz="2000" b="1" i="1" u="sng" dirty="0" smtClean="0">
                <a:latin typeface="Times New Roman" pitchFamily="18" charset="0"/>
                <a:cs typeface="Times New Roman" pitchFamily="18" charset="0"/>
              </a:rPr>
              <a:t>2) власник торгової марки. </a:t>
            </a:r>
            <a:r>
              <a:rPr lang="uk-UA" sz="2000" b="1" dirty="0" smtClean="0">
                <a:latin typeface="Times New Roman" pitchFamily="18" charset="0"/>
                <a:cs typeface="Times New Roman" pitchFamily="18" charset="0"/>
              </a:rPr>
              <a:t>Довгий час у магазинах домінували марки виробників, однак останнім часом все більше супермаркетів, торгових секцій, як і оптових продавців побутової техніки створюють свої власні приватні торгові марки ( </a:t>
            </a:r>
            <a:r>
              <a:rPr lang="uk-UA" sz="2000" b="1" dirty="0" err="1" smtClean="0">
                <a:latin typeface="Times New Roman" pitchFamily="18" charset="0"/>
                <a:cs typeface="Times New Roman" pitchFamily="18" charset="0"/>
              </a:rPr>
              <a:t>“Колос”</a:t>
            </a:r>
            <a:r>
              <a:rPr lang="uk-UA" sz="2000" b="1" dirty="0" smtClean="0">
                <a:latin typeface="Times New Roman" pitchFamily="18" charset="0"/>
                <a:cs typeface="Times New Roman" pitchFamily="18" charset="0"/>
              </a:rPr>
              <a:t>, мережа магазинів </a:t>
            </a:r>
            <a:r>
              <a:rPr lang="uk-UA" sz="2000" b="1" dirty="0" err="1" smtClean="0">
                <a:latin typeface="Times New Roman" pitchFamily="18" charset="0"/>
                <a:cs typeface="Times New Roman" pitchFamily="18" charset="0"/>
              </a:rPr>
              <a:t>“Фокстрот”</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“Майдан”</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“Фламінго”</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“Ельдорадо”</a:t>
            </a:r>
            <a:r>
              <a:rPr lang="uk-UA" sz="2000" b="1" dirty="0" smtClean="0">
                <a:latin typeface="Times New Roman" pitchFamily="18" charset="0"/>
                <a:cs typeface="Times New Roman" pitchFamily="18" charset="0"/>
              </a:rPr>
              <a:t> тощо ). </a:t>
            </a:r>
          </a:p>
          <a:p>
            <a:pPr marL="457200" marR="0" lvl="0" indent="-457200" algn="l" defTabSz="914400" rtl="0" eaLnBrk="0" fontAlgn="base" latinLnBrk="0" hangingPunct="0">
              <a:lnSpc>
                <a:spcPct val="100000"/>
              </a:lnSpc>
              <a:spcBef>
                <a:spcPct val="0"/>
              </a:spcBef>
              <a:spcAft>
                <a:spcPct val="0"/>
              </a:spcAft>
              <a:buClrTx/>
              <a:buSzTx/>
              <a:tabLst/>
            </a:pPr>
            <a:endPar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3109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ChangeArrowheads="1"/>
          </p:cNvSpPr>
          <p:nvPr/>
        </p:nvSpPr>
        <p:spPr bwMode="auto">
          <a:xfrm>
            <a:off x="428596" y="1142984"/>
            <a:ext cx="8001056" cy="440120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 </a:t>
            </a:r>
            <a:r>
              <a:rPr kumimoji="0" lang="uk-UA"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ій</a:t>
            </a:r>
            <a:r>
              <a:rPr kumimoji="0" lang="uk-UA"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вид рішень – </a:t>
            </a:r>
            <a:r>
              <a:rPr kumimoji="0" lang="uk-UA"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марочна стратегія</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Існує 4 марочних стратегії:</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існуючі торгові марки в межах існуючих категорій товарів розширюються за рахунок нових форм, розмірів або смакових якостей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існуючі назви марок розповсюджуються на нові категорії товарів</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відомі категорії товарів представляються під новими марками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нові торгові марки для нових категорій товару</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
          <p:cNvSpPr>
            <a:spLocks noChangeArrowheads="1"/>
          </p:cNvSpPr>
          <p:nvPr/>
        </p:nvSpPr>
        <p:spPr bwMode="auto">
          <a:xfrm>
            <a:off x="142844" y="0"/>
            <a:ext cx="8786874" cy="415498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 те рішення </a:t>
            </a: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маркування товару. </a:t>
            </a: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Етикетки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виконують кілька функцій: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визначає товар або торгову марку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класифікує товар, тобто описує його окремі характеристики: хто виготовив, де, коли, склад продукту, рекомендації з використання та техніки безпеки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повинна сприяти просуванню товару на ринок своїм привабливим графічним оформленням</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сучасній етикетці відображена ціна за одиницю товару, відкрити датування ( вказується строк зберігання товару ) та споживчі дані про продукт ( поживна цінність продукту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082" name="Rectangle 2"/>
          <p:cNvSpPr>
            <a:spLocks noChangeArrowheads="1"/>
          </p:cNvSpPr>
          <p:nvPr/>
        </p:nvSpPr>
        <p:spPr bwMode="auto">
          <a:xfrm>
            <a:off x="214282" y="4643446"/>
            <a:ext cx="8715436" cy="156966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 те рішення </a:t>
            </a: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супутні послуги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елемент стратегії товару, що передбачає після продажну підтримку товарів ( надання послуг, необхідних для споживачів товарів з відповідною вартістю – це вигідно і покупцю, і компанії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67544" y="764704"/>
            <a:ext cx="8229600" cy="5975350"/>
          </a:xfrm>
        </p:spPr>
        <p:txBody>
          <a:bodyPr/>
          <a:lstStyle/>
          <a:p>
            <a:pPr algn="just">
              <a:lnSpc>
                <a:spcPct val="80000"/>
              </a:lnSpc>
              <a:buFont typeface="Wingdings" pitchFamily="2" charset="2"/>
              <a:buNone/>
            </a:pPr>
            <a:r>
              <a:rPr lang="en-US" sz="1800" b="1" i="1" dirty="0">
                <a:solidFill>
                  <a:schemeClr val="tx1"/>
                </a:solidFill>
              </a:rPr>
              <a:t>		</a:t>
            </a:r>
            <a:r>
              <a:rPr lang="uk-UA" sz="1800" b="1" i="1" dirty="0">
                <a:solidFill>
                  <a:schemeClr val="tx1"/>
                </a:solidFill>
              </a:rPr>
              <a:t>Товарна політика</a:t>
            </a:r>
            <a:r>
              <a:rPr lang="uk-UA" sz="1800" dirty="0">
                <a:solidFill>
                  <a:schemeClr val="tx1"/>
                </a:solidFill>
              </a:rPr>
              <a:t> підприємства включає прийняття рішення щодо товарної номенклатури та асортименту. Товарна номенклатура </a:t>
            </a:r>
            <a:r>
              <a:rPr lang="uk-UA" sz="1800" i="1" dirty="0">
                <a:solidFill>
                  <a:schemeClr val="tx1"/>
                </a:solidFill>
              </a:rPr>
              <a:t>(серії продуктів)</a:t>
            </a:r>
            <a:r>
              <a:rPr lang="uk-UA" sz="1800" dirty="0">
                <a:solidFill>
                  <a:schemeClr val="tx1"/>
                </a:solidFill>
              </a:rPr>
              <a:t> - це групи товарів, тісно пов`язаних між собою через подібність їхнього функціонування, або тому, що їх продають тим самим групам покупців, або реалізують через однотипні магазини, або в рамках того самого діапазону цін. </a:t>
            </a:r>
            <a:r>
              <a:rPr lang="uk-UA" sz="1800" b="1" i="1" dirty="0">
                <a:solidFill>
                  <a:schemeClr val="tx1"/>
                </a:solidFill>
              </a:rPr>
              <a:t>Товарна номенклатура</a:t>
            </a:r>
            <a:r>
              <a:rPr lang="uk-UA" sz="1800" dirty="0">
                <a:solidFill>
                  <a:schemeClr val="tx1"/>
                </a:solidFill>
              </a:rPr>
              <a:t> – це систематизований перелік всіх асортиментних груп і товарних одиниць, що пропонуються виробником для реалізації.</a:t>
            </a:r>
            <a:endParaRPr lang="en-US" sz="1800" dirty="0">
              <a:solidFill>
                <a:schemeClr val="tx1"/>
              </a:solidFill>
            </a:endParaRPr>
          </a:p>
          <a:p>
            <a:pPr algn="just">
              <a:lnSpc>
                <a:spcPct val="80000"/>
              </a:lnSpc>
              <a:buFont typeface="Wingdings" pitchFamily="2" charset="2"/>
              <a:buNone/>
            </a:pPr>
            <a:endParaRPr lang="en-US" sz="1800" dirty="0">
              <a:solidFill>
                <a:schemeClr val="tx1"/>
              </a:solidFill>
            </a:endParaRPr>
          </a:p>
          <a:p>
            <a:pPr algn="just">
              <a:lnSpc>
                <a:spcPct val="80000"/>
              </a:lnSpc>
              <a:buFont typeface="Wingdings" pitchFamily="2" charset="2"/>
              <a:buNone/>
            </a:pPr>
            <a:r>
              <a:rPr lang="en-US" sz="1800" b="1" i="1" dirty="0">
                <a:solidFill>
                  <a:schemeClr val="tx1"/>
                </a:solidFill>
              </a:rPr>
              <a:t>		</a:t>
            </a:r>
            <a:r>
              <a:rPr lang="uk-UA" sz="1800" b="1" i="1" dirty="0">
                <a:solidFill>
                  <a:schemeClr val="tx1"/>
                </a:solidFill>
              </a:rPr>
              <a:t>Товарний асортимент</a:t>
            </a:r>
            <a:r>
              <a:rPr lang="uk-UA" sz="1800" dirty="0">
                <a:solidFill>
                  <a:schemeClr val="tx1"/>
                </a:solidFill>
              </a:rPr>
              <a:t> </a:t>
            </a:r>
            <a:r>
              <a:rPr lang="uk-UA" sz="1800" i="1" dirty="0">
                <a:solidFill>
                  <a:schemeClr val="tx1"/>
                </a:solidFill>
              </a:rPr>
              <a:t>(товарна лінія)</a:t>
            </a:r>
            <a:r>
              <a:rPr lang="uk-UA" sz="1800" dirty="0">
                <a:solidFill>
                  <a:schemeClr val="tx1"/>
                </a:solidFill>
              </a:rPr>
              <a:t> - це сукупність усіх асортиментних груп товарів і товарних одиниць, які пропонує покупцям даний конкретний продавець. Можна ще сказати, що асортимент – це набір однойменної продукції (послуг) конкретизованих у назвах, видах, розмірах, артикулах. </a:t>
            </a:r>
            <a:r>
              <a:rPr lang="uk-UA" sz="1800" b="1" dirty="0">
                <a:solidFill>
                  <a:schemeClr val="tx1"/>
                </a:solidFill>
              </a:rPr>
              <a:t>Його основні характеристики:</a:t>
            </a:r>
            <a:endParaRPr lang="en-US" sz="1800" b="1" dirty="0">
              <a:solidFill>
                <a:schemeClr val="tx1"/>
              </a:solidFill>
            </a:endParaRPr>
          </a:p>
          <a:p>
            <a:pPr algn="just">
              <a:lnSpc>
                <a:spcPct val="80000"/>
              </a:lnSpc>
            </a:pPr>
            <a:r>
              <a:rPr lang="uk-UA" sz="1800" b="1" i="1" dirty="0">
                <a:solidFill>
                  <a:schemeClr val="tx1"/>
                </a:solidFill>
              </a:rPr>
              <a:t>широта</a:t>
            </a:r>
            <a:r>
              <a:rPr lang="uk-UA" sz="1800" dirty="0">
                <a:solidFill>
                  <a:schemeClr val="tx1"/>
                </a:solidFill>
              </a:rPr>
              <a:t> - кількість асортиментних груп товарів;</a:t>
            </a:r>
            <a:endParaRPr lang="uk-UA" sz="1800" i="1" dirty="0">
              <a:solidFill>
                <a:schemeClr val="tx1"/>
              </a:solidFill>
            </a:endParaRPr>
          </a:p>
          <a:p>
            <a:pPr algn="just">
              <a:lnSpc>
                <a:spcPct val="80000"/>
              </a:lnSpc>
            </a:pPr>
            <a:r>
              <a:rPr lang="uk-UA" sz="1800" b="1" i="1" dirty="0">
                <a:solidFill>
                  <a:schemeClr val="tx1"/>
                </a:solidFill>
              </a:rPr>
              <a:t>довжина</a:t>
            </a:r>
            <a:r>
              <a:rPr lang="uk-UA" sz="1800" dirty="0">
                <a:solidFill>
                  <a:schemeClr val="tx1"/>
                </a:solidFill>
              </a:rPr>
              <a:t> - загальна кількість конкретних товарів фірми;</a:t>
            </a:r>
            <a:endParaRPr lang="uk-UA" sz="1800" i="1" dirty="0">
              <a:solidFill>
                <a:schemeClr val="tx1"/>
              </a:solidFill>
            </a:endParaRPr>
          </a:p>
          <a:p>
            <a:pPr algn="just">
              <a:lnSpc>
                <a:spcPct val="80000"/>
              </a:lnSpc>
            </a:pPr>
            <a:r>
              <a:rPr lang="uk-UA" sz="1800" b="1" i="1" dirty="0">
                <a:solidFill>
                  <a:schemeClr val="tx1"/>
                </a:solidFill>
              </a:rPr>
              <a:t>глибина</a:t>
            </a:r>
            <a:r>
              <a:rPr lang="uk-UA" sz="1800" b="1" dirty="0">
                <a:solidFill>
                  <a:schemeClr val="tx1"/>
                </a:solidFill>
              </a:rPr>
              <a:t> </a:t>
            </a:r>
            <a:r>
              <a:rPr lang="uk-UA" sz="1800" dirty="0">
                <a:solidFill>
                  <a:schemeClr val="tx1"/>
                </a:solidFill>
              </a:rPr>
              <a:t>- варіанти пропозицій товарів в рамках кожної асортиментної групи </a:t>
            </a:r>
            <a:r>
              <a:rPr lang="uk-UA" sz="1800" i="1" dirty="0">
                <a:solidFill>
                  <a:schemeClr val="tx1"/>
                </a:solidFill>
              </a:rPr>
              <a:t>(товарної лінії);</a:t>
            </a:r>
          </a:p>
          <a:p>
            <a:pPr algn="just">
              <a:lnSpc>
                <a:spcPct val="80000"/>
              </a:lnSpc>
            </a:pPr>
            <a:r>
              <a:rPr lang="uk-UA" sz="1800" b="1" i="1" dirty="0">
                <a:solidFill>
                  <a:schemeClr val="tx1"/>
                </a:solidFill>
              </a:rPr>
              <a:t>гармонійність</a:t>
            </a:r>
            <a:r>
              <a:rPr lang="uk-UA" sz="1800" dirty="0">
                <a:solidFill>
                  <a:schemeClr val="tx1"/>
                </a:solidFill>
              </a:rPr>
              <a:t> - ступінь наближення товарів різних асортиментних груп один до одного з погляду їх кінцевого використання, вимог до організації виробництва, каналів розподілу тощо.</a:t>
            </a:r>
            <a:endParaRPr lang="en-US" sz="1800" dirty="0">
              <a:solidFill>
                <a:schemeClr val="tx1"/>
              </a:solidFill>
            </a:endParaRPr>
          </a:p>
          <a:p>
            <a:pPr algn="just">
              <a:lnSpc>
                <a:spcPct val="80000"/>
              </a:lnSpc>
              <a:buFont typeface="Wingdings" pitchFamily="2" charset="2"/>
              <a:buNone/>
            </a:pPr>
            <a:endParaRPr lang="ru-RU" sz="1800" dirty="0">
              <a:solidFill>
                <a:schemeClr val="tx1"/>
              </a:solidFill>
            </a:endParaRPr>
          </a:p>
        </p:txBody>
      </p:sp>
      <p:sp>
        <p:nvSpPr>
          <p:cNvPr id="3" name="Rectangle 1"/>
          <p:cNvSpPr>
            <a:spLocks noChangeArrowheads="1"/>
          </p:cNvSpPr>
          <p:nvPr/>
        </p:nvSpPr>
        <p:spPr bwMode="auto">
          <a:xfrm>
            <a:off x="35294" y="332564"/>
            <a:ext cx="8786380"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Рішення </a:t>
            </a:r>
            <a:r>
              <a:rPr kumimoji="0" lang="uk-UA" sz="2000" b="1" i="0" strike="noStrike" cap="none" normalizeH="0" baseline="0" dirty="0" smtClean="0">
                <a:ln>
                  <a:noFill/>
                </a:ln>
                <a:solidFill>
                  <a:schemeClr val="tx1"/>
                </a:solidFill>
                <a:effectLst/>
                <a:latin typeface="Arial Black" pitchFamily="34" charset="0"/>
                <a:ea typeface="Times New Roman" pitchFamily="18" charset="0"/>
                <a:cs typeface="Times New Roman" pitchFamily="18" charset="0"/>
              </a:rPr>
              <a:t>про товарний асортимент та номенклатуру товару</a:t>
            </a:r>
            <a:endParaRPr kumimoji="0" lang="uk-UA" sz="2000" b="0" i="0" strike="noStrike" cap="none" normalizeH="0" baseline="0" dirty="0" smtClean="0">
              <a:ln>
                <a:noFill/>
              </a:ln>
              <a:solidFill>
                <a:schemeClr val="tx1"/>
              </a:solidFill>
              <a:effectLst/>
              <a:latin typeface="Arial Black" pitchFamily="34" charset="0"/>
              <a:cs typeface="Times New Roman" pitchFamily="18" charset="0"/>
            </a:endParaRPr>
          </a:p>
        </p:txBody>
      </p:sp>
    </p:spTree>
    <p:extLst>
      <p:ext uri="{BB962C8B-B14F-4D97-AF65-F5344CB8AC3E}">
        <p14:creationId xmlns:p14="http://schemas.microsoft.com/office/powerpoint/2010/main" val="636318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28596" y="928670"/>
            <a:ext cx="8001024" cy="19389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Товарний асортимент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група товарів, тісно пов’язаних між собою схожістю принципів функціонування, продажем одним і тим самим групам покупців, реалізацією через аналогічні канали збуту або належністю до одного й того самого діапазону цін.</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6131" name="Rectangle 3"/>
          <p:cNvSpPr>
            <a:spLocks noChangeArrowheads="1"/>
          </p:cNvSpPr>
          <p:nvPr/>
        </p:nvSpPr>
        <p:spPr bwMode="auto">
          <a:xfrm>
            <a:off x="357158" y="3071810"/>
            <a:ext cx="8501090" cy="3416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Насичення асортименту товарів відбувається шляхом додавання до нього нових виробів.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Причинами насичення товарного асортименту можуть бути:</a:t>
            </a: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прагнення до додаткових прибутків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спроба задовольнити дилерів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бажання задіяти надлишкові виробничі потужності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прагнення ліквідувати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дірку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асортименті, щоб стримати натиск конкурентів</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404813"/>
            <a:ext cx="8229600" cy="6048375"/>
          </a:xfrm>
        </p:spPr>
        <p:txBody>
          <a:bodyPr>
            <a:normAutofit/>
          </a:bodyPr>
          <a:lstStyle/>
          <a:p>
            <a:pPr algn="just">
              <a:lnSpc>
                <a:spcPct val="80000"/>
              </a:lnSpc>
              <a:buFont typeface="Wingdings" pitchFamily="2" charset="2"/>
              <a:buNone/>
            </a:pPr>
            <a:r>
              <a:rPr lang="en-US" sz="2000" dirty="0">
                <a:solidFill>
                  <a:schemeClr val="tx1"/>
                </a:solidFill>
              </a:rPr>
              <a:t>		</a:t>
            </a:r>
            <a:r>
              <a:rPr lang="uk-UA" sz="2000" b="1" dirty="0">
                <a:solidFill>
                  <a:schemeClr val="tx1"/>
                </a:solidFill>
              </a:rPr>
              <a:t>Товарна лінія може бути короткою або довгою.</a:t>
            </a:r>
            <a:r>
              <a:rPr lang="uk-UA" sz="2000" dirty="0">
                <a:solidFill>
                  <a:schemeClr val="tx1"/>
                </a:solidFill>
              </a:rPr>
              <a:t> Товарна лінія вважається </a:t>
            </a:r>
            <a:r>
              <a:rPr lang="uk-UA" sz="2000" i="1" dirty="0">
                <a:solidFill>
                  <a:schemeClr val="tx1"/>
                </a:solidFill>
              </a:rPr>
              <a:t>короткою,</a:t>
            </a:r>
            <a:r>
              <a:rPr lang="uk-UA" sz="2000" dirty="0">
                <a:solidFill>
                  <a:schemeClr val="tx1"/>
                </a:solidFill>
              </a:rPr>
              <a:t> якщо фірма може збільшити свій прибуток за рахунок розширення асортименту продукції, яка входить в товарну лінію. Товарна лінія вважається </a:t>
            </a:r>
            <a:r>
              <a:rPr lang="uk-UA" sz="2000" i="1" dirty="0">
                <a:solidFill>
                  <a:schemeClr val="tx1"/>
                </a:solidFill>
              </a:rPr>
              <a:t>довгою,</a:t>
            </a:r>
            <a:r>
              <a:rPr lang="uk-UA" sz="2000" dirty="0">
                <a:solidFill>
                  <a:schemeClr val="tx1"/>
                </a:solidFill>
              </a:rPr>
              <a:t> якщо фірма може збільшити прибуток за рахунок скорочення асортименту.</a:t>
            </a:r>
          </a:p>
          <a:p>
            <a:pPr algn="just">
              <a:lnSpc>
                <a:spcPct val="80000"/>
              </a:lnSpc>
              <a:buFont typeface="Wingdings" pitchFamily="2" charset="2"/>
              <a:buNone/>
            </a:pPr>
            <a:endParaRPr lang="en-US" sz="2000" dirty="0">
              <a:solidFill>
                <a:schemeClr val="tx1"/>
              </a:solidFill>
            </a:endParaRPr>
          </a:p>
          <a:p>
            <a:pPr algn="just">
              <a:lnSpc>
                <a:spcPct val="80000"/>
              </a:lnSpc>
              <a:buFont typeface="Wingdings" pitchFamily="2" charset="2"/>
              <a:buNone/>
            </a:pPr>
            <a:r>
              <a:rPr lang="en-US" sz="2000" dirty="0">
                <a:solidFill>
                  <a:schemeClr val="tx1"/>
                </a:solidFill>
              </a:rPr>
              <a:t>		</a:t>
            </a:r>
            <a:r>
              <a:rPr lang="uk-UA" sz="2000" b="1" dirty="0">
                <a:solidFill>
                  <a:schemeClr val="tx1"/>
                </a:solidFill>
              </a:rPr>
              <a:t>На основі аналізу товарної лінії менеджер повинен прийняти рішення про наступне:</a:t>
            </a:r>
          </a:p>
          <a:p>
            <a:pPr algn="just">
              <a:lnSpc>
                <a:spcPct val="80000"/>
              </a:lnSpc>
            </a:pPr>
            <a:r>
              <a:rPr lang="uk-UA" sz="2000" dirty="0">
                <a:solidFill>
                  <a:schemeClr val="tx1"/>
                </a:solidFill>
              </a:rPr>
              <a:t>довжину товарної лінії;</a:t>
            </a:r>
          </a:p>
          <a:p>
            <a:pPr algn="just">
              <a:lnSpc>
                <a:spcPct val="80000"/>
              </a:lnSpc>
            </a:pPr>
            <a:r>
              <a:rPr lang="uk-UA" sz="2000" dirty="0">
                <a:solidFill>
                  <a:schemeClr val="tx1"/>
                </a:solidFill>
              </a:rPr>
              <a:t>необхідність оновлення товарної лінії (</a:t>
            </a:r>
            <a:r>
              <a:rPr lang="uk-UA" sz="2000" i="1" dirty="0">
                <a:solidFill>
                  <a:schemeClr val="tx1"/>
                </a:solidFill>
              </a:rPr>
              <a:t>модифікація продукту);</a:t>
            </a:r>
            <a:endParaRPr lang="uk-UA" sz="2000" dirty="0">
              <a:solidFill>
                <a:schemeClr val="tx1"/>
              </a:solidFill>
            </a:endParaRPr>
          </a:p>
          <a:p>
            <a:pPr algn="just">
              <a:lnSpc>
                <a:spcPct val="80000"/>
              </a:lnSpc>
            </a:pPr>
            <a:r>
              <a:rPr lang="uk-UA" sz="2000" dirty="0">
                <a:solidFill>
                  <a:schemeClr val="tx1"/>
                </a:solidFill>
              </a:rPr>
              <a:t>корегування товарної лінії;</a:t>
            </a:r>
          </a:p>
          <a:p>
            <a:pPr algn="just">
              <a:lnSpc>
                <a:spcPct val="80000"/>
              </a:lnSpc>
            </a:pPr>
            <a:r>
              <a:rPr lang="uk-UA" sz="2000" dirty="0">
                <a:solidFill>
                  <a:schemeClr val="tx1"/>
                </a:solidFill>
              </a:rPr>
              <a:t>скорочення товарного асортименту.</a:t>
            </a:r>
            <a:endParaRPr lang="uk-UA" sz="2000" i="1" dirty="0">
              <a:solidFill>
                <a:schemeClr val="tx1"/>
              </a:solidFill>
            </a:endParaRPr>
          </a:p>
          <a:p>
            <a:pPr algn="just">
              <a:lnSpc>
                <a:spcPct val="80000"/>
              </a:lnSpc>
              <a:buFont typeface="Wingdings" pitchFamily="2" charset="2"/>
              <a:buNone/>
            </a:pPr>
            <a:endParaRPr lang="en-US" sz="2000" i="1" dirty="0">
              <a:solidFill>
                <a:schemeClr val="tx1"/>
              </a:solidFill>
            </a:endParaRPr>
          </a:p>
          <a:p>
            <a:pPr algn="just">
              <a:lnSpc>
                <a:spcPct val="80000"/>
              </a:lnSpc>
              <a:buFont typeface="Wingdings" pitchFamily="2" charset="2"/>
              <a:buNone/>
            </a:pPr>
            <a:r>
              <a:rPr lang="uk-UA" sz="2000" b="1" i="1" dirty="0">
                <a:solidFill>
                  <a:schemeClr val="tx1"/>
                </a:solidFill>
              </a:rPr>
              <a:t>Існують такі види асортименту товару:</a:t>
            </a:r>
            <a:endParaRPr lang="uk-UA" sz="2000" b="1" dirty="0">
              <a:solidFill>
                <a:schemeClr val="tx1"/>
              </a:solidFill>
            </a:endParaRPr>
          </a:p>
          <a:p>
            <a:pPr algn="just">
              <a:lnSpc>
                <a:spcPct val="80000"/>
              </a:lnSpc>
            </a:pPr>
            <a:r>
              <a:rPr lang="uk-UA" sz="2000" b="1" dirty="0">
                <a:solidFill>
                  <a:schemeClr val="tx1"/>
                </a:solidFill>
              </a:rPr>
              <a:t>замкнутий</a:t>
            </a:r>
            <a:r>
              <a:rPr lang="uk-UA" sz="2000" dirty="0">
                <a:solidFill>
                  <a:schemeClr val="tx1"/>
                </a:solidFill>
              </a:rPr>
              <a:t> (товар тільки одного виробника);</a:t>
            </a:r>
          </a:p>
          <a:p>
            <a:pPr algn="just">
              <a:lnSpc>
                <a:spcPct val="80000"/>
              </a:lnSpc>
            </a:pPr>
            <a:r>
              <a:rPr lang="uk-UA" sz="2000" b="1" dirty="0">
                <a:solidFill>
                  <a:schemeClr val="tx1"/>
                </a:solidFill>
              </a:rPr>
              <a:t>широкий</a:t>
            </a:r>
            <a:r>
              <a:rPr lang="uk-UA" sz="2000" dirty="0">
                <a:solidFill>
                  <a:schemeClr val="tx1"/>
                </a:solidFill>
              </a:rPr>
              <a:t> (кілька видів пов’язаних між собою товарів);</a:t>
            </a:r>
          </a:p>
          <a:p>
            <a:pPr algn="just">
              <a:lnSpc>
                <a:spcPct val="80000"/>
              </a:lnSpc>
            </a:pPr>
            <a:r>
              <a:rPr lang="uk-UA" sz="2000" b="1" dirty="0">
                <a:solidFill>
                  <a:schemeClr val="tx1"/>
                </a:solidFill>
              </a:rPr>
              <a:t>змішаний</a:t>
            </a:r>
            <a:r>
              <a:rPr lang="uk-UA" sz="2000" dirty="0">
                <a:solidFill>
                  <a:schemeClr val="tx1"/>
                </a:solidFill>
              </a:rPr>
              <a:t> (торгівля різноманітними не пов’язаними між собою товарами);</a:t>
            </a:r>
          </a:p>
          <a:p>
            <a:pPr algn="just">
              <a:lnSpc>
                <a:spcPct val="80000"/>
              </a:lnSpc>
            </a:pPr>
            <a:r>
              <a:rPr lang="uk-UA" sz="2000" b="1" dirty="0">
                <a:solidFill>
                  <a:schemeClr val="tx1"/>
                </a:solidFill>
              </a:rPr>
              <a:t>насичений</a:t>
            </a:r>
            <a:r>
              <a:rPr lang="uk-UA" sz="2000" dirty="0">
                <a:solidFill>
                  <a:schemeClr val="tx1"/>
                </a:solidFill>
              </a:rPr>
              <a:t> (безліч аналогічних товарів, багатьох виробників).</a:t>
            </a:r>
            <a:endParaRPr lang="ru-RU" sz="2000" dirty="0">
              <a:solidFill>
                <a:schemeClr val="tx1"/>
              </a:solidFill>
            </a:endParaRPr>
          </a:p>
        </p:txBody>
      </p:sp>
    </p:spTree>
    <p:extLst>
      <p:ext uri="{BB962C8B-B14F-4D97-AF65-F5344CB8AC3E}">
        <p14:creationId xmlns:p14="http://schemas.microsoft.com/office/powerpoint/2010/main" val="1340180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476250"/>
            <a:ext cx="8229600" cy="5649913"/>
          </a:xfrm>
        </p:spPr>
        <p:txBody>
          <a:bodyPr/>
          <a:lstStyle/>
          <a:p>
            <a:pPr algn="just">
              <a:lnSpc>
                <a:spcPct val="90000"/>
              </a:lnSpc>
              <a:buFont typeface="Wingdings" pitchFamily="2" charset="2"/>
              <a:buNone/>
            </a:pPr>
            <a:r>
              <a:rPr lang="uk-UA" sz="2000" dirty="0">
                <a:solidFill>
                  <a:schemeClr val="tx1"/>
                </a:solidFill>
              </a:rPr>
              <a:t>		</a:t>
            </a:r>
            <a:r>
              <a:rPr lang="uk-UA" sz="2400" dirty="0">
                <a:solidFill>
                  <a:schemeClr val="tx1"/>
                </a:solidFill>
              </a:rPr>
              <a:t>За визначенням Ф.</a:t>
            </a:r>
            <a:r>
              <a:rPr lang="uk-UA" sz="2400" dirty="0" err="1">
                <a:solidFill>
                  <a:schemeClr val="tx1"/>
                </a:solidFill>
              </a:rPr>
              <a:t>Котлера</a:t>
            </a:r>
            <a:r>
              <a:rPr lang="uk-UA" sz="2400" dirty="0">
                <a:solidFill>
                  <a:schemeClr val="tx1"/>
                </a:solidFill>
              </a:rPr>
              <a:t> </a:t>
            </a:r>
            <a:r>
              <a:rPr lang="uk-UA" sz="2400" b="1" dirty="0">
                <a:solidFill>
                  <a:schemeClr val="tx1"/>
                </a:solidFill>
              </a:rPr>
              <a:t>товар</a:t>
            </a:r>
            <a:r>
              <a:rPr lang="uk-UA" sz="2400" dirty="0">
                <a:solidFill>
                  <a:schemeClr val="tx1"/>
                </a:solidFill>
              </a:rPr>
              <a:t> – </a:t>
            </a:r>
            <a:r>
              <a:rPr lang="uk-UA" sz="2400" b="1" dirty="0">
                <a:solidFill>
                  <a:schemeClr val="tx1"/>
                </a:solidFill>
              </a:rPr>
              <a:t>це все те, що задовольняє бажання  чи потребу і пропонується на ринку з метою привертання уваги, придбання, використання або споживання.</a:t>
            </a:r>
            <a:r>
              <a:rPr lang="uk-UA" sz="2400" dirty="0">
                <a:solidFill>
                  <a:schemeClr val="tx1"/>
                </a:solidFill>
              </a:rPr>
              <a:t> </a:t>
            </a:r>
          </a:p>
          <a:p>
            <a:pPr algn="just">
              <a:lnSpc>
                <a:spcPct val="90000"/>
              </a:lnSpc>
              <a:buFont typeface="Wingdings" pitchFamily="2" charset="2"/>
              <a:buNone/>
            </a:pPr>
            <a:r>
              <a:rPr lang="uk-UA" sz="2400" dirty="0">
                <a:solidFill>
                  <a:schemeClr val="tx1"/>
                </a:solidFill>
              </a:rPr>
              <a:t>		</a:t>
            </a:r>
          </a:p>
          <a:p>
            <a:pPr algn="just">
              <a:lnSpc>
                <a:spcPct val="90000"/>
              </a:lnSpc>
              <a:buFont typeface="Wingdings" pitchFamily="2" charset="2"/>
              <a:buNone/>
            </a:pPr>
            <a:r>
              <a:rPr lang="uk-UA" sz="2400" dirty="0">
                <a:solidFill>
                  <a:schemeClr val="tx1"/>
                </a:solidFill>
              </a:rPr>
              <a:t>		Згідно з цим визначенням товаром можуть бути як фізичні об’єкти  і послуги так і організації та ідеї. Саме це визначення закладено в міжнародну термінологію. Отже, трактор, продукти харчування, ремонт техніки, навчання – все – товар.</a:t>
            </a:r>
          </a:p>
          <a:p>
            <a:pPr algn="just">
              <a:lnSpc>
                <a:spcPct val="90000"/>
              </a:lnSpc>
              <a:buFont typeface="Wingdings" pitchFamily="2" charset="2"/>
              <a:buNone/>
            </a:pPr>
            <a:endParaRPr lang="uk-UA" sz="2400" dirty="0">
              <a:solidFill>
                <a:schemeClr val="tx1"/>
              </a:solidFill>
            </a:endParaRPr>
          </a:p>
          <a:p>
            <a:pPr algn="just">
              <a:lnSpc>
                <a:spcPct val="90000"/>
              </a:lnSpc>
              <a:buFont typeface="Wingdings" pitchFamily="2" charset="2"/>
              <a:buNone/>
            </a:pPr>
            <a:r>
              <a:rPr lang="uk-UA" sz="2400" dirty="0">
                <a:solidFill>
                  <a:schemeClr val="tx1"/>
                </a:solidFill>
              </a:rPr>
              <a:t>		</a:t>
            </a:r>
            <a:r>
              <a:rPr lang="uk-UA" sz="2400" b="1" dirty="0">
                <a:solidFill>
                  <a:schemeClr val="tx1"/>
                </a:solidFill>
              </a:rPr>
              <a:t>Маркетингова товарна політика</a:t>
            </a:r>
            <a:r>
              <a:rPr lang="uk-UA" sz="2400" dirty="0">
                <a:solidFill>
                  <a:schemeClr val="tx1"/>
                </a:solidFill>
              </a:rPr>
              <a:t> - це комплекс заходів, в рамках яких один чи декілька товарів використовуються як основні інструменти виробничо-збутової діяльності.</a:t>
            </a:r>
            <a:endParaRPr lang="ru-RU" sz="2400" dirty="0">
              <a:solidFill>
                <a:schemeClr val="tx1"/>
              </a:solidFill>
            </a:endParaRPr>
          </a:p>
        </p:txBody>
      </p:sp>
    </p:spTree>
    <p:extLst>
      <p:ext uri="{BB962C8B-B14F-4D97-AF65-F5344CB8AC3E}">
        <p14:creationId xmlns:p14="http://schemas.microsoft.com/office/powerpoint/2010/main" val="199820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ChangeArrowheads="1"/>
          </p:cNvSpPr>
          <p:nvPr/>
        </p:nvSpPr>
        <p:spPr bwMode="auto">
          <a:xfrm>
            <a:off x="357158" y="357166"/>
            <a:ext cx="8358214" cy="156966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Рішення щодо товарної номенклатури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Деякі компанії можуть пропонувати не одну, а декілька асортиментних груп товарів, які створюють </a:t>
            </a:r>
            <a:r>
              <a:rPr kumimoji="0" lang="uk-UA"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товарну номенклатуру</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8178" name="Rectangle 2"/>
          <p:cNvSpPr>
            <a:spLocks noChangeArrowheads="1"/>
          </p:cNvSpPr>
          <p:nvPr/>
        </p:nvSpPr>
        <p:spPr bwMode="auto">
          <a:xfrm>
            <a:off x="642910" y="1928802"/>
            <a:ext cx="7929586" cy="230832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Товарній номенклатурі компанії притаманні 4 важливі характеристики: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Широта;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uk-UA" sz="2400" dirty="0" smtClean="0">
                <a:latin typeface="Times New Roman" pitchFamily="18" charset="0"/>
                <a:ea typeface="Times New Roman" pitchFamily="18" charset="0"/>
                <a:cs typeface="Times New Roman" pitchFamily="18" charset="0"/>
              </a:rPr>
              <a:t>Н</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асиченість товарного;</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lang="uk-UA" sz="2400" dirty="0" smtClean="0">
                <a:latin typeface="Times New Roman" pitchFamily="18" charset="0"/>
                <a:ea typeface="Times New Roman" pitchFamily="18" charset="0"/>
                <a:cs typeface="Times New Roman" pitchFamily="18" charset="0"/>
              </a:rPr>
              <a:t>Г</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либина товарної номенклатури;</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lang="uk-UA" sz="2400" dirty="0" smtClean="0">
                <a:latin typeface="Times New Roman" pitchFamily="18" charset="0"/>
                <a:ea typeface="Times New Roman" pitchFamily="18" charset="0"/>
                <a:cs typeface="Times New Roman" pitchFamily="18" charset="0"/>
              </a:rPr>
              <a:t>Г</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армонійність товарної номенклатури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8180" name="Picture 4" descr="http://uchebnikionline.com/image/image054-75.jpg"/>
          <p:cNvPicPr>
            <a:picLocks noChangeAspect="1" noChangeArrowheads="1"/>
          </p:cNvPicPr>
          <p:nvPr/>
        </p:nvPicPr>
        <p:blipFill>
          <a:blip r:embed="rId2"/>
          <a:srcRect/>
          <a:stretch>
            <a:fillRect/>
          </a:stretch>
        </p:blipFill>
        <p:spPr bwMode="auto">
          <a:xfrm>
            <a:off x="357158" y="4286256"/>
            <a:ext cx="8501122" cy="25717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95536" y="726864"/>
            <a:ext cx="8229600" cy="6121400"/>
          </a:xfrm>
        </p:spPr>
        <p:txBody>
          <a:bodyPr>
            <a:normAutofit/>
          </a:bodyPr>
          <a:lstStyle/>
          <a:p>
            <a:pPr algn="just">
              <a:lnSpc>
                <a:spcPct val="80000"/>
              </a:lnSpc>
              <a:buFont typeface="Wingdings" pitchFamily="2" charset="2"/>
              <a:buNone/>
            </a:pPr>
            <a:r>
              <a:rPr lang="en-US" sz="1800" dirty="0">
                <a:solidFill>
                  <a:schemeClr val="tx1"/>
                </a:solidFill>
              </a:rPr>
              <a:t>		</a:t>
            </a:r>
            <a:r>
              <a:rPr lang="uk-UA" sz="1800" dirty="0">
                <a:solidFill>
                  <a:schemeClr val="tx1"/>
                </a:solidFill>
              </a:rPr>
              <a:t>У 1951 р. було запропоноване положення про премію </a:t>
            </a:r>
            <a:r>
              <a:rPr lang="uk-UA" sz="1800" dirty="0" err="1">
                <a:solidFill>
                  <a:schemeClr val="tx1"/>
                </a:solidFill>
              </a:rPr>
              <a:t>Демінга</a:t>
            </a:r>
            <a:r>
              <a:rPr lang="uk-UA" sz="1800" dirty="0">
                <a:solidFill>
                  <a:schemeClr val="tx1"/>
                </a:solidFill>
              </a:rPr>
              <a:t>, що лягло в основу моделі загального управління якістю (TQМ). Ця модель передбачає постійний аналіз інформації широким колом експертів і новий погляд на якість. Премія </a:t>
            </a:r>
            <a:r>
              <a:rPr lang="uk-UA" sz="1800" dirty="0" err="1">
                <a:solidFill>
                  <a:schemeClr val="tx1"/>
                </a:solidFill>
              </a:rPr>
              <a:t>Демінга</a:t>
            </a:r>
            <a:r>
              <a:rPr lang="uk-UA" sz="1800" dirty="0">
                <a:solidFill>
                  <a:schemeClr val="tx1"/>
                </a:solidFill>
              </a:rPr>
              <a:t> відіграла велику роль у досягненнях японської економіки.</a:t>
            </a:r>
            <a:endParaRPr lang="en-US" sz="1800" dirty="0">
              <a:solidFill>
                <a:schemeClr val="tx1"/>
              </a:solidFill>
            </a:endParaRPr>
          </a:p>
          <a:p>
            <a:pPr algn="just">
              <a:lnSpc>
                <a:spcPct val="80000"/>
              </a:lnSpc>
              <a:buFont typeface="Wingdings" pitchFamily="2" charset="2"/>
              <a:buNone/>
            </a:pPr>
            <a:r>
              <a:rPr lang="en-US" sz="1800" dirty="0">
                <a:solidFill>
                  <a:schemeClr val="tx1"/>
                </a:solidFill>
              </a:rPr>
              <a:t>		</a:t>
            </a:r>
            <a:r>
              <a:rPr lang="uk-UA" sz="1800" dirty="0">
                <a:solidFill>
                  <a:schemeClr val="tx1"/>
                </a:solidFill>
              </a:rPr>
              <a:t>Пізніше в США була заснована премія імені </a:t>
            </a:r>
            <a:r>
              <a:rPr lang="uk-UA" sz="1800" dirty="0" err="1">
                <a:solidFill>
                  <a:schemeClr val="tx1"/>
                </a:solidFill>
              </a:rPr>
              <a:t>Малкольма</a:t>
            </a:r>
            <a:r>
              <a:rPr lang="uk-UA" sz="1800" dirty="0">
                <a:solidFill>
                  <a:schemeClr val="tx1"/>
                </a:solidFill>
              </a:rPr>
              <a:t> </a:t>
            </a:r>
            <a:r>
              <a:rPr lang="uk-UA" sz="1800" dirty="0" err="1">
                <a:solidFill>
                  <a:schemeClr val="tx1"/>
                </a:solidFill>
              </a:rPr>
              <a:t>Балдріжа</a:t>
            </a:r>
            <a:r>
              <a:rPr lang="uk-UA" sz="1800" dirty="0">
                <a:solidFill>
                  <a:schemeClr val="tx1"/>
                </a:solidFill>
              </a:rPr>
              <a:t> (1987 р.), розвитком якої стала модель Європейської премії якості, що оцінювала результати бізнесу і вплив його на суспільство. </a:t>
            </a:r>
            <a:endParaRPr lang="en-US" sz="1800" dirty="0">
              <a:solidFill>
                <a:schemeClr val="tx1"/>
              </a:solidFill>
            </a:endParaRPr>
          </a:p>
          <a:p>
            <a:pPr algn="just">
              <a:lnSpc>
                <a:spcPct val="80000"/>
              </a:lnSpc>
              <a:buFont typeface="Wingdings" pitchFamily="2" charset="2"/>
              <a:buNone/>
            </a:pPr>
            <a:endParaRPr lang="en-US" sz="1800" dirty="0">
              <a:solidFill>
                <a:schemeClr val="tx1"/>
              </a:solidFill>
            </a:endParaRPr>
          </a:p>
          <a:p>
            <a:pPr algn="just">
              <a:lnSpc>
                <a:spcPct val="80000"/>
              </a:lnSpc>
            </a:pPr>
            <a:r>
              <a:rPr lang="uk-UA" sz="1800" b="1" dirty="0">
                <a:solidFill>
                  <a:schemeClr val="tx1"/>
                </a:solidFill>
              </a:rPr>
              <a:t>Товарна марка</a:t>
            </a:r>
            <a:r>
              <a:rPr lang="uk-UA" sz="1800" dirty="0">
                <a:solidFill>
                  <a:schemeClr val="tx1"/>
                </a:solidFill>
              </a:rPr>
              <a:t> – це сукупність таких елементів як ім’я, назва, знак та символ, що подані на товарах і є відмінністю даного товару від всіх інших. Вище перераховані елементи можуть бути використані і окремо. </a:t>
            </a:r>
            <a:r>
              <a:rPr lang="uk-UA" sz="1800" b="1" dirty="0">
                <a:solidFill>
                  <a:schemeClr val="tx1"/>
                </a:solidFill>
              </a:rPr>
              <a:t>Товарне ім’я</a:t>
            </a:r>
            <a:r>
              <a:rPr lang="uk-UA" sz="1800" dirty="0">
                <a:solidFill>
                  <a:schemeClr val="tx1"/>
                </a:solidFill>
              </a:rPr>
              <a:t> – це та частина товарної марки, яка має звукове вираження, наприклад, агрофірма “Світанок”, кондитерська фірма “</a:t>
            </a:r>
            <a:r>
              <a:rPr lang="uk-UA" sz="1800" dirty="0" err="1">
                <a:solidFill>
                  <a:schemeClr val="tx1"/>
                </a:solidFill>
              </a:rPr>
              <a:t>Рошен</a:t>
            </a:r>
            <a:r>
              <a:rPr lang="uk-UA" sz="1800" dirty="0">
                <a:solidFill>
                  <a:schemeClr val="tx1"/>
                </a:solidFill>
              </a:rPr>
              <a:t>”, фірма “Еверест” тощо.</a:t>
            </a:r>
            <a:endParaRPr lang="uk-UA" sz="1800" b="1" dirty="0">
              <a:solidFill>
                <a:schemeClr val="tx1"/>
              </a:solidFill>
            </a:endParaRPr>
          </a:p>
          <a:p>
            <a:pPr algn="just">
              <a:lnSpc>
                <a:spcPct val="80000"/>
              </a:lnSpc>
            </a:pPr>
            <a:r>
              <a:rPr lang="uk-UA" sz="1800" b="1" dirty="0">
                <a:solidFill>
                  <a:schemeClr val="tx1"/>
                </a:solidFill>
              </a:rPr>
              <a:t>Фірмовий знак</a:t>
            </a:r>
            <a:r>
              <a:rPr lang="uk-UA" sz="1800" dirty="0">
                <a:solidFill>
                  <a:schemeClr val="tx1"/>
                </a:solidFill>
              </a:rPr>
              <a:t> – складова частина товарної марки, яка має форму символу, малюнку або позначки, за якими споживачі розпізнають продукцію улюбленої фірми.</a:t>
            </a:r>
            <a:endParaRPr lang="uk-UA" sz="1800" b="1" dirty="0">
              <a:solidFill>
                <a:schemeClr val="tx1"/>
              </a:solidFill>
            </a:endParaRPr>
          </a:p>
          <a:p>
            <a:pPr algn="just">
              <a:lnSpc>
                <a:spcPct val="80000"/>
              </a:lnSpc>
            </a:pPr>
            <a:r>
              <a:rPr lang="uk-UA" sz="1800" b="1" dirty="0">
                <a:solidFill>
                  <a:schemeClr val="tx1"/>
                </a:solidFill>
              </a:rPr>
              <a:t>Товарний знак</a:t>
            </a:r>
            <a:r>
              <a:rPr lang="uk-UA" sz="1800" dirty="0">
                <a:solidFill>
                  <a:schemeClr val="tx1"/>
                </a:solidFill>
              </a:rPr>
              <a:t> – це марка або її частина, що забезпечена правовим захистом та захищає права продавця на користування марочною назвою або емблемою (знаком). Якщо підприємство вирішило надати своєму товару марочну назву, то це можуть бути: власні імена, ініціали, числа, іноземні слова, географічні назви, сполучення слів тощо. Наприклад, “Світоч”, “LG”, “</a:t>
            </a:r>
            <a:r>
              <a:rPr lang="uk-UA" sz="1800" dirty="0" err="1">
                <a:solidFill>
                  <a:schemeClr val="tx1"/>
                </a:solidFill>
              </a:rPr>
              <a:t>Мягков</a:t>
            </a:r>
            <a:r>
              <a:rPr lang="uk-UA" sz="1800" dirty="0">
                <a:solidFill>
                  <a:schemeClr val="tx1"/>
                </a:solidFill>
              </a:rPr>
              <a:t>”, “</a:t>
            </a:r>
            <a:r>
              <a:rPr lang="uk-UA" sz="1800" dirty="0" err="1">
                <a:solidFill>
                  <a:schemeClr val="tx1"/>
                </a:solidFill>
              </a:rPr>
              <a:t>Nemiroff</a:t>
            </a:r>
            <a:r>
              <a:rPr lang="uk-UA" sz="1800" dirty="0">
                <a:solidFill>
                  <a:schemeClr val="tx1"/>
                </a:solidFill>
              </a:rPr>
              <a:t>”, “777”, “Кока-кола” тощо.</a:t>
            </a:r>
            <a:endParaRPr lang="en-US" sz="1800" dirty="0">
              <a:solidFill>
                <a:schemeClr val="tx1"/>
              </a:solidFill>
            </a:endParaRPr>
          </a:p>
          <a:p>
            <a:pPr algn="just">
              <a:lnSpc>
                <a:spcPct val="80000"/>
              </a:lnSpc>
            </a:pPr>
            <a:r>
              <a:rPr lang="uk-UA" sz="1800" b="1" dirty="0">
                <a:solidFill>
                  <a:schemeClr val="tx1"/>
                </a:solidFill>
              </a:rPr>
              <a:t>Бренд</a:t>
            </a:r>
            <a:r>
              <a:rPr lang="uk-UA" sz="1800" dirty="0">
                <a:solidFill>
                  <a:schemeClr val="tx1"/>
                </a:solidFill>
              </a:rPr>
              <a:t> – це </a:t>
            </a:r>
            <a:r>
              <a:rPr lang="uk-UA" sz="1800" dirty="0" err="1">
                <a:solidFill>
                  <a:schemeClr val="tx1"/>
                </a:solidFill>
              </a:rPr>
              <a:t>впізнавана</a:t>
            </a:r>
            <a:r>
              <a:rPr lang="uk-UA" sz="1800" dirty="0">
                <a:solidFill>
                  <a:schemeClr val="tx1"/>
                </a:solidFill>
              </a:rPr>
              <a:t> торгова марка. </a:t>
            </a:r>
            <a:r>
              <a:rPr lang="uk-UA" sz="1800" dirty="0" err="1">
                <a:solidFill>
                  <a:schemeClr val="tx1"/>
                </a:solidFill>
              </a:rPr>
              <a:t>Брендинг</a:t>
            </a:r>
            <a:r>
              <a:rPr lang="uk-UA" sz="1800" dirty="0">
                <a:solidFill>
                  <a:schemeClr val="tx1"/>
                </a:solidFill>
              </a:rPr>
              <a:t> як вид діяльності існує давно, але підвищену увагу привернув в останні роки</a:t>
            </a:r>
            <a:r>
              <a:rPr lang="en-US" sz="1800" dirty="0">
                <a:solidFill>
                  <a:schemeClr val="tx1"/>
                </a:solidFill>
              </a:rPr>
              <a:t>.</a:t>
            </a:r>
            <a:r>
              <a:rPr lang="uk-UA" sz="1800" dirty="0">
                <a:solidFill>
                  <a:schemeClr val="tx1"/>
                </a:solidFill>
              </a:rPr>
              <a:t> </a:t>
            </a:r>
            <a:endParaRPr lang="ru-RU" sz="1800" dirty="0">
              <a:solidFill>
                <a:schemeClr val="tx1"/>
              </a:solidFill>
            </a:endParaRPr>
          </a:p>
        </p:txBody>
      </p:sp>
    </p:spTree>
    <p:extLst>
      <p:ext uri="{BB962C8B-B14F-4D97-AF65-F5344CB8AC3E}">
        <p14:creationId xmlns:p14="http://schemas.microsoft.com/office/powerpoint/2010/main" val="3716205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316416" cy="1143000"/>
          </a:xfrm>
        </p:spPr>
        <p:txBody>
          <a:bodyPr>
            <a:normAutofit/>
          </a:bodyPr>
          <a:lstStyle/>
          <a:p>
            <a:pPr algn="ctr"/>
            <a:r>
              <a:rPr lang="uk-UA" sz="3200" b="1" dirty="0" smtClean="0">
                <a:solidFill>
                  <a:srgbClr val="FF0000"/>
                </a:solidFill>
                <a:effectLst/>
                <a:latin typeface="Times New Roman" pitchFamily="18" charset="0"/>
                <a:cs typeface="Times New Roman" pitchFamily="18" charset="0"/>
              </a:rPr>
              <a:t>Товарні </a:t>
            </a:r>
            <a:r>
              <a:rPr lang="uk-UA" sz="3200" b="1" dirty="0" smtClean="0">
                <a:solidFill>
                  <a:srgbClr val="FF0000"/>
                </a:solidFill>
                <a:effectLst/>
                <a:latin typeface="Times New Roman" pitchFamily="18" charset="0"/>
                <a:cs typeface="Times New Roman" pitchFamily="18" charset="0"/>
              </a:rPr>
              <a:t>марки, дизайн, упаковка, сервісне обслуговування. </a:t>
            </a:r>
            <a:endParaRPr lang="ru-RU" sz="3200" b="1" dirty="0">
              <a:solidFill>
                <a:srgbClr val="FF0000"/>
              </a:solidFill>
            </a:endParaRPr>
          </a:p>
        </p:txBody>
      </p:sp>
      <p:sp>
        <p:nvSpPr>
          <p:cNvPr id="3" name="Содержимое 2"/>
          <p:cNvSpPr>
            <a:spLocks noGrp="1"/>
          </p:cNvSpPr>
          <p:nvPr>
            <p:ph idx="1"/>
          </p:nvPr>
        </p:nvSpPr>
        <p:spPr>
          <a:xfrm>
            <a:off x="755576" y="836712"/>
            <a:ext cx="8388424" cy="5051648"/>
          </a:xfrm>
        </p:spPr>
        <p:txBody>
          <a:bodyPr/>
          <a:lstStyle/>
          <a:p>
            <a:pPr>
              <a:buNone/>
            </a:pPr>
            <a:r>
              <a:rPr lang="uk-UA" b="1" dirty="0" smtClean="0">
                <a:latin typeface="Times New Roman" pitchFamily="18" charset="0"/>
                <a:cs typeface="Times New Roman" pitchFamily="18" charset="0"/>
              </a:rPr>
              <a:t>       Товарна марка</a:t>
            </a:r>
            <a:r>
              <a:rPr lang="uk-UA" dirty="0" smtClean="0">
                <a:latin typeface="Times New Roman" pitchFamily="18" charset="0"/>
                <a:cs typeface="Times New Roman" pitchFamily="18" charset="0"/>
              </a:rPr>
              <a:t> — сукупність таких елементів як ім´я, назва, знак та символ, що подані на товарах і відрізняють даний товар від усіх інших. </a:t>
            </a:r>
            <a:endParaRPr lang="uk-UA" dirty="0" smtClean="0">
              <a:latin typeface="Times New Roman" pitchFamily="18" charset="0"/>
              <a:cs typeface="Times New Roman" pitchFamily="18" charset="0"/>
            </a:endParaRPr>
          </a:p>
          <a:p>
            <a:pPr>
              <a:buNone/>
            </a:pPr>
            <a:endParaRPr lang="uk-UA" dirty="0" smtClean="0">
              <a:latin typeface="Times New Roman" pitchFamily="18" charset="0"/>
              <a:cs typeface="Times New Roman" pitchFamily="18" charset="0"/>
            </a:endParaRPr>
          </a:p>
          <a:p>
            <a:pPr>
              <a:buNone/>
            </a:pPr>
            <a:r>
              <a:rPr lang="uk-UA" b="1" dirty="0" smtClean="0">
                <a:latin typeface="Times New Roman" pitchFamily="18" charset="0"/>
                <a:cs typeface="Times New Roman" pitchFamily="18" charset="0"/>
              </a:rPr>
              <a:t>       Марочна назва </a:t>
            </a:r>
            <a:r>
              <a:rPr lang="uk-UA" dirty="0" smtClean="0">
                <a:latin typeface="Times New Roman" pitchFamily="18" charset="0"/>
                <a:cs typeface="Times New Roman" pitchFamily="18" charset="0"/>
              </a:rPr>
              <a:t>- частина марки, яку можна вимовити ("</a:t>
            </a:r>
            <a:r>
              <a:rPr lang="uk-UA" dirty="0" err="1" smtClean="0">
                <a:latin typeface="Times New Roman" pitchFamily="18" charset="0"/>
                <a:cs typeface="Times New Roman" pitchFamily="18" charset="0"/>
              </a:rPr>
              <a:t>Растишка</a:t>
            </a:r>
            <a:r>
              <a:rPr lang="uk-UA" dirty="0" smtClean="0">
                <a:latin typeface="Times New Roman" pitchFamily="18" charset="0"/>
                <a:cs typeface="Times New Roman" pitchFamily="18" charset="0"/>
              </a:rPr>
              <a:t>", "А</a:t>
            </a:r>
            <a:r>
              <a:rPr lang="en-US" dirty="0" err="1" smtClean="0">
                <a:latin typeface="Times New Roman" pitchFamily="18" charset="0"/>
                <a:cs typeface="Times New Roman" pitchFamily="18" charset="0"/>
              </a:rPr>
              <a:t>udi</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endParaRPr lang="ru-RU" dirty="0"/>
          </a:p>
        </p:txBody>
      </p:sp>
      <p:pic>
        <p:nvPicPr>
          <p:cNvPr id="4" name="Рисунок 3" descr="растишка МН"/>
          <p:cNvPicPr/>
          <p:nvPr/>
        </p:nvPicPr>
        <p:blipFill>
          <a:blip r:embed="rId2" cstate="print"/>
          <a:srcRect/>
          <a:stretch>
            <a:fillRect/>
          </a:stretch>
        </p:blipFill>
        <p:spPr bwMode="auto">
          <a:xfrm>
            <a:off x="1331640" y="4653136"/>
            <a:ext cx="2808312" cy="936104"/>
          </a:xfrm>
          <a:prstGeom prst="rect">
            <a:avLst/>
          </a:prstGeom>
          <a:noFill/>
          <a:ln w="9525">
            <a:noFill/>
            <a:miter lim="800000"/>
            <a:headEnd/>
            <a:tailEnd/>
          </a:ln>
        </p:spPr>
      </p:pic>
      <p:pic>
        <p:nvPicPr>
          <p:cNvPr id="5" name="Рисунок 4" descr="default"/>
          <p:cNvPicPr/>
          <p:nvPr/>
        </p:nvPicPr>
        <p:blipFill>
          <a:blip r:embed="rId3" cstate="print"/>
          <a:srcRect/>
          <a:stretch>
            <a:fillRect/>
          </a:stretch>
        </p:blipFill>
        <p:spPr bwMode="auto">
          <a:xfrm>
            <a:off x="5724128" y="4797152"/>
            <a:ext cx="2592288" cy="936104"/>
          </a:xfrm>
          <a:prstGeom prst="rect">
            <a:avLst/>
          </a:prstGeom>
          <a:noFill/>
          <a:ln w="9525">
            <a:noFill/>
            <a:miter lim="800000"/>
            <a:headEnd/>
            <a:tailEnd/>
          </a:ln>
        </p:spPr>
      </p:pic>
    </p:spTree>
    <p:extLst>
      <p:ext uri="{BB962C8B-B14F-4D97-AF65-F5344CB8AC3E}">
        <p14:creationId xmlns:p14="http://schemas.microsoft.com/office/powerpoint/2010/main" val="38284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548680"/>
            <a:ext cx="7890080" cy="6048672"/>
          </a:xfrm>
        </p:spPr>
        <p:txBody>
          <a:bodyPr>
            <a:normAutofit/>
          </a:bodyPr>
          <a:lstStyle/>
          <a:p>
            <a:pPr>
              <a:buNone/>
            </a:pPr>
            <a:r>
              <a:rPr lang="uk-UA" sz="2800" b="1" dirty="0" smtClean="0">
                <a:solidFill>
                  <a:schemeClr val="tx1"/>
                </a:solidFill>
                <a:latin typeface="Times New Roman" pitchFamily="18" charset="0"/>
                <a:cs typeface="Times New Roman" pitchFamily="18" charset="0"/>
              </a:rPr>
              <a:t>Існує </a:t>
            </a:r>
            <a:r>
              <a:rPr lang="uk-UA" sz="2800" b="1" u="sng" dirty="0" smtClean="0">
                <a:solidFill>
                  <a:schemeClr val="tx1"/>
                </a:solidFill>
                <a:latin typeface="Times New Roman" pitchFamily="18" charset="0"/>
                <a:cs typeface="Times New Roman" pitchFamily="18" charset="0"/>
              </a:rPr>
              <a:t>два типи торгових марок</a:t>
            </a:r>
            <a:r>
              <a:rPr lang="uk-UA" sz="2800" b="1" dirty="0" smtClean="0">
                <a:solidFill>
                  <a:schemeClr val="tx1"/>
                </a:solidFill>
                <a:latin typeface="Times New Roman" pitchFamily="18" charset="0"/>
                <a:cs typeface="Times New Roman" pitchFamily="18" charset="0"/>
              </a:rPr>
              <a:t>:</a:t>
            </a:r>
            <a:endParaRPr lang="ru-RU" sz="2800" b="1"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a:t>
            </a:r>
            <a:r>
              <a:rPr lang="uk-UA" sz="2800" b="1" u="sng" dirty="0" smtClean="0">
                <a:solidFill>
                  <a:schemeClr val="tx1"/>
                </a:solidFill>
                <a:latin typeface="Times New Roman" pitchFamily="18" charset="0"/>
                <a:cs typeface="Times New Roman" pitchFamily="18" charset="0"/>
              </a:rPr>
              <a:t>марка виробника </a:t>
            </a:r>
            <a:r>
              <a:rPr lang="uk-UA" sz="2800" dirty="0" smtClean="0">
                <a:solidFill>
                  <a:schemeClr val="tx1"/>
                </a:solidFill>
                <a:latin typeface="Times New Roman" pitchFamily="18" charset="0"/>
                <a:cs typeface="Times New Roman" pitchFamily="18" charset="0"/>
              </a:rPr>
              <a:t>(</a:t>
            </a:r>
            <a:r>
              <a:rPr lang="uk-UA" sz="2800" dirty="0" err="1" smtClean="0">
                <a:solidFill>
                  <a:schemeClr val="tx1"/>
                </a:solidFill>
                <a:latin typeface="Times New Roman" pitchFamily="18" charset="0"/>
                <a:cs typeface="Times New Roman" pitchFamily="18" charset="0"/>
              </a:rPr>
              <a:t>manufacturer</a:t>
            </a:r>
            <a:r>
              <a:rPr lang="uk-UA" sz="2800" dirty="0" smtClean="0">
                <a:solidFill>
                  <a:schemeClr val="tx1"/>
                </a:solidFill>
                <a:latin typeface="Times New Roman" pitchFamily="18" charset="0"/>
                <a:cs typeface="Times New Roman" pitchFamily="18" charset="0"/>
              </a:rPr>
              <a:t> </a:t>
            </a:r>
            <a:r>
              <a:rPr lang="uk-UA" sz="2800" dirty="0" err="1" smtClean="0">
                <a:solidFill>
                  <a:schemeClr val="tx1"/>
                </a:solidFill>
                <a:latin typeface="Times New Roman" pitchFamily="18" charset="0"/>
                <a:cs typeface="Times New Roman" pitchFamily="18" charset="0"/>
              </a:rPr>
              <a:t>brand</a:t>
            </a:r>
            <a:r>
              <a:rPr lang="uk-UA" sz="2800" dirty="0" smtClean="0">
                <a:solidFill>
                  <a:schemeClr val="tx1"/>
                </a:solidFill>
                <a:latin typeface="Times New Roman" pitchFamily="18" charset="0"/>
                <a:cs typeface="Times New Roman" pitchFamily="18" charset="0"/>
              </a:rPr>
              <a:t>),</a:t>
            </a:r>
          </a:p>
          <a:p>
            <a:pPr>
              <a:buNone/>
            </a:pPr>
            <a:r>
              <a:rPr lang="uk-UA" sz="2800" dirty="0" smtClean="0">
                <a:solidFill>
                  <a:schemeClr val="tx1"/>
                </a:solidFill>
                <a:latin typeface="Times New Roman" pitchFamily="18" charset="0"/>
                <a:cs typeface="Times New Roman" pitchFamily="18" charset="0"/>
              </a:rPr>
              <a:t>       Наприклад, сніданки швидкого приготування "</a:t>
            </a:r>
            <a:r>
              <a:rPr lang="uk-UA" sz="2800" i="1" dirty="0" err="1" smtClean="0">
                <a:solidFill>
                  <a:schemeClr val="tx1"/>
                </a:solidFill>
                <a:latin typeface="Times New Roman" pitchFamily="18" charset="0"/>
                <a:cs typeface="Times New Roman" pitchFamily="18" charset="0"/>
              </a:rPr>
              <a:t>Мівіна</a:t>
            </a:r>
            <a:r>
              <a:rPr lang="uk-UA" sz="2800" dirty="0" smtClean="0">
                <a:solidFill>
                  <a:schemeClr val="tx1"/>
                </a:solidFill>
                <a:latin typeface="Times New Roman" pitchFamily="18" charset="0"/>
                <a:cs typeface="Times New Roman" pitchFamily="18" charset="0"/>
              </a:rPr>
              <a:t>";</a:t>
            </a:r>
            <a:endParaRPr lang="ru-RU" sz="2800" dirty="0" smtClean="0">
              <a:solidFill>
                <a:schemeClr val="tx1"/>
              </a:solidFill>
              <a:latin typeface="Times New Roman" pitchFamily="18" charset="0"/>
              <a:cs typeface="Times New Roman" pitchFamily="18" charset="0"/>
            </a:endParaRPr>
          </a:p>
          <a:p>
            <a:pPr>
              <a:buNone/>
            </a:pPr>
            <a:endParaRPr lang="uk-UA"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a:t>
            </a:r>
            <a:r>
              <a:rPr lang="uk-UA" sz="2800" b="1" u="sng" dirty="0" smtClean="0">
                <a:solidFill>
                  <a:schemeClr val="tx1"/>
                </a:solidFill>
                <a:latin typeface="Times New Roman" pitchFamily="18" charset="0"/>
                <a:cs typeface="Times New Roman" pitchFamily="18" charset="0"/>
              </a:rPr>
              <a:t>приватна марка </a:t>
            </a:r>
            <a:r>
              <a:rPr lang="uk-UA" sz="2800" dirty="0" smtClean="0">
                <a:solidFill>
                  <a:schemeClr val="tx1"/>
                </a:solidFill>
                <a:latin typeface="Times New Roman" pitchFamily="18" charset="0"/>
                <a:cs typeface="Times New Roman" pitchFamily="18" charset="0"/>
              </a:rPr>
              <a:t>(own-label-brand), яка присвоюється торгівельними і збутовими посередниками, продавцями.</a:t>
            </a:r>
          </a:p>
          <a:p>
            <a:pPr>
              <a:buNone/>
            </a:pPr>
            <a:r>
              <a:rPr lang="uk-UA" sz="2800" dirty="0" smtClean="0">
                <a:solidFill>
                  <a:schemeClr val="tx1"/>
                </a:solidFill>
                <a:latin typeface="Times New Roman" pitchFamily="18" charset="0"/>
                <a:cs typeface="Times New Roman" pitchFamily="18" charset="0"/>
              </a:rPr>
              <a:t>          Наприклад,</a:t>
            </a:r>
          </a:p>
          <a:p>
            <a:pPr>
              <a:buNone/>
            </a:pPr>
            <a:r>
              <a:rPr lang="uk-UA" sz="2800" dirty="0" smtClean="0">
                <a:solidFill>
                  <a:schemeClr val="tx1"/>
                </a:solidFill>
                <a:latin typeface="Times New Roman" pitchFamily="18" charset="0"/>
                <a:cs typeface="Times New Roman" pitchFamily="18" charset="0"/>
              </a:rPr>
              <a:t> </a:t>
            </a:r>
            <a:r>
              <a:rPr lang="uk-UA" sz="2800" dirty="0" err="1" smtClean="0">
                <a:solidFill>
                  <a:schemeClr val="tx1"/>
                </a:solidFill>
                <a:latin typeface="Times New Roman" pitchFamily="18" charset="0"/>
                <a:cs typeface="Times New Roman" pitchFamily="18" charset="0"/>
              </a:rPr>
              <a:t>”</a:t>
            </a:r>
            <a:r>
              <a:rPr lang="uk-UA" sz="2800" i="1" dirty="0" err="1" smtClean="0">
                <a:solidFill>
                  <a:schemeClr val="tx1"/>
                </a:solidFill>
                <a:latin typeface="Times New Roman" pitchFamily="18" charset="0"/>
                <a:cs typeface="Times New Roman" pitchFamily="18" charset="0"/>
              </a:rPr>
              <a:t>Повна</a:t>
            </a:r>
            <a:r>
              <a:rPr lang="uk-UA" sz="2800" i="1" dirty="0" smtClean="0">
                <a:solidFill>
                  <a:schemeClr val="tx1"/>
                </a:solidFill>
                <a:latin typeface="Times New Roman" pitchFamily="18" charset="0"/>
                <a:cs typeface="Times New Roman" pitchFamily="18" charset="0"/>
              </a:rPr>
              <a:t> </a:t>
            </a:r>
            <a:r>
              <a:rPr lang="uk-UA" sz="2800" i="1" dirty="0" err="1" smtClean="0">
                <a:solidFill>
                  <a:schemeClr val="tx1"/>
                </a:solidFill>
                <a:latin typeface="Times New Roman" pitchFamily="18" charset="0"/>
                <a:cs typeface="Times New Roman" pitchFamily="18" charset="0"/>
              </a:rPr>
              <a:t>чаша</a:t>
            </a:r>
            <a:r>
              <a:rPr lang="uk-UA" sz="2800" dirty="0" err="1" smtClean="0">
                <a:solidFill>
                  <a:schemeClr val="tx1"/>
                </a:solidFill>
                <a:latin typeface="Times New Roman" pitchFamily="18" charset="0"/>
                <a:cs typeface="Times New Roman" pitchFamily="18" charset="0"/>
              </a:rPr>
              <a:t>”</a:t>
            </a:r>
            <a:r>
              <a:rPr lang="uk-UA" sz="2800" dirty="0" smtClean="0">
                <a:solidFill>
                  <a:schemeClr val="tx1"/>
                </a:solidFill>
                <a:latin typeface="Times New Roman" pitchFamily="18" charset="0"/>
                <a:cs typeface="Times New Roman" pitchFamily="18" charset="0"/>
              </a:rPr>
              <a:t> в мережі </a:t>
            </a:r>
            <a:r>
              <a:rPr lang="uk-UA" sz="2800" dirty="0" err="1" smtClean="0">
                <a:solidFill>
                  <a:schemeClr val="tx1"/>
                </a:solidFill>
                <a:latin typeface="Times New Roman" pitchFamily="18" charset="0"/>
                <a:cs typeface="Times New Roman" pitchFamily="18" charset="0"/>
              </a:rPr>
              <a:t>“Сільпо”</a:t>
            </a:r>
            <a:r>
              <a:rPr lang="uk-UA" sz="2800" dirty="0" smtClean="0">
                <a:solidFill>
                  <a:schemeClr val="tx1"/>
                </a:solidFill>
                <a:latin typeface="Times New Roman" pitchFamily="18" charset="0"/>
                <a:cs typeface="Times New Roman" pitchFamily="18" charset="0"/>
              </a:rPr>
              <a:t>, </a:t>
            </a:r>
          </a:p>
          <a:p>
            <a:pPr>
              <a:buNone/>
            </a:pPr>
            <a:r>
              <a:rPr lang="uk-UA" sz="2800" dirty="0" smtClean="0">
                <a:solidFill>
                  <a:schemeClr val="tx1"/>
                </a:solidFill>
                <a:latin typeface="Times New Roman" pitchFamily="18" charset="0"/>
                <a:cs typeface="Times New Roman" pitchFamily="18" charset="0"/>
              </a:rPr>
              <a:t>“</a:t>
            </a:r>
            <a:r>
              <a:rPr lang="uk-UA" sz="2800" i="1" dirty="0" smtClean="0">
                <a:solidFill>
                  <a:schemeClr val="tx1"/>
                </a:solidFill>
                <a:latin typeface="Times New Roman" pitchFamily="18" charset="0"/>
                <a:cs typeface="Times New Roman" pitchFamily="18" charset="0"/>
              </a:rPr>
              <a:t>А</a:t>
            </a:r>
            <a:r>
              <a:rPr lang="en-US" sz="2800" i="1" dirty="0" err="1" smtClean="0">
                <a:solidFill>
                  <a:schemeClr val="tx1"/>
                </a:solidFill>
                <a:latin typeface="Times New Roman" pitchFamily="18" charset="0"/>
                <a:cs typeface="Times New Roman" pitchFamily="18" charset="0"/>
              </a:rPr>
              <a:t>ro</a:t>
            </a:r>
            <a:r>
              <a:rPr lang="uk-UA" sz="2800" dirty="0" smtClean="0">
                <a:solidFill>
                  <a:schemeClr val="tx1"/>
                </a:solidFill>
                <a:latin typeface="Times New Roman" pitchFamily="18" charset="0"/>
                <a:cs typeface="Times New Roman" pitchFamily="18" charset="0"/>
              </a:rPr>
              <a:t>” в мережі “МЕТРО”</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2171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188640"/>
            <a:ext cx="7710568" cy="1756048"/>
          </a:xfrm>
        </p:spPr>
        <p:txBody>
          <a:bodyPr>
            <a:normAutofit/>
          </a:bodyPr>
          <a:lstStyle/>
          <a:p>
            <a:pPr marL="0" indent="0">
              <a:spcBef>
                <a:spcPts val="0"/>
              </a:spcBef>
              <a:buNone/>
            </a:pPr>
            <a:r>
              <a:rPr lang="uk-UA" sz="2800" b="1" dirty="0" smtClean="0">
                <a:latin typeface="Times New Roman" pitchFamily="18" charset="0"/>
                <a:cs typeface="Times New Roman" pitchFamily="18" charset="0"/>
              </a:rPr>
              <a:t>Марочний </a:t>
            </a:r>
            <a:r>
              <a:rPr lang="uk-UA" sz="2800" b="1" dirty="0" smtClean="0">
                <a:latin typeface="Times New Roman" pitchFamily="18" charset="0"/>
                <a:cs typeface="Times New Roman" pitchFamily="18" charset="0"/>
              </a:rPr>
              <a:t>знак (емблема) </a:t>
            </a:r>
            <a:r>
              <a:rPr lang="uk-UA" sz="2800" dirty="0" smtClean="0">
                <a:latin typeface="Times New Roman" pitchFamily="18" charset="0"/>
                <a:cs typeface="Times New Roman" pitchFamily="18" charset="0"/>
              </a:rPr>
              <a:t>- частина марки, яку можна впізнати, але неможливо вимовити</a:t>
            </a:r>
            <a:r>
              <a:rPr lang="uk-UA" sz="2800" dirty="0" smtClean="0">
                <a:latin typeface="Times New Roman" pitchFamily="18" charset="0"/>
                <a:cs typeface="Times New Roman" pitchFamily="18" charset="0"/>
              </a:rPr>
              <a:t>.</a:t>
            </a:r>
            <a:endParaRPr lang="ru-RU" sz="2800" dirty="0"/>
          </a:p>
        </p:txBody>
      </p:sp>
      <p:pic>
        <p:nvPicPr>
          <p:cNvPr id="4" name="Рисунок 3" descr="Растишка эмблема"/>
          <p:cNvPicPr/>
          <p:nvPr/>
        </p:nvPicPr>
        <p:blipFill>
          <a:blip r:embed="rId2" cstate="print"/>
          <a:srcRect/>
          <a:stretch>
            <a:fillRect/>
          </a:stretch>
        </p:blipFill>
        <p:spPr bwMode="auto">
          <a:xfrm>
            <a:off x="1979712" y="1628800"/>
            <a:ext cx="1368152" cy="1872208"/>
          </a:xfrm>
          <a:prstGeom prst="rect">
            <a:avLst/>
          </a:prstGeom>
          <a:noFill/>
          <a:ln w="9525">
            <a:noFill/>
            <a:miter lim="800000"/>
            <a:headEnd/>
            <a:tailEnd/>
          </a:ln>
        </p:spPr>
      </p:pic>
      <p:pic>
        <p:nvPicPr>
          <p:cNvPr id="5" name="Рисунок 4" descr="Копия default"/>
          <p:cNvPicPr/>
          <p:nvPr/>
        </p:nvPicPr>
        <p:blipFill>
          <a:blip r:embed="rId3" cstate="print"/>
          <a:srcRect/>
          <a:stretch>
            <a:fillRect/>
          </a:stretch>
        </p:blipFill>
        <p:spPr bwMode="auto">
          <a:xfrm>
            <a:off x="5580112" y="1628800"/>
            <a:ext cx="2471539" cy="1248916"/>
          </a:xfrm>
          <a:prstGeom prst="rect">
            <a:avLst/>
          </a:prstGeom>
          <a:noFill/>
          <a:ln w="9525">
            <a:noFill/>
            <a:miter lim="800000"/>
            <a:headEnd/>
            <a:tailEnd/>
          </a:ln>
        </p:spPr>
      </p:pic>
      <p:sp>
        <p:nvSpPr>
          <p:cNvPr id="6" name="Прямоугольник 5"/>
          <p:cNvSpPr/>
          <p:nvPr/>
        </p:nvSpPr>
        <p:spPr>
          <a:xfrm>
            <a:off x="971600" y="3573016"/>
            <a:ext cx="8172400" cy="461665"/>
          </a:xfrm>
          <a:prstGeom prst="rect">
            <a:avLst/>
          </a:prstGeom>
        </p:spPr>
        <p:txBody>
          <a:bodyPr wrap="square">
            <a:spAutoFit/>
          </a:bodyPr>
          <a:lstStyle/>
          <a:p>
            <a:r>
              <a:rPr lang="uk-UA" sz="2400" dirty="0" smtClean="0">
                <a:latin typeface="Times New Roman" pitchFamily="18" charset="0"/>
                <a:cs typeface="Times New Roman" pitchFamily="18" charset="0"/>
              </a:rPr>
              <a:t>Марочна емблема "</a:t>
            </a:r>
            <a:r>
              <a:rPr lang="uk-UA" sz="2400" dirty="0" err="1" smtClean="0">
                <a:latin typeface="Times New Roman" pitchFamily="18" charset="0"/>
                <a:cs typeface="Times New Roman" pitchFamily="18" charset="0"/>
              </a:rPr>
              <a:t>Растишка“</a:t>
            </a:r>
            <a:r>
              <a:rPr lang="uk-UA" sz="2400" dirty="0" smtClean="0">
                <a:latin typeface="Times New Roman" pitchFamily="18" charset="0"/>
                <a:cs typeface="Times New Roman" pitchFamily="18" charset="0"/>
              </a:rPr>
              <a:t>        Марочна емблема  "</a:t>
            </a:r>
            <a:r>
              <a:rPr lang="uk-UA" sz="2400" dirty="0" err="1" smtClean="0">
                <a:latin typeface="Times New Roman" pitchFamily="18" charset="0"/>
                <a:cs typeface="Times New Roman" pitchFamily="18" charset="0"/>
              </a:rPr>
              <a:t>Ауді</a:t>
            </a:r>
            <a:r>
              <a:rPr lang="uk-UA"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29697" name="Rectangle 1"/>
          <p:cNvSpPr>
            <a:spLocks noChangeArrowheads="1"/>
          </p:cNvSpPr>
          <p:nvPr/>
        </p:nvSpPr>
        <p:spPr bwMode="auto">
          <a:xfrm>
            <a:off x="107504" y="4005064"/>
            <a:ext cx="846043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Товарний знак </a:t>
            </a:r>
            <a:r>
              <a:rPr kumimoji="0" lang="uk-UA"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марка чи частина її, що забезпечені правовим захистом.</a:t>
            </a:r>
            <a:endParaRPr kumimoji="0" lang="uk-UA"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Прямоугольник 8"/>
          <p:cNvSpPr/>
          <p:nvPr/>
        </p:nvSpPr>
        <p:spPr>
          <a:xfrm>
            <a:off x="971600" y="5085184"/>
            <a:ext cx="8172400" cy="1569660"/>
          </a:xfrm>
          <a:prstGeom prst="rect">
            <a:avLst/>
          </a:prstGeom>
        </p:spPr>
        <p:txBody>
          <a:bodyPr wrap="square">
            <a:spAutoFit/>
          </a:bodyPr>
          <a:lstStyle/>
          <a:p>
            <a:r>
              <a:rPr lang="uk-UA" sz="3200" dirty="0" smtClean="0">
                <a:latin typeface="Times New Roman" pitchFamily="18" charset="0"/>
                <a:cs typeface="Times New Roman" pitchFamily="18" charset="0"/>
              </a:rPr>
              <a:t>Попереджувальне маркування:</a:t>
            </a:r>
          </a:p>
          <a:p>
            <a:r>
              <a:rPr lang="uk-UA" sz="3200" dirty="0" smtClean="0">
                <a:latin typeface="Times New Roman" pitchFamily="18" charset="0"/>
                <a:cs typeface="Times New Roman" pitchFamily="18" charset="0"/>
              </a:rPr>
              <a:t>® — для зареєстрованих знаків,</a:t>
            </a:r>
          </a:p>
          <a:p>
            <a:r>
              <a:rPr lang="uk-UA" sz="3200" dirty="0" smtClean="0">
                <a:latin typeface="Times New Roman" pitchFamily="18" charset="0"/>
                <a:cs typeface="Times New Roman" pitchFamily="18" charset="0"/>
              </a:rPr>
              <a:t> ТМ — для знаків, що очікують реєстрації. </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418681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a:xfrm>
            <a:off x="1187624" y="764704"/>
            <a:ext cx="7746064" cy="5483696"/>
          </a:xfrm>
        </p:spPr>
        <p:txBody>
          <a:bodyPr>
            <a:normAutofit/>
          </a:bodyPr>
          <a:lstStyle/>
          <a:p>
            <a:pPr>
              <a:buNone/>
            </a:pPr>
            <a:r>
              <a:rPr lang="uk-UA" dirty="0" smtClean="0"/>
              <a:t>    </a:t>
            </a:r>
            <a:r>
              <a:rPr lang="uk-UA" b="1" i="1" dirty="0" smtClean="0">
                <a:latin typeface="Times New Roman" pitchFamily="18" charset="0"/>
                <a:cs typeface="Times New Roman" pitchFamily="18" charset="0"/>
              </a:rPr>
              <a:t>Знак, зареєстрований </a:t>
            </a:r>
            <a:r>
              <a:rPr lang="uk-UA" b="1" i="1" u="sng" dirty="0" smtClean="0">
                <a:latin typeface="Times New Roman" pitchFamily="18" charset="0"/>
                <a:cs typeface="Times New Roman" pitchFamily="18" charset="0"/>
              </a:rPr>
              <a:t>у </a:t>
            </a:r>
            <a:r>
              <a:rPr lang="uk-UA" b="1" i="1" u="sng" dirty="0" err="1" smtClean="0">
                <a:latin typeface="Times New Roman" pitchFamily="18" charset="0"/>
                <a:cs typeface="Times New Roman" pitchFamily="18" charset="0"/>
              </a:rPr>
              <a:t>Держпатенті</a:t>
            </a:r>
            <a:r>
              <a:rPr lang="uk-UA" b="1" i="1" u="sng" dirty="0" smtClean="0">
                <a:latin typeface="Times New Roman" pitchFamily="18" charset="0"/>
                <a:cs typeface="Times New Roman" pitchFamily="18" charset="0"/>
              </a:rPr>
              <a:t> України,</a:t>
            </a:r>
            <a:r>
              <a:rPr lang="uk-UA" b="1" i="1" dirty="0" smtClean="0">
                <a:latin typeface="Times New Roman" pitchFamily="18" charset="0"/>
                <a:cs typeface="Times New Roman" pitchFamily="18" charset="0"/>
              </a:rPr>
              <a:t> діє на території України протягом </a:t>
            </a:r>
            <a:r>
              <a:rPr lang="uk-UA" b="1" i="1" u="sng" dirty="0" smtClean="0">
                <a:latin typeface="Times New Roman" pitchFamily="18" charset="0"/>
                <a:cs typeface="Times New Roman" pitchFamily="18" charset="0"/>
              </a:rPr>
              <a:t>10 років</a:t>
            </a:r>
            <a:r>
              <a:rPr lang="uk-UA" b="1" i="1" dirty="0" smtClean="0">
                <a:latin typeface="Times New Roman" pitchFamily="18" charset="0"/>
                <a:cs typeface="Times New Roman" pitchFamily="18" charset="0"/>
              </a:rPr>
              <a:t>. </a:t>
            </a:r>
          </a:p>
          <a:p>
            <a:pPr>
              <a:buNone/>
            </a:pPr>
            <a:endParaRPr lang="uk-UA" dirty="0" smtClean="0">
              <a:latin typeface="Times New Roman" pitchFamily="18" charset="0"/>
              <a:cs typeface="Times New Roman" pitchFamily="18" charset="0"/>
            </a:endParaRPr>
          </a:p>
          <a:p>
            <a:r>
              <a:rPr lang="uk-UA" b="1" dirty="0" smtClean="0">
                <a:latin typeface="Times New Roman" pitchFamily="18" charset="0"/>
                <a:cs typeface="Times New Roman" pitchFamily="18" charset="0"/>
              </a:rPr>
              <a:t>Брендом </a:t>
            </a:r>
            <a:r>
              <a:rPr lang="uk-UA" dirty="0" smtClean="0">
                <a:latin typeface="Times New Roman" pitchFamily="18" charset="0"/>
                <a:cs typeface="Times New Roman" pitchFamily="18" charset="0"/>
              </a:rPr>
              <a:t>зазвичай називають вже відносно добре відому споживачам і тому «розкручену» торгову марку, що вже має певну частку ринку.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8601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0"/>
            <a:ext cx="8316416" cy="6858000"/>
          </a:xfrm>
        </p:spPr>
        <p:txBody>
          <a:bodyPr>
            <a:normAutofit/>
          </a:bodyPr>
          <a:lstStyle/>
          <a:p>
            <a:pPr>
              <a:spcBef>
                <a:spcPts val="0"/>
              </a:spcBef>
              <a:buNone/>
            </a:pPr>
            <a:r>
              <a:rPr lang="uk-UA" dirty="0" smtClean="0">
                <a:solidFill>
                  <a:schemeClr val="tx1"/>
                </a:solidFill>
                <a:latin typeface="Times New Roman" pitchFamily="18" charset="0"/>
                <a:cs typeface="Times New Roman" pitchFamily="18" charset="0"/>
              </a:rPr>
              <a:t>Існує чотири стратегії присвоєння марочної назви</a:t>
            </a:r>
            <a:r>
              <a:rPr lang="uk-UA" dirty="0" smtClean="0">
                <a:solidFill>
                  <a:schemeClr val="tx1"/>
                </a:solidFill>
                <a:latin typeface="Times New Roman" pitchFamily="18" charset="0"/>
                <a:cs typeface="Times New Roman" pitchFamily="18" charset="0"/>
              </a:rPr>
              <a:t>:</a:t>
            </a:r>
          </a:p>
          <a:p>
            <a:pPr>
              <a:spcBef>
                <a:spcPts val="0"/>
              </a:spcBef>
              <a:buNone/>
            </a:pPr>
            <a:endParaRPr lang="ru-RU" dirty="0" smtClean="0">
              <a:solidFill>
                <a:schemeClr val="tx1"/>
              </a:solidFill>
              <a:latin typeface="Times New Roman" pitchFamily="18" charset="0"/>
              <a:cs typeface="Times New Roman" pitchFamily="18" charset="0"/>
            </a:endParaRPr>
          </a:p>
          <a:p>
            <a:pPr>
              <a:spcBef>
                <a:spcPts val="0"/>
              </a:spcBef>
              <a:buNone/>
            </a:pPr>
            <a:r>
              <a:rPr lang="uk-UA" dirty="0" smtClean="0">
                <a:solidFill>
                  <a:schemeClr val="tx1"/>
                </a:solidFill>
                <a:latin typeface="Times New Roman" pitchFamily="18" charset="0"/>
                <a:cs typeface="Times New Roman" pitchFamily="18" charset="0"/>
              </a:rPr>
              <a:t>1. </a:t>
            </a:r>
            <a:r>
              <a:rPr lang="uk-UA" u="sng" dirty="0" smtClean="0">
                <a:solidFill>
                  <a:schemeClr val="tx1"/>
                </a:solidFill>
                <a:latin typeface="Times New Roman" pitchFamily="18" charset="0"/>
                <a:cs typeface="Times New Roman" pitchFamily="18" charset="0"/>
              </a:rPr>
              <a:t>Індивідуальна марочна назва виробу </a:t>
            </a:r>
            <a:r>
              <a:rPr lang="uk-UA" dirty="0" smtClean="0">
                <a:solidFill>
                  <a:schemeClr val="tx1"/>
                </a:solidFill>
                <a:latin typeface="Times New Roman" pitchFamily="18" charset="0"/>
                <a:cs typeface="Times New Roman" pitchFamily="18" charset="0"/>
              </a:rPr>
              <a:t>- підприємство випускає виріб під новою назвою </a:t>
            </a:r>
            <a:r>
              <a:rPr lang="uk-UA" sz="2200" dirty="0" smtClean="0">
                <a:solidFill>
                  <a:schemeClr val="tx1"/>
                </a:solidFill>
                <a:latin typeface="Times New Roman" pitchFamily="18" charset="0"/>
                <a:cs typeface="Times New Roman" pitchFamily="18" charset="0"/>
              </a:rPr>
              <a:t>(компанія "</a:t>
            </a:r>
            <a:r>
              <a:rPr lang="en-US" sz="2200" dirty="0" smtClean="0">
                <a:solidFill>
                  <a:schemeClr val="tx1"/>
                </a:solidFill>
                <a:latin typeface="Times New Roman" pitchFamily="18" charset="0"/>
                <a:cs typeface="Times New Roman" pitchFamily="18" charset="0"/>
              </a:rPr>
              <a:t>Procter and Gamble</a:t>
            </a:r>
            <a:r>
              <a:rPr lang="uk-UA" sz="2200" dirty="0" smtClean="0">
                <a:solidFill>
                  <a:schemeClr val="tx1"/>
                </a:solidFill>
                <a:latin typeface="Times New Roman" pitchFamily="18" charset="0"/>
                <a:cs typeface="Times New Roman" pitchFamily="18" charset="0"/>
              </a:rPr>
              <a:t>" виробляє пральні порошки - "</a:t>
            </a:r>
            <a:r>
              <a:rPr lang="uk-UA" sz="2200" dirty="0" err="1" smtClean="0">
                <a:solidFill>
                  <a:schemeClr val="tx1"/>
                </a:solidFill>
                <a:latin typeface="Times New Roman" pitchFamily="18" charset="0"/>
                <a:cs typeface="Times New Roman" pitchFamily="18" charset="0"/>
              </a:rPr>
              <a:t>Тайд</a:t>
            </a:r>
            <a:r>
              <a:rPr lang="uk-UA" sz="2200" dirty="0" smtClean="0">
                <a:solidFill>
                  <a:schemeClr val="tx1"/>
                </a:solidFill>
                <a:latin typeface="Times New Roman" pitchFamily="18" charset="0"/>
                <a:cs typeface="Times New Roman" pitchFamily="18" charset="0"/>
              </a:rPr>
              <a:t>", "</a:t>
            </a:r>
            <a:r>
              <a:rPr lang="uk-UA" sz="2200" dirty="0" err="1" smtClean="0">
                <a:solidFill>
                  <a:schemeClr val="tx1"/>
                </a:solidFill>
                <a:latin typeface="Times New Roman" pitchFamily="18" charset="0"/>
                <a:cs typeface="Times New Roman" pitchFamily="18" charset="0"/>
              </a:rPr>
              <a:t>Чір</a:t>
            </a:r>
            <a:r>
              <a:rPr lang="uk-UA" sz="2200" dirty="0" smtClean="0">
                <a:solidFill>
                  <a:schemeClr val="tx1"/>
                </a:solidFill>
                <a:latin typeface="Times New Roman" pitchFamily="18" charset="0"/>
                <a:cs typeface="Times New Roman" pitchFamily="18" charset="0"/>
              </a:rPr>
              <a:t>", "Бонд"). </a:t>
            </a:r>
            <a:endParaRPr lang="ru-RU" sz="2200" dirty="0" smtClean="0">
              <a:solidFill>
                <a:schemeClr val="tx1"/>
              </a:solidFill>
              <a:latin typeface="Times New Roman" pitchFamily="18" charset="0"/>
              <a:cs typeface="Times New Roman" pitchFamily="18" charset="0"/>
            </a:endParaRPr>
          </a:p>
          <a:p>
            <a:pPr>
              <a:spcBef>
                <a:spcPts val="0"/>
              </a:spcBef>
              <a:buNone/>
            </a:pPr>
            <a:r>
              <a:rPr lang="uk-UA" dirty="0" smtClean="0">
                <a:solidFill>
                  <a:schemeClr val="tx1"/>
                </a:solidFill>
                <a:latin typeface="Times New Roman" pitchFamily="18" charset="0"/>
                <a:cs typeface="Times New Roman" pitchFamily="18" charset="0"/>
              </a:rPr>
              <a:t>2. </a:t>
            </a:r>
            <a:r>
              <a:rPr lang="uk-UA" u="sng" dirty="0" smtClean="0">
                <a:solidFill>
                  <a:schemeClr val="tx1"/>
                </a:solidFill>
                <a:latin typeface="Times New Roman" pitchFamily="18" charset="0"/>
                <a:cs typeface="Times New Roman" pitchFamily="18" charset="0"/>
              </a:rPr>
              <a:t>Єдина марочна назва для всіх товарів </a:t>
            </a:r>
            <a:r>
              <a:rPr lang="uk-UA" sz="2200" dirty="0" smtClean="0">
                <a:solidFill>
                  <a:schemeClr val="tx1"/>
                </a:solidFill>
                <a:latin typeface="Times New Roman" pitchFamily="18" charset="0"/>
                <a:cs typeface="Times New Roman" pitchFamily="18" charset="0"/>
              </a:rPr>
              <a:t>(вироби підприємств "</a:t>
            </a:r>
            <a:r>
              <a:rPr lang="en-US" sz="2200" dirty="0" smtClean="0">
                <a:solidFill>
                  <a:schemeClr val="tx1"/>
                </a:solidFill>
                <a:latin typeface="Times New Roman" pitchFamily="18" charset="0"/>
                <a:cs typeface="Times New Roman" pitchFamily="18" charset="0"/>
              </a:rPr>
              <a:t>Reebok</a:t>
            </a:r>
            <a:r>
              <a:rPr lang="uk-UA" sz="2200"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Sony</a:t>
            </a:r>
            <a:r>
              <a:rPr lang="uk-UA" sz="2200"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Panasonic</a:t>
            </a:r>
            <a:r>
              <a:rPr lang="uk-UA" sz="2200" dirty="0" smtClean="0">
                <a:solidFill>
                  <a:schemeClr val="tx1"/>
                </a:solidFill>
                <a:latin typeface="Times New Roman" pitchFamily="18" charset="0"/>
                <a:cs typeface="Times New Roman" pitchFamily="18" charset="0"/>
              </a:rPr>
              <a:t>"). </a:t>
            </a:r>
            <a:endParaRPr lang="ru-RU" sz="2200" dirty="0" smtClean="0">
              <a:solidFill>
                <a:schemeClr val="tx1"/>
              </a:solidFill>
              <a:latin typeface="Times New Roman" pitchFamily="18" charset="0"/>
              <a:cs typeface="Times New Roman" pitchFamily="18" charset="0"/>
            </a:endParaRPr>
          </a:p>
          <a:p>
            <a:pPr>
              <a:spcBef>
                <a:spcPts val="0"/>
              </a:spcBef>
              <a:buNone/>
            </a:pPr>
            <a:r>
              <a:rPr lang="uk-UA" dirty="0" smtClean="0">
                <a:solidFill>
                  <a:schemeClr val="tx1"/>
                </a:solidFill>
                <a:latin typeface="Times New Roman" pitchFamily="18" charset="0"/>
                <a:cs typeface="Times New Roman" pitchFamily="18" charset="0"/>
              </a:rPr>
              <a:t>3. </a:t>
            </a:r>
            <a:r>
              <a:rPr lang="uk-UA" u="sng" dirty="0" smtClean="0">
                <a:solidFill>
                  <a:schemeClr val="tx1"/>
                </a:solidFill>
                <a:latin typeface="Times New Roman" pitchFamily="18" charset="0"/>
                <a:cs typeface="Times New Roman" pitchFamily="18" charset="0"/>
              </a:rPr>
              <a:t>Колективні марочні назви для товарних сімейств </a:t>
            </a:r>
            <a:r>
              <a:rPr lang="uk-UA" sz="2200" dirty="0" smtClean="0">
                <a:solidFill>
                  <a:schemeClr val="tx1"/>
                </a:solidFill>
                <a:latin typeface="Times New Roman" pitchFamily="18" charset="0"/>
                <a:cs typeface="Times New Roman" pitchFamily="18" charset="0"/>
              </a:rPr>
              <a:t>(</a:t>
            </a:r>
            <a:r>
              <a:rPr lang="ru-RU" sz="2200" dirty="0" err="1" smtClean="0">
                <a:solidFill>
                  <a:schemeClr val="tx1"/>
                </a:solidFill>
                <a:latin typeface="Times New Roman" pitchFamily="18" charset="0"/>
                <a:cs typeface="Times New Roman" pitchFamily="18" charset="0"/>
              </a:rPr>
              <a:t>Фармацевтична</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фірма</a:t>
            </a:r>
            <a:r>
              <a:rPr lang="ru-RU" sz="2200"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GlaxoSmithKline", </a:t>
            </a:r>
            <a:r>
              <a:rPr lang="ru-RU" sz="2200" dirty="0" err="1" smtClean="0">
                <a:solidFill>
                  <a:schemeClr val="tx1"/>
                </a:solidFill>
                <a:latin typeface="Times New Roman" pitchFamily="18" charset="0"/>
                <a:cs typeface="Times New Roman" pitchFamily="18" charset="0"/>
              </a:rPr>
              <a:t>випускає</a:t>
            </a:r>
            <a:r>
              <a:rPr lang="ru-RU" sz="2200" dirty="0" smtClean="0">
                <a:solidFill>
                  <a:schemeClr val="tx1"/>
                </a:solidFill>
                <a:latin typeface="Times New Roman" pitchFamily="18" charset="0"/>
                <a:cs typeface="Times New Roman" pitchFamily="18" charset="0"/>
              </a:rPr>
              <a:t>„</a:t>
            </a:r>
            <a:r>
              <a:rPr lang="ru-RU" sz="2200" dirty="0" err="1" smtClean="0">
                <a:solidFill>
                  <a:schemeClr val="tx1"/>
                </a:solidFill>
                <a:latin typeface="Times New Roman" pitchFamily="18" charset="0"/>
                <a:cs typeface="Times New Roman" pitchFamily="18" charset="0"/>
              </a:rPr>
              <a:t>Колдрекс</a:t>
            </a:r>
            <a:r>
              <a:rPr lang="ru-RU" sz="2200" dirty="0" smtClean="0">
                <a:solidFill>
                  <a:schemeClr val="tx1"/>
                </a:solidFill>
                <a:latin typeface="Times New Roman" pitchFamily="18" charset="0"/>
                <a:cs typeface="Times New Roman" pitchFamily="18" charset="0"/>
              </a:rPr>
              <a:t> таблетки", „</a:t>
            </a:r>
            <a:r>
              <a:rPr lang="ru-RU" sz="2200" dirty="0" err="1" smtClean="0">
                <a:solidFill>
                  <a:schemeClr val="tx1"/>
                </a:solidFill>
                <a:latin typeface="Times New Roman" pitchFamily="18" charset="0"/>
                <a:cs typeface="Times New Roman" pitchFamily="18" charset="0"/>
              </a:rPr>
              <a:t>Колдрекс</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Хотрем</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гарячий</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напій</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Колдрекс</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Найт-сироп</a:t>
            </a:r>
            <a:r>
              <a:rPr lang="ru-RU" sz="2200" dirty="0" smtClean="0">
                <a:solidFill>
                  <a:schemeClr val="tx1"/>
                </a:solidFill>
                <a:latin typeface="Times New Roman" pitchFamily="18" charset="0"/>
                <a:cs typeface="Times New Roman" pitchFamily="18" charset="0"/>
              </a:rPr>
              <a:t> для </a:t>
            </a:r>
            <a:r>
              <a:rPr lang="ru-RU" sz="2200" dirty="0" err="1" smtClean="0">
                <a:solidFill>
                  <a:schemeClr val="tx1"/>
                </a:solidFill>
                <a:latin typeface="Times New Roman" pitchFamily="18" charset="0"/>
                <a:cs typeface="Times New Roman" pitchFamily="18" charset="0"/>
              </a:rPr>
              <a:t>полегшення</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симптомів</a:t>
            </a:r>
            <a:r>
              <a:rPr lang="ru-RU" sz="2200" dirty="0" smtClean="0">
                <a:solidFill>
                  <a:schemeClr val="tx1"/>
                </a:solidFill>
                <a:latin typeface="Times New Roman" pitchFamily="18" charset="0"/>
                <a:cs typeface="Times New Roman" pitchFamily="18" charset="0"/>
              </a:rPr>
              <a:t> простуди </a:t>
            </a:r>
            <a:r>
              <a:rPr lang="ru-RU" sz="2200" dirty="0" err="1" smtClean="0">
                <a:solidFill>
                  <a:schemeClr val="tx1"/>
                </a:solidFill>
                <a:latin typeface="Times New Roman" pitchFamily="18" charset="0"/>
                <a:cs typeface="Times New Roman" pitchFamily="18" charset="0"/>
              </a:rPr>
              <a:t>і</a:t>
            </a: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грипу</a:t>
            </a:r>
            <a:r>
              <a:rPr lang="ru-RU" sz="2200" dirty="0" smtClean="0">
                <a:solidFill>
                  <a:schemeClr val="tx1"/>
                </a:solidFill>
                <a:latin typeface="Times New Roman" pitchFamily="18" charset="0"/>
                <a:cs typeface="Times New Roman" pitchFamily="18" charset="0"/>
              </a:rPr>
              <a:t> в </a:t>
            </a:r>
            <a:r>
              <a:rPr lang="ru-RU" sz="2200" dirty="0" err="1" smtClean="0">
                <a:solidFill>
                  <a:schemeClr val="tx1"/>
                </a:solidFill>
                <a:latin typeface="Times New Roman" pitchFamily="18" charset="0"/>
                <a:cs typeface="Times New Roman" pitchFamily="18" charset="0"/>
              </a:rPr>
              <a:t>нічний</a:t>
            </a:r>
            <a:r>
              <a:rPr lang="ru-RU" sz="2200" dirty="0" smtClean="0">
                <a:solidFill>
                  <a:schemeClr val="tx1"/>
                </a:solidFill>
                <a:latin typeface="Times New Roman" pitchFamily="18" charset="0"/>
                <a:cs typeface="Times New Roman" pitchFamily="18" charset="0"/>
              </a:rPr>
              <a:t> час").</a:t>
            </a:r>
            <a:r>
              <a:rPr lang="uk-UA" sz="2200" dirty="0" smtClean="0">
                <a:solidFill>
                  <a:schemeClr val="tx1"/>
                </a:solidFill>
                <a:latin typeface="Times New Roman" pitchFamily="18" charset="0"/>
                <a:cs typeface="Times New Roman" pitchFamily="18" charset="0"/>
              </a:rPr>
              <a:t> </a:t>
            </a:r>
            <a:endParaRPr lang="ru-RU" sz="2200" dirty="0" smtClean="0">
              <a:solidFill>
                <a:schemeClr val="tx1"/>
              </a:solidFill>
              <a:latin typeface="Times New Roman" pitchFamily="18" charset="0"/>
              <a:cs typeface="Times New Roman" pitchFamily="18" charset="0"/>
            </a:endParaRPr>
          </a:p>
          <a:p>
            <a:pPr>
              <a:spcBef>
                <a:spcPts val="0"/>
              </a:spcBef>
              <a:buNone/>
            </a:pPr>
            <a:r>
              <a:rPr lang="uk-UA" dirty="0" smtClean="0">
                <a:solidFill>
                  <a:schemeClr val="tx1"/>
                </a:solidFill>
                <a:latin typeface="Times New Roman" pitchFamily="18" charset="0"/>
                <a:cs typeface="Times New Roman" pitchFamily="18" charset="0"/>
              </a:rPr>
              <a:t>4. </a:t>
            </a:r>
            <a:r>
              <a:rPr lang="uk-UA" u="sng" dirty="0" smtClean="0">
                <a:solidFill>
                  <a:schemeClr val="tx1"/>
                </a:solidFill>
                <a:latin typeface="Times New Roman" pitchFamily="18" charset="0"/>
                <a:cs typeface="Times New Roman" pitchFamily="18" charset="0"/>
              </a:rPr>
              <a:t>Торгова назва підприємства разом із індивідуальною маркою товару </a:t>
            </a:r>
            <a:r>
              <a:rPr lang="uk-UA" sz="2200" dirty="0" smtClean="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Volkswagen </a:t>
            </a:r>
            <a:r>
              <a:rPr lang="en-US" sz="2200" dirty="0" err="1" smtClean="0">
                <a:solidFill>
                  <a:schemeClr val="tx1"/>
                </a:solidFill>
                <a:latin typeface="Times New Roman" pitchFamily="18" charset="0"/>
                <a:cs typeface="Times New Roman" pitchFamily="18" charset="0"/>
              </a:rPr>
              <a:t>Passat</a:t>
            </a:r>
            <a:r>
              <a:rPr lang="uk-UA" sz="2200" dirty="0" smtClean="0">
                <a:solidFill>
                  <a:schemeClr val="tx1"/>
                </a:solidFill>
                <a:latin typeface="Times New Roman" pitchFamily="18" charset="0"/>
                <a:cs typeface="Times New Roman" pitchFamily="18" charset="0"/>
              </a:rPr>
              <a:t>", " </a:t>
            </a:r>
            <a:r>
              <a:rPr lang="en-US" sz="2200" dirty="0" smtClean="0">
                <a:solidFill>
                  <a:schemeClr val="tx1"/>
                </a:solidFill>
                <a:latin typeface="Times New Roman" pitchFamily="18" charset="0"/>
                <a:cs typeface="Times New Roman" pitchFamily="18" charset="0"/>
              </a:rPr>
              <a:t>Volkswagen Golf</a:t>
            </a:r>
            <a:r>
              <a:rPr lang="uk-UA" sz="2200"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Volkswagen Bora</a:t>
            </a:r>
            <a:r>
              <a:rPr lang="uk-UA" sz="2200" dirty="0" smtClean="0">
                <a:solidFill>
                  <a:schemeClr val="tx1"/>
                </a:solidFill>
                <a:latin typeface="Times New Roman" pitchFamily="18" charset="0"/>
                <a:cs typeface="Times New Roman" pitchFamily="18" charset="0"/>
              </a:rPr>
              <a:t>”). </a:t>
            </a:r>
            <a:endParaRPr lang="uk-UA" sz="2200" dirty="0" smtClean="0">
              <a:solidFill>
                <a:schemeClr val="tx1"/>
              </a:solidFill>
            </a:endParaRPr>
          </a:p>
          <a:p>
            <a:pPr>
              <a:buNone/>
            </a:pPr>
            <a:endParaRPr lang="ru-RU" dirty="0">
              <a:solidFill>
                <a:schemeClr val="tx1"/>
              </a:solidFill>
            </a:endParaRPr>
          </a:p>
        </p:txBody>
      </p:sp>
    </p:spTree>
    <p:extLst>
      <p:ext uri="{BB962C8B-B14F-4D97-AF65-F5344CB8AC3E}">
        <p14:creationId xmlns:p14="http://schemas.microsoft.com/office/powerpoint/2010/main" val="336146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9" name="Rectangle 39"/>
          <p:cNvSpPr>
            <a:spLocks noGrp="1" noChangeArrowheads="1"/>
          </p:cNvSpPr>
          <p:nvPr>
            <p:ph type="body" idx="1"/>
          </p:nvPr>
        </p:nvSpPr>
        <p:spPr>
          <a:xfrm>
            <a:off x="457200" y="260350"/>
            <a:ext cx="8229600" cy="6337300"/>
          </a:xfrm>
        </p:spPr>
        <p:txBody>
          <a:bodyPr>
            <a:normAutofit/>
          </a:bodyPr>
          <a:lstStyle/>
          <a:p>
            <a:pPr algn="just">
              <a:lnSpc>
                <a:spcPct val="80000"/>
              </a:lnSpc>
              <a:buFont typeface="Wingdings" pitchFamily="2" charset="2"/>
              <a:buNone/>
            </a:pPr>
            <a:r>
              <a:rPr lang="en-US" sz="1800" dirty="0">
                <a:solidFill>
                  <a:schemeClr val="tx1"/>
                </a:solidFill>
              </a:rPr>
              <a:t>		</a:t>
            </a:r>
            <a:r>
              <a:rPr lang="uk-UA" sz="1800" dirty="0">
                <a:solidFill>
                  <a:schemeClr val="tx1"/>
                </a:solidFill>
              </a:rPr>
              <a:t>Проблема наявності на товарі марочних ознак актуальна сьогодні, тому що покупці не бажають переплачувати близько 30% за марочний товар, якщо його якість не перевершує немарочний товар. Економія на цінах немарочних товарів - суттєвий чинник для сучасного споживача, особливо при низькому життєвому рівні.</a:t>
            </a:r>
          </a:p>
          <a:p>
            <a:pPr algn="just">
              <a:lnSpc>
                <a:spcPct val="80000"/>
              </a:lnSpc>
              <a:buFont typeface="Wingdings" pitchFamily="2" charset="2"/>
              <a:buNone/>
            </a:pPr>
            <a:r>
              <a:rPr lang="en-US" sz="1800" dirty="0">
                <a:solidFill>
                  <a:schemeClr val="tx1"/>
                </a:solidFill>
              </a:rPr>
              <a:t>		</a:t>
            </a:r>
            <a:r>
              <a:rPr lang="uk-UA" sz="1800" dirty="0">
                <a:solidFill>
                  <a:schemeClr val="tx1"/>
                </a:solidFill>
              </a:rPr>
              <a:t>На сучасному етапі, навіть у розвинутих ринкових країнах, користуються попитом безіменні, “білі” продукти (</a:t>
            </a:r>
            <a:r>
              <a:rPr lang="uk-UA" sz="1800" dirty="0" err="1">
                <a:solidFill>
                  <a:schemeClr val="tx1"/>
                </a:solidFill>
              </a:rPr>
              <a:t>No</a:t>
            </a:r>
            <a:r>
              <a:rPr lang="uk-UA" sz="1800" dirty="0">
                <a:solidFill>
                  <a:schemeClr val="tx1"/>
                </a:solidFill>
              </a:rPr>
              <a:t> </a:t>
            </a:r>
            <a:r>
              <a:rPr lang="uk-UA" sz="1800" dirty="0" err="1">
                <a:solidFill>
                  <a:schemeClr val="tx1"/>
                </a:solidFill>
              </a:rPr>
              <a:t>names</a:t>
            </a:r>
            <a:r>
              <a:rPr lang="uk-UA" sz="1800" dirty="0">
                <a:solidFill>
                  <a:schemeClr val="tx1"/>
                </a:solidFill>
              </a:rPr>
              <a:t>). Дані товари мають спрощене оформлення упаковки, яке дозволяє сучасному споживачеві швидко віднайти необхідний продукт, наприклад, чай, сіль, цукор, кава. </a:t>
            </a:r>
            <a:endParaRPr lang="uk-UA" sz="1800" b="1" dirty="0">
              <a:solidFill>
                <a:schemeClr val="tx1"/>
              </a:solidFill>
            </a:endParaRPr>
          </a:p>
          <a:p>
            <a:pPr algn="just">
              <a:lnSpc>
                <a:spcPct val="80000"/>
              </a:lnSpc>
              <a:buFont typeface="Wingdings" pitchFamily="2" charset="2"/>
              <a:buNone/>
            </a:pPr>
            <a:endParaRPr lang="en-US" sz="1800" b="1" dirty="0">
              <a:solidFill>
                <a:schemeClr val="tx1"/>
              </a:solidFill>
            </a:endParaRPr>
          </a:p>
          <a:p>
            <a:pPr algn="just">
              <a:lnSpc>
                <a:spcPct val="80000"/>
              </a:lnSpc>
              <a:buFont typeface="Wingdings" pitchFamily="2" charset="2"/>
              <a:buNone/>
            </a:pPr>
            <a:r>
              <a:rPr lang="en-US" sz="1800" b="1" dirty="0">
                <a:solidFill>
                  <a:schemeClr val="tx1"/>
                </a:solidFill>
              </a:rPr>
              <a:t>		</a:t>
            </a:r>
            <a:r>
              <a:rPr lang="uk-UA" sz="1800" b="1" dirty="0">
                <a:solidFill>
                  <a:schemeClr val="tx1"/>
                </a:solidFill>
              </a:rPr>
              <a:t>Упаковка </a:t>
            </a:r>
            <a:r>
              <a:rPr lang="uk-UA" sz="1800" dirty="0">
                <a:solidFill>
                  <a:schemeClr val="tx1"/>
                </a:solidFill>
              </a:rPr>
              <a:t>– </a:t>
            </a:r>
            <a:r>
              <a:rPr lang="uk-UA" sz="1800" b="1" dirty="0">
                <a:solidFill>
                  <a:schemeClr val="tx1"/>
                </a:solidFill>
              </a:rPr>
              <a:t>це місткість, оболонка, тара для зберігання продукції, етикетка і вкладиш.</a:t>
            </a:r>
            <a:r>
              <a:rPr lang="uk-UA" sz="1800" dirty="0">
                <a:solidFill>
                  <a:schemeClr val="tx1"/>
                </a:solidFill>
              </a:rPr>
              <a:t> Цей елемент товарної політики потребує постійного удосконалення особливо в умовах насиченого ринку. </a:t>
            </a:r>
            <a:endParaRPr lang="en-US" sz="1800" dirty="0">
              <a:solidFill>
                <a:schemeClr val="tx1"/>
              </a:solidFill>
            </a:endParaRPr>
          </a:p>
          <a:p>
            <a:pPr algn="just">
              <a:lnSpc>
                <a:spcPct val="80000"/>
              </a:lnSpc>
              <a:buFont typeface="Wingdings" pitchFamily="2" charset="2"/>
              <a:buNone/>
            </a:pPr>
            <a:r>
              <a:rPr lang="en-US" sz="1800" dirty="0">
                <a:solidFill>
                  <a:schemeClr val="tx1"/>
                </a:solidFill>
              </a:rPr>
              <a:t>		</a:t>
            </a:r>
            <a:r>
              <a:rPr lang="uk-UA" sz="1800" b="1" dirty="0">
                <a:solidFill>
                  <a:schemeClr val="tx1"/>
                </a:solidFill>
              </a:rPr>
              <a:t>Упаковка має переваги і недоліки, розглянемо основні з них:</a:t>
            </a:r>
          </a:p>
          <a:p>
            <a:pPr algn="just">
              <a:lnSpc>
                <a:spcPct val="80000"/>
              </a:lnSpc>
              <a:buClr>
                <a:schemeClr val="tx1"/>
              </a:buClr>
              <a:buFont typeface="Wingdings" pitchFamily="2" charset="2"/>
              <a:buChar char="Ø"/>
            </a:pPr>
            <a:r>
              <a:rPr lang="uk-UA" sz="1800" dirty="0">
                <a:solidFill>
                  <a:schemeClr val="tx1"/>
                </a:solidFill>
              </a:rPr>
              <a:t>створює позитивний образ фірми виробника, досконалим дизайном, кольором, формою та матеріалом;</a:t>
            </a:r>
          </a:p>
          <a:p>
            <a:pPr algn="just">
              <a:lnSpc>
                <a:spcPct val="80000"/>
              </a:lnSpc>
              <a:buClr>
                <a:schemeClr val="tx1"/>
              </a:buClr>
              <a:buFont typeface="Wingdings" pitchFamily="2" charset="2"/>
              <a:buChar char="Ø"/>
            </a:pPr>
            <a:r>
              <a:rPr lang="uk-UA" sz="1800" dirty="0">
                <a:solidFill>
                  <a:schemeClr val="tx1"/>
                </a:solidFill>
              </a:rPr>
              <a:t>надає можливість налагодження своєрідного діалогу між виробником і споживачем надаючи першу необхідну інформацію про товар;</a:t>
            </a:r>
          </a:p>
          <a:p>
            <a:pPr algn="just">
              <a:lnSpc>
                <a:spcPct val="80000"/>
              </a:lnSpc>
              <a:buClr>
                <a:schemeClr val="tx1"/>
              </a:buClr>
              <a:buFont typeface="Wingdings" pitchFamily="2" charset="2"/>
              <a:buChar char="Ø"/>
            </a:pPr>
            <a:r>
              <a:rPr lang="uk-UA" sz="1800" dirty="0">
                <a:solidFill>
                  <a:schemeClr val="tx1"/>
                </a:solidFill>
              </a:rPr>
              <a:t>можливість змінювати упаковку, удосконалення її відповідно до смаків кон’юнктури, що склалась на окремих сегментах ринку;</a:t>
            </a:r>
          </a:p>
          <a:p>
            <a:pPr algn="just">
              <a:lnSpc>
                <a:spcPct val="80000"/>
              </a:lnSpc>
              <a:buClr>
                <a:schemeClr val="tx1"/>
              </a:buClr>
              <a:buFont typeface="Wingdings" pitchFamily="2" charset="2"/>
              <a:buChar char="Ø"/>
            </a:pPr>
            <a:r>
              <a:rPr lang="uk-UA" sz="1800" dirty="0">
                <a:solidFill>
                  <a:schemeClr val="tx1"/>
                </a:solidFill>
              </a:rPr>
              <a:t>задовольняє вимоги каналів збуту, полегшується транспортування і зберігання товару;</a:t>
            </a:r>
          </a:p>
          <a:p>
            <a:pPr algn="just">
              <a:lnSpc>
                <a:spcPct val="80000"/>
              </a:lnSpc>
              <a:buClr>
                <a:schemeClr val="tx1"/>
              </a:buClr>
              <a:buFont typeface="Wingdings" pitchFamily="2" charset="2"/>
              <a:buChar char="Ø"/>
            </a:pPr>
            <a:r>
              <a:rPr lang="uk-UA" sz="1800" dirty="0">
                <a:solidFill>
                  <a:schemeClr val="tx1"/>
                </a:solidFill>
              </a:rPr>
              <a:t>завдяки інноваціям в упаковці товар знаходить все нових і нових покупців.</a:t>
            </a:r>
            <a:endParaRPr lang="ru-RU" sz="1800" dirty="0">
              <a:solidFill>
                <a:schemeClr val="tx1"/>
              </a:solidFill>
            </a:endParaRPr>
          </a:p>
        </p:txBody>
      </p:sp>
    </p:spTree>
    <p:extLst>
      <p:ext uri="{BB962C8B-B14F-4D97-AF65-F5344CB8AC3E}">
        <p14:creationId xmlns:p14="http://schemas.microsoft.com/office/powerpoint/2010/main" val="1610070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0"/>
            <a:ext cx="7498080" cy="1143000"/>
          </a:xfrm>
        </p:spPr>
        <p:txBody>
          <a:bodyPr/>
          <a:lstStyle/>
          <a:p>
            <a:pPr algn="ctr"/>
            <a:r>
              <a:rPr lang="uk-UA" dirty="0" smtClean="0">
                <a:solidFill>
                  <a:srgbClr val="7030A0"/>
                </a:solidFill>
                <a:effectLst/>
              </a:rPr>
              <a:t>Упаковка, дизайн</a:t>
            </a:r>
            <a:endParaRPr lang="ru-RU" dirty="0"/>
          </a:p>
        </p:txBody>
      </p:sp>
      <p:sp>
        <p:nvSpPr>
          <p:cNvPr id="3" name="Содержимое 2"/>
          <p:cNvSpPr>
            <a:spLocks noGrp="1"/>
          </p:cNvSpPr>
          <p:nvPr>
            <p:ph idx="1"/>
          </p:nvPr>
        </p:nvSpPr>
        <p:spPr>
          <a:xfrm>
            <a:off x="971600" y="1124744"/>
            <a:ext cx="8172400" cy="5123656"/>
          </a:xfrm>
        </p:spPr>
        <p:txBody>
          <a:bodyPr/>
          <a:lstStyle/>
          <a:p>
            <a:r>
              <a:rPr lang="uk-UA" b="1" dirty="0" smtClean="0">
                <a:latin typeface="Times New Roman" pitchFamily="18" charset="0"/>
                <a:cs typeface="Times New Roman" pitchFamily="18" charset="0"/>
              </a:rPr>
              <a:t>Упаковка</a:t>
            </a:r>
            <a:r>
              <a:rPr lang="uk-UA" dirty="0" smtClean="0">
                <a:latin typeface="Times New Roman" pitchFamily="18" charset="0"/>
                <a:cs typeface="Times New Roman" pitchFamily="18" charset="0"/>
              </a:rPr>
              <a:t> — це, з одного боку, засіб, який зберігає товар від пошкоджень, а з другого — найважливіший елемент </a:t>
            </a:r>
            <a:r>
              <a:rPr lang="uk-UA" dirty="0" err="1" smtClean="0">
                <a:latin typeface="Times New Roman" pitchFamily="18" charset="0"/>
                <a:cs typeface="Times New Roman" pitchFamily="18" charset="0"/>
              </a:rPr>
              <a:t>marketing</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mix</a:t>
            </a:r>
            <a:r>
              <a:rPr lang="uk-UA" dirty="0" smtClean="0">
                <a:latin typeface="Times New Roman" pitchFamily="18" charset="0"/>
                <a:cs typeface="Times New Roman" pitchFamily="18" charset="0"/>
              </a:rPr>
              <a:t>.</a:t>
            </a:r>
          </a:p>
          <a:p>
            <a:r>
              <a:rPr lang="uk-UA" b="1" dirty="0" smtClean="0">
                <a:latin typeface="Times New Roman" pitchFamily="18" charset="0"/>
                <a:cs typeface="Times New Roman" pitchFamily="18" charset="0"/>
              </a:rPr>
              <a:t>Упаковка</a:t>
            </a:r>
            <a:r>
              <a:rPr lang="uk-UA" dirty="0" smtClean="0">
                <a:latin typeface="Times New Roman" pitchFamily="18" charset="0"/>
                <a:cs typeface="Times New Roman" pitchFamily="18" charset="0"/>
              </a:rPr>
              <a:t> є носієм інформації про склад, характеристики, призначення, терміни зберігання, умови експлуатації товару.</a:t>
            </a:r>
          </a:p>
          <a:p>
            <a:r>
              <a:rPr lang="uk-UA" b="1" dirty="0" smtClean="0">
                <a:latin typeface="Times New Roman" pitchFamily="18" charset="0"/>
                <a:cs typeface="Times New Roman" pitchFamily="18" charset="0"/>
              </a:rPr>
              <a:t>Ефективна упаковка </a:t>
            </a:r>
            <a:r>
              <a:rPr lang="uk-UA" dirty="0" smtClean="0">
                <a:latin typeface="Times New Roman" pitchFamily="18" charset="0"/>
                <a:cs typeface="Times New Roman" pitchFamily="18" charset="0"/>
              </a:rPr>
              <a:t>— це збалансоване поєднання торгової марки, девізу товару, інформації про нього, художніх елементів, кольорів і форми.</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693097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548680"/>
            <a:ext cx="7869088" cy="3456384"/>
          </a:xfrm>
        </p:spPr>
        <p:txBody>
          <a:bodyPr>
            <a:normAutofit/>
          </a:bodyPr>
          <a:lstStyle/>
          <a:p>
            <a:pPr>
              <a:buNone/>
            </a:pPr>
            <a:r>
              <a:rPr lang="uk-UA" sz="2800" b="1" dirty="0" smtClean="0">
                <a:latin typeface="Times New Roman" pitchFamily="18" charset="0"/>
                <a:cs typeface="Times New Roman" pitchFamily="18" charset="0"/>
              </a:rPr>
              <a:t>Упаковка</a:t>
            </a:r>
            <a:r>
              <a:rPr lang="uk-UA" sz="2800" dirty="0" smtClean="0">
                <a:latin typeface="Times New Roman" pitchFamily="18" charset="0"/>
                <a:cs typeface="Times New Roman" pitchFamily="18" charset="0"/>
              </a:rPr>
              <a:t> — процес розробки та виробництва жорсткої або м'якої оболонки для товару. </a:t>
            </a:r>
          </a:p>
          <a:p>
            <a:pPr>
              <a:buNone/>
            </a:pPr>
            <a:r>
              <a:rPr lang="uk-UA" sz="2800" dirty="0" smtClean="0">
                <a:latin typeface="Times New Roman" pitchFamily="18" charset="0"/>
                <a:cs typeface="Times New Roman" pitchFamily="18" charset="0"/>
              </a:rPr>
              <a:t>      Упаковка містить у собі три шари:</a:t>
            </a:r>
          </a:p>
          <a:p>
            <a:pPr lvl="0"/>
            <a:r>
              <a:rPr lang="uk-UA" sz="2800" u="sng" dirty="0" smtClean="0">
                <a:latin typeface="Times New Roman" pitchFamily="18" charset="0"/>
                <a:cs typeface="Times New Roman" pitchFamily="18" charset="0"/>
              </a:rPr>
              <a:t>внутрішнє упакування</a:t>
            </a:r>
            <a:r>
              <a:rPr lang="uk-UA" sz="2800" dirty="0" smtClean="0">
                <a:latin typeface="Times New Roman" pitchFamily="18" charset="0"/>
                <a:cs typeface="Times New Roman" pitchFamily="18" charset="0"/>
              </a:rPr>
              <a:t>;</a:t>
            </a:r>
          </a:p>
          <a:p>
            <a:pPr lvl="0"/>
            <a:r>
              <a:rPr lang="uk-UA" sz="2800" u="sng" dirty="0" smtClean="0">
                <a:latin typeface="Times New Roman" pitchFamily="18" charset="0"/>
                <a:cs typeface="Times New Roman" pitchFamily="18" charset="0"/>
              </a:rPr>
              <a:t>зовнішнє упакування</a:t>
            </a:r>
            <a:r>
              <a:rPr lang="uk-UA" sz="2800" dirty="0" smtClean="0">
                <a:latin typeface="Times New Roman" pitchFamily="18" charset="0"/>
                <a:cs typeface="Times New Roman" pitchFamily="18" charset="0"/>
              </a:rPr>
              <a:t>;</a:t>
            </a:r>
          </a:p>
          <a:p>
            <a:r>
              <a:rPr lang="uk-UA" sz="2800" u="sng" dirty="0" smtClean="0">
                <a:latin typeface="Times New Roman" pitchFamily="18" charset="0"/>
                <a:cs typeface="Times New Roman" pitchFamily="18" charset="0"/>
              </a:rPr>
              <a:t>транспортне упакування.</a:t>
            </a:r>
          </a:p>
          <a:p>
            <a:endParaRPr lang="uk-UA" sz="2800" dirty="0">
              <a:latin typeface="Times New Roman" pitchFamily="18" charset="0"/>
              <a:cs typeface="Times New Roman" pitchFamily="18" charset="0"/>
            </a:endParaRPr>
          </a:p>
        </p:txBody>
      </p:sp>
      <p:pic>
        <p:nvPicPr>
          <p:cNvPr id="5" name="Рисунок 4"/>
          <p:cNvPicPr/>
          <p:nvPr/>
        </p:nvPicPr>
        <p:blipFill>
          <a:blip r:embed="rId2" cstate="print"/>
          <a:srcRect/>
          <a:stretch>
            <a:fillRect/>
          </a:stretch>
        </p:blipFill>
        <p:spPr bwMode="auto">
          <a:xfrm>
            <a:off x="1259632" y="3717032"/>
            <a:ext cx="2160240" cy="1872208"/>
          </a:xfrm>
          <a:prstGeom prst="rect">
            <a:avLst/>
          </a:prstGeom>
          <a:noFill/>
          <a:ln w="9525">
            <a:noFill/>
            <a:miter lim="800000"/>
            <a:headEnd/>
            <a:tailEnd/>
          </a:ln>
        </p:spPr>
      </p:pic>
      <p:sp>
        <p:nvSpPr>
          <p:cNvPr id="6" name="Прямоугольник 5"/>
          <p:cNvSpPr/>
          <p:nvPr/>
        </p:nvSpPr>
        <p:spPr>
          <a:xfrm>
            <a:off x="1331640" y="5805264"/>
            <a:ext cx="7200800" cy="461665"/>
          </a:xfrm>
          <a:prstGeom prst="rect">
            <a:avLst/>
          </a:prstGeom>
        </p:spPr>
        <p:txBody>
          <a:bodyPr wrap="square">
            <a:spAutoFit/>
          </a:bodyPr>
          <a:lstStyle/>
          <a:p>
            <a:r>
              <a:rPr lang="uk-UA" sz="2400" i="1" dirty="0" smtClean="0">
                <a:latin typeface="Times New Roman" pitchFamily="18" charset="0"/>
                <a:cs typeface="Times New Roman" pitchFamily="18" charset="0"/>
              </a:rPr>
              <a:t>Внутрішня та зовнішня упаковка парфумів </a:t>
            </a:r>
            <a:r>
              <a:rPr lang="uk-UA" sz="2400" i="1" dirty="0" err="1" smtClean="0">
                <a:latin typeface="Times New Roman" pitchFamily="18" charset="0"/>
                <a:cs typeface="Times New Roman" pitchFamily="18" charset="0"/>
              </a:rPr>
              <a:t>Amway</a:t>
            </a:r>
            <a:endParaRPr lang="ru-RU" sz="2400" dirty="0">
              <a:latin typeface="Times New Roman" pitchFamily="18" charset="0"/>
              <a:cs typeface="Times New Roman" pitchFamily="18" charset="0"/>
            </a:endParaRPr>
          </a:p>
        </p:txBody>
      </p:sp>
      <p:pic>
        <p:nvPicPr>
          <p:cNvPr id="7" name="Рисунок 6"/>
          <p:cNvPicPr/>
          <p:nvPr/>
        </p:nvPicPr>
        <p:blipFill>
          <a:blip r:embed="rId3" cstate="print"/>
          <a:srcRect/>
          <a:stretch>
            <a:fillRect/>
          </a:stretch>
        </p:blipFill>
        <p:spPr bwMode="auto">
          <a:xfrm>
            <a:off x="4716016" y="3609020"/>
            <a:ext cx="2468488" cy="2088232"/>
          </a:xfrm>
          <a:prstGeom prst="rect">
            <a:avLst/>
          </a:prstGeom>
          <a:noFill/>
          <a:ln w="9525">
            <a:noFill/>
            <a:miter lim="800000"/>
            <a:headEnd/>
            <a:tailEnd/>
          </a:ln>
        </p:spPr>
      </p:pic>
    </p:spTree>
    <p:extLst>
      <p:ext uri="{BB962C8B-B14F-4D97-AF65-F5344CB8AC3E}">
        <p14:creationId xmlns:p14="http://schemas.microsoft.com/office/powerpoint/2010/main" val="388078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316416" cy="4979640"/>
          </a:xfrm>
        </p:spPr>
        <p:txBody>
          <a:bodyPr>
            <a:normAutofit/>
          </a:bodyPr>
          <a:lstStyle/>
          <a:p>
            <a:r>
              <a:rPr lang="uk-UA" sz="3600" b="1" dirty="0" smtClean="0">
                <a:solidFill>
                  <a:schemeClr val="tx1"/>
                </a:solidFill>
                <a:latin typeface="Times New Roman" pitchFamily="18" charset="0"/>
                <a:cs typeface="Times New Roman" pitchFamily="18" charset="0"/>
              </a:rPr>
              <a:t>Маркетингова товарна політика </a:t>
            </a:r>
            <a:r>
              <a:rPr lang="uk-UA" sz="3600" dirty="0" smtClean="0">
                <a:solidFill>
                  <a:schemeClr val="tx1"/>
                </a:solidFill>
                <a:latin typeface="Times New Roman" pitchFamily="18" charset="0"/>
                <a:cs typeface="Times New Roman" pitchFamily="18" charset="0"/>
              </a:rPr>
              <a:t>- це комплекс заходів щодо формування асортименту, спрямований на підвищення конкурентоспроможності продукції, створення нових товарів, оптимізації асортименту, продовження життєвого циклу товару.</a:t>
            </a:r>
          </a:p>
          <a:p>
            <a:endParaRPr lang="ru-RU" sz="3600" dirty="0">
              <a:solidFill>
                <a:schemeClr val="tx1"/>
              </a:solidFill>
            </a:endParaRPr>
          </a:p>
        </p:txBody>
      </p:sp>
    </p:spTree>
    <p:extLst>
      <p:ext uri="{BB962C8B-B14F-4D97-AF65-F5344CB8AC3E}">
        <p14:creationId xmlns:p14="http://schemas.microsoft.com/office/powerpoint/2010/main" val="79780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1512" y="404084"/>
            <a:ext cx="8316416" cy="6237312"/>
          </a:xfrm>
        </p:spPr>
        <p:txBody>
          <a:bodyPr>
            <a:noAutofit/>
          </a:bodyPr>
          <a:lstStyle/>
          <a:p>
            <a:pPr>
              <a:buNone/>
            </a:pPr>
            <a:r>
              <a:rPr lang="uk-UA" sz="1800" dirty="0" smtClean="0">
                <a:latin typeface="Times New Roman" pitchFamily="18" charset="0"/>
                <a:cs typeface="Times New Roman" pitchFamily="18" charset="0"/>
              </a:rPr>
              <a:t>- </a:t>
            </a:r>
            <a:r>
              <a:rPr lang="uk-UA" sz="1900" dirty="0" smtClean="0">
                <a:latin typeface="Times New Roman" pitchFamily="18" charset="0"/>
                <a:cs typeface="Times New Roman" pitchFamily="18" charset="0"/>
              </a:rPr>
              <a:t>назва харчового продукту;</a:t>
            </a:r>
          </a:p>
          <a:p>
            <a:pPr>
              <a:buNone/>
            </a:pPr>
            <a:r>
              <a:rPr lang="uk-UA" sz="1900" dirty="0" smtClean="0">
                <a:latin typeface="Times New Roman" pitchFamily="18" charset="0"/>
                <a:cs typeface="Times New Roman" pitchFamily="18" charset="0"/>
              </a:rPr>
              <a:t>- назва та повна адресу і телефон </a:t>
            </a:r>
            <a:r>
              <a:rPr lang="uk-UA" sz="1900" dirty="0" smtClean="0">
                <a:latin typeface="Times New Roman" pitchFamily="18" charset="0"/>
                <a:cs typeface="Times New Roman" pitchFamily="18" charset="0"/>
              </a:rPr>
              <a:t>виробника</a:t>
            </a:r>
            <a:r>
              <a:rPr lang="uk-UA" sz="1900" dirty="0" smtClean="0">
                <a:latin typeface="Times New Roman" pitchFamily="18" charset="0"/>
                <a:cs typeface="Times New Roman" pitchFamily="18" charset="0"/>
              </a:rPr>
              <a:t>;</a:t>
            </a:r>
          </a:p>
          <a:p>
            <a:pPr>
              <a:buNone/>
            </a:pPr>
            <a:r>
              <a:rPr lang="uk-UA" sz="1900" dirty="0" smtClean="0">
                <a:latin typeface="Times New Roman" pitchFamily="18" charset="0"/>
                <a:cs typeface="Times New Roman" pitchFamily="18" charset="0"/>
              </a:rPr>
              <a:t>- кількість нетто харчового продукту у встановлених одиницях виміру;</a:t>
            </a:r>
          </a:p>
          <a:p>
            <a:pPr>
              <a:buNone/>
            </a:pPr>
            <a:r>
              <a:rPr lang="uk-UA" sz="1900" dirty="0" smtClean="0">
                <a:latin typeface="Times New Roman" pitchFamily="18" charset="0"/>
                <a:cs typeface="Times New Roman" pitchFamily="18" charset="0"/>
              </a:rPr>
              <a:t>- склад харчового продукту, у тому числі харчових добавок та ароматизаторів, що використовувались у його виробництві;</a:t>
            </a:r>
          </a:p>
          <a:p>
            <a:pPr>
              <a:buNone/>
            </a:pPr>
            <a:r>
              <a:rPr lang="uk-UA" sz="1900" dirty="0" smtClean="0">
                <a:latin typeface="Times New Roman" pitchFamily="18" charset="0"/>
                <a:cs typeface="Times New Roman" pitchFamily="18" charset="0"/>
              </a:rPr>
              <a:t>- калорійність та поживну цінність із вказівкою на кількість білка, вуглеводів та жирів у встановлених одиницях виміру на 100 грамів харчового продукту;</a:t>
            </a:r>
          </a:p>
          <a:p>
            <a:pPr>
              <a:buNone/>
            </a:pPr>
            <a:r>
              <a:rPr lang="uk-UA" sz="1900" dirty="0" smtClean="0">
                <a:latin typeface="Times New Roman" pitchFamily="18" charset="0"/>
                <a:cs typeface="Times New Roman" pitchFamily="18" charset="0"/>
              </a:rPr>
              <a:t>- кінцева дата споживання "вжити до" або дату виробництва та строк придатності.</a:t>
            </a:r>
          </a:p>
          <a:p>
            <a:pPr>
              <a:buNone/>
            </a:pPr>
            <a:r>
              <a:rPr lang="uk-UA" sz="1900" dirty="0" smtClean="0">
                <a:latin typeface="Times New Roman" pitchFamily="18" charset="0"/>
                <a:cs typeface="Times New Roman" pitchFamily="18" charset="0"/>
              </a:rPr>
              <a:t>- номер партії виробництва;</a:t>
            </a:r>
          </a:p>
          <a:p>
            <a:pPr>
              <a:buNone/>
            </a:pPr>
            <a:r>
              <a:rPr lang="uk-UA" sz="1900" dirty="0" smtClean="0">
                <a:latin typeface="Times New Roman" pitchFamily="18" charset="0"/>
                <a:cs typeface="Times New Roman" pitchFamily="18" charset="0"/>
              </a:rPr>
              <a:t>- умови зберігання та використання;</a:t>
            </a:r>
          </a:p>
          <a:p>
            <a:pPr>
              <a:buNone/>
            </a:pPr>
            <a:r>
              <a:rPr lang="uk-UA" sz="1900" dirty="0" smtClean="0">
                <a:latin typeface="Times New Roman" pitchFamily="18" charset="0"/>
                <a:cs typeface="Times New Roman" pitchFamily="18" charset="0"/>
              </a:rPr>
              <a:t>- застереження щодо споживання харчового продукту певними категоріями населення.</a:t>
            </a:r>
          </a:p>
          <a:p>
            <a:pPr>
              <a:buNone/>
            </a:pPr>
            <a:r>
              <a:rPr lang="uk-UA" sz="1900" dirty="0" smtClean="0">
                <a:latin typeface="Times New Roman" pitchFamily="18" charset="0"/>
                <a:cs typeface="Times New Roman" pitchFamily="18" charset="0"/>
              </a:rPr>
              <a:t>Написи на етикетці харчового продукту такі як "повністю натуральний", "органічний", "оригінальний", "без ГМО" підлягають перевірці.</a:t>
            </a:r>
          </a:p>
          <a:p>
            <a:pPr>
              <a:buNone/>
            </a:pPr>
            <a:r>
              <a:rPr lang="uk-UA" sz="1900" dirty="0" smtClean="0">
                <a:latin typeface="Times New Roman" pitchFamily="18" charset="0"/>
                <a:cs typeface="Times New Roman" pitchFamily="18" charset="0"/>
              </a:rPr>
              <a:t>Усі харчові продукти етикетуються державною мовою України.</a:t>
            </a:r>
          </a:p>
          <a:p>
            <a:pPr>
              <a:buNone/>
            </a:pPr>
            <a:r>
              <a:rPr lang="uk-UA" sz="1900" i="1" dirty="0" smtClean="0">
                <a:latin typeface="Times New Roman" pitchFamily="18" charset="0"/>
                <a:cs typeface="Times New Roman" pitchFamily="18" charset="0"/>
              </a:rPr>
              <a:t> Закон України "Про безпечність та якість харчових продуктів" , стаття 38 </a:t>
            </a:r>
            <a:endParaRPr lang="uk-UA" sz="1900" i="1" dirty="0">
              <a:latin typeface="Times New Roman" pitchFamily="18" charset="0"/>
              <a:cs typeface="Times New Roman" pitchFamily="18" charset="0"/>
            </a:endParaRPr>
          </a:p>
        </p:txBody>
      </p:sp>
      <p:sp>
        <p:nvSpPr>
          <p:cNvPr id="6" name="Прямоугольник 5"/>
          <p:cNvSpPr/>
          <p:nvPr/>
        </p:nvSpPr>
        <p:spPr>
          <a:xfrm>
            <a:off x="479240" y="3974"/>
            <a:ext cx="8640960" cy="400110"/>
          </a:xfrm>
          <a:prstGeom prst="rect">
            <a:avLst/>
          </a:prstGeom>
        </p:spPr>
        <p:txBody>
          <a:bodyPr wrap="square">
            <a:spAutoFit/>
          </a:bodyPr>
          <a:lstStyle/>
          <a:p>
            <a:pPr algn="ctr"/>
            <a:r>
              <a:rPr lang="uk-UA" sz="2000" dirty="0">
                <a:solidFill>
                  <a:srgbClr val="FFFF00"/>
                </a:solidFill>
                <a:latin typeface="Times New Roman" pitchFamily="18" charset="0"/>
                <a:cs typeface="Times New Roman" pitchFamily="18" charset="0"/>
              </a:rPr>
              <a:t>Вимоги до пакування та маркування </a:t>
            </a:r>
            <a:r>
              <a:rPr lang="uk-UA" sz="2000" b="1" i="1" dirty="0">
                <a:solidFill>
                  <a:srgbClr val="FFFF00"/>
                </a:solidFill>
                <a:latin typeface="Times New Roman" pitchFamily="18" charset="0"/>
                <a:cs typeface="Times New Roman" pitchFamily="18" charset="0"/>
              </a:rPr>
              <a:t>продовольчих </a:t>
            </a:r>
            <a:r>
              <a:rPr lang="uk-UA" sz="2000" dirty="0">
                <a:solidFill>
                  <a:srgbClr val="FFFF00"/>
                </a:solidFill>
                <a:latin typeface="Times New Roman" pitchFamily="18" charset="0"/>
                <a:cs typeface="Times New Roman" pitchFamily="18" charset="0"/>
              </a:rPr>
              <a:t>товарів</a:t>
            </a:r>
            <a:endParaRPr lang="ru-RU" sz="2000" dirty="0">
              <a:solidFill>
                <a:srgbClr val="FFFF00"/>
              </a:solidFill>
            </a:endParaRPr>
          </a:p>
        </p:txBody>
      </p:sp>
    </p:spTree>
    <p:extLst>
      <p:ext uri="{BB962C8B-B14F-4D97-AF65-F5344CB8AC3E}">
        <p14:creationId xmlns:p14="http://schemas.microsoft.com/office/powerpoint/2010/main" val="170730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idx="1"/>
          </p:nvPr>
        </p:nvPicPr>
        <p:blipFill>
          <a:blip r:embed="rId2" cstate="print"/>
          <a:srcRect/>
          <a:stretch>
            <a:fillRect/>
          </a:stretch>
        </p:blipFill>
        <p:spPr bwMode="auto">
          <a:xfrm>
            <a:off x="899592" y="548680"/>
            <a:ext cx="7488832" cy="5904656"/>
          </a:xfrm>
          <a:prstGeom prst="rect">
            <a:avLst/>
          </a:prstGeom>
          <a:noFill/>
          <a:ln w="9525">
            <a:noFill/>
            <a:miter lim="800000"/>
            <a:headEnd/>
            <a:tailEnd/>
          </a:ln>
        </p:spPr>
      </p:pic>
    </p:spTree>
    <p:extLst>
      <p:ext uri="{BB962C8B-B14F-4D97-AF65-F5344CB8AC3E}">
        <p14:creationId xmlns:p14="http://schemas.microsoft.com/office/powerpoint/2010/main" val="208805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0"/>
            <a:ext cx="8316416" cy="6858000"/>
          </a:xfrm>
        </p:spPr>
        <p:txBody>
          <a:bodyPr>
            <a:normAutofit/>
          </a:bodyPr>
          <a:lstStyle/>
          <a:p>
            <a:pPr>
              <a:buNone/>
            </a:pPr>
            <a:r>
              <a:rPr lang="uk-UA" b="1" i="1" dirty="0" smtClean="0">
                <a:latin typeface="Times New Roman" pitchFamily="18" charset="0"/>
                <a:cs typeface="Times New Roman" pitchFamily="18" charset="0"/>
              </a:rPr>
              <a:t>       Маркування</a:t>
            </a:r>
            <a:r>
              <a:rPr lang="ru-RU" b="1"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текст, умовні позначення або малюнок, нанесені на упаковування і (або) товар, призначені для ідентифікації товару.</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Основними функціями маркування є:</a:t>
            </a:r>
            <a:endParaRPr lang="ru-RU" dirty="0" smtClean="0">
              <a:latin typeface="Times New Roman" pitchFamily="18" charset="0"/>
              <a:cs typeface="Times New Roman" pitchFamily="18" charset="0"/>
            </a:endParaRPr>
          </a:p>
          <a:p>
            <a:pPr lvl="0">
              <a:buFont typeface="Wingdings" pitchFamily="2" charset="2"/>
              <a:buChar char="Ø"/>
            </a:pPr>
            <a:r>
              <a:rPr lang="uk-UA" dirty="0" smtClean="0">
                <a:latin typeface="Times New Roman" pitchFamily="18" charset="0"/>
                <a:cs typeface="Times New Roman" pitchFamily="18" charset="0"/>
              </a:rPr>
              <a:t>інформаційна;</a:t>
            </a:r>
            <a:endParaRPr lang="ru-RU" dirty="0" smtClean="0">
              <a:latin typeface="Times New Roman" pitchFamily="18" charset="0"/>
              <a:cs typeface="Times New Roman" pitchFamily="18" charset="0"/>
            </a:endParaRPr>
          </a:p>
          <a:p>
            <a:pPr lvl="0">
              <a:buFont typeface="Wingdings" pitchFamily="2" charset="2"/>
              <a:buChar char="Ø"/>
            </a:pPr>
            <a:r>
              <a:rPr lang="uk-UA" dirty="0" smtClean="0">
                <a:latin typeface="Times New Roman" pitchFamily="18" charset="0"/>
                <a:cs typeface="Times New Roman" pitchFamily="18" charset="0"/>
              </a:rPr>
              <a:t>ідентифікаційна;</a:t>
            </a:r>
            <a:endParaRPr lang="ru-RU" dirty="0" smtClean="0">
              <a:latin typeface="Times New Roman" pitchFamily="18" charset="0"/>
              <a:cs typeface="Times New Roman" pitchFamily="18" charset="0"/>
            </a:endParaRPr>
          </a:p>
          <a:p>
            <a:pPr lvl="0">
              <a:buFont typeface="Wingdings" pitchFamily="2" charset="2"/>
              <a:buChar char="Ø"/>
            </a:pPr>
            <a:r>
              <a:rPr lang="uk-UA" dirty="0" smtClean="0">
                <a:latin typeface="Times New Roman" pitchFamily="18" charset="0"/>
                <a:cs typeface="Times New Roman" pitchFamily="18" charset="0"/>
              </a:rPr>
              <a:t>мотиваційна;</a:t>
            </a:r>
            <a:endParaRPr lang="ru-RU" dirty="0" smtClean="0">
              <a:latin typeface="Times New Roman" pitchFamily="18" charset="0"/>
              <a:cs typeface="Times New Roman" pitchFamily="18" charset="0"/>
            </a:endParaRPr>
          </a:p>
          <a:p>
            <a:pPr lvl="0">
              <a:buFont typeface="Wingdings" pitchFamily="2" charset="2"/>
              <a:buChar char="Ø"/>
            </a:pPr>
            <a:r>
              <a:rPr lang="uk-UA" dirty="0" smtClean="0">
                <a:latin typeface="Times New Roman" pitchFamily="18" charset="0"/>
                <a:cs typeface="Times New Roman" pitchFamily="18" charset="0"/>
              </a:rPr>
              <a:t>емоційна.</a:t>
            </a:r>
            <a:endParaRPr lang="ru-RU" dirty="0" smtClean="0">
              <a:latin typeface="Times New Roman" pitchFamily="18" charset="0"/>
              <a:cs typeface="Times New Roman" pitchFamily="18" charset="0"/>
            </a:endParaRPr>
          </a:p>
          <a:p>
            <a:pPr>
              <a:buNone/>
            </a:pPr>
            <a:r>
              <a:rPr lang="uk-UA" dirty="0" smtClean="0">
                <a:latin typeface="Times New Roman" pitchFamily="18" charset="0"/>
                <a:cs typeface="Times New Roman" pitchFamily="18" charset="0"/>
              </a:rPr>
              <a:t>     Носіями виробничого маркірування можуть бути </a:t>
            </a:r>
            <a:r>
              <a:rPr lang="uk-UA" u="sng" dirty="0" smtClean="0">
                <a:latin typeface="Times New Roman" pitchFamily="18" charset="0"/>
                <a:cs typeface="Times New Roman" pitchFamily="18" charset="0"/>
              </a:rPr>
              <a:t>етикетки</a:t>
            </a:r>
            <a:r>
              <a:rPr lang="uk-UA" dirty="0" smtClean="0">
                <a:latin typeface="Times New Roman" pitchFamily="18" charset="0"/>
                <a:cs typeface="Times New Roman" pitchFamily="18" charset="0"/>
              </a:rPr>
              <a:t>, ярлики, бирки, клейма, штампи, </a:t>
            </a:r>
            <a:r>
              <a:rPr lang="uk-UA" u="sng" dirty="0" err="1" smtClean="0">
                <a:latin typeface="Times New Roman" pitchFamily="18" charset="0"/>
                <a:cs typeface="Times New Roman" pitchFamily="18" charset="0"/>
              </a:rPr>
              <a:t>кольєретки</a:t>
            </a:r>
            <a:r>
              <a:rPr lang="uk-UA" dirty="0" smtClean="0">
                <a:latin typeface="Times New Roman" pitchFamily="18" charset="0"/>
                <a:cs typeface="Times New Roman" pitchFamily="18" charset="0"/>
              </a:rPr>
              <a:t> й ін.</a:t>
            </a:r>
            <a:endParaRPr 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89750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836712"/>
            <a:ext cx="7704856" cy="1728192"/>
          </a:xfrm>
        </p:spPr>
        <p:txBody>
          <a:bodyPr/>
          <a:lstStyle/>
          <a:p>
            <a:pPr>
              <a:buNone/>
            </a:pPr>
            <a:r>
              <a:rPr lang="uk-UA" b="1" i="1" dirty="0" smtClean="0"/>
              <a:t>    </a:t>
            </a:r>
            <a:r>
              <a:rPr lang="uk-UA" b="1" i="1" dirty="0" err="1" smtClean="0">
                <a:latin typeface="Times New Roman" pitchFamily="18" charset="0"/>
                <a:cs typeface="Times New Roman" pitchFamily="18" charset="0"/>
              </a:rPr>
              <a:t>Кольєретки</a:t>
            </a:r>
            <a:r>
              <a:rPr lang="uk-UA" b="1" i="1"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етикетки особливої форми, що наклеюються на шийку пляшок.</a:t>
            </a:r>
            <a:endParaRPr lang="ru-RU" dirty="0">
              <a:latin typeface="Times New Roman" pitchFamily="18" charset="0"/>
              <a:cs typeface="Times New Roman" pitchFamily="18" charset="0"/>
            </a:endParaRPr>
          </a:p>
        </p:txBody>
      </p:sp>
      <p:pic>
        <p:nvPicPr>
          <p:cNvPr id="4" name="Рисунок 3" descr="Літрова пляшка 'Олейни'"/>
          <p:cNvPicPr/>
          <p:nvPr/>
        </p:nvPicPr>
        <p:blipFill>
          <a:blip r:embed="rId2" cstate="print"/>
          <a:srcRect/>
          <a:stretch>
            <a:fillRect/>
          </a:stretch>
        </p:blipFill>
        <p:spPr bwMode="auto">
          <a:xfrm>
            <a:off x="4283968" y="2708920"/>
            <a:ext cx="2592288" cy="3312368"/>
          </a:xfrm>
          <a:prstGeom prst="rect">
            <a:avLst/>
          </a:prstGeom>
          <a:noFill/>
          <a:ln w="9525">
            <a:noFill/>
            <a:miter lim="800000"/>
            <a:headEnd/>
            <a:tailEnd/>
          </a:ln>
        </p:spPr>
      </p:pic>
    </p:spTree>
    <p:extLst>
      <p:ext uri="{BB962C8B-B14F-4D97-AF65-F5344CB8AC3E}">
        <p14:creationId xmlns:p14="http://schemas.microsoft.com/office/powerpoint/2010/main" val="381096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0"/>
            <a:ext cx="7920880" cy="2204864"/>
          </a:xfrm>
        </p:spPr>
        <p:txBody>
          <a:bodyPr/>
          <a:lstStyle/>
          <a:p>
            <a:pPr>
              <a:buNone/>
            </a:pPr>
            <a:r>
              <a:rPr lang="uk-UA" b="1" dirty="0" smtClean="0">
                <a:latin typeface="Times New Roman" pitchFamily="18" charset="0"/>
                <a:cs typeface="Times New Roman" pitchFamily="18" charset="0"/>
              </a:rPr>
              <a:t>Штриховий код</a:t>
            </a:r>
            <a:r>
              <a:rPr lang="uk-UA" dirty="0" smtClean="0">
                <a:latin typeface="Times New Roman" pitchFamily="18" charset="0"/>
                <a:cs typeface="Times New Roman" pitchFamily="18" charset="0"/>
              </a:rPr>
              <a:t> - це послідовність чорних і білих смуг, що містить деяку інформацію у вигляді, зручному для зчитування технічними засобами.</a:t>
            </a:r>
            <a:endParaRPr lang="ru-RU" dirty="0">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2" cstate="print"/>
          <a:srcRect/>
          <a:stretch>
            <a:fillRect/>
          </a:stretch>
        </p:blipFill>
        <p:spPr bwMode="auto">
          <a:xfrm>
            <a:off x="2195736" y="2132856"/>
            <a:ext cx="5832648" cy="3273475"/>
          </a:xfrm>
          <a:prstGeom prst="rect">
            <a:avLst/>
          </a:prstGeom>
          <a:noFill/>
          <a:ln w="9525">
            <a:noFill/>
            <a:miter lim="800000"/>
            <a:headEnd/>
            <a:tailEnd/>
          </a:ln>
        </p:spPr>
      </p:pic>
      <p:sp>
        <p:nvSpPr>
          <p:cNvPr id="40964" name="Rectangle 4"/>
          <p:cNvSpPr>
            <a:spLocks noChangeArrowheads="1"/>
          </p:cNvSpPr>
          <p:nvPr/>
        </p:nvSpPr>
        <p:spPr bwMode="auto">
          <a:xfrm>
            <a:off x="1331640" y="5697543"/>
            <a:ext cx="78123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uk-UA"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знак товару, виготовленого за ліцензією</a:t>
            </a:r>
            <a:endParaRPr kumimoji="0" lang="uk-UA"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62072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634082"/>
          </a:xfrm>
        </p:spPr>
        <p:txBody>
          <a:bodyPr>
            <a:normAutofit fontScale="90000"/>
          </a:bodyPr>
          <a:lstStyle/>
          <a:p>
            <a:pPr algn="ctr"/>
            <a:r>
              <a:rPr lang="uk-UA" dirty="0" smtClean="0">
                <a:effectLst/>
                <a:latin typeface="Times New Roman" pitchFamily="18" charset="0"/>
                <a:cs typeface="Times New Roman" pitchFamily="18" charset="0"/>
              </a:rPr>
              <a:t>Штрих-коди деяких країн</a:t>
            </a:r>
            <a:endParaRPr lang="ru-RU" dirty="0">
              <a:effectLst/>
              <a:latin typeface="Times New Roman" pitchFamily="18" charset="0"/>
              <a:cs typeface="Times New Roman" pitchFamily="18" charset="0"/>
            </a:endParaRPr>
          </a:p>
        </p:txBody>
      </p:sp>
      <p:pic>
        <p:nvPicPr>
          <p:cNvPr id="51202" name="Picture 2"/>
          <p:cNvPicPr>
            <a:picLocks noGrp="1" noChangeAspect="1" noChangeArrowheads="1"/>
          </p:cNvPicPr>
          <p:nvPr>
            <p:ph idx="1"/>
          </p:nvPr>
        </p:nvPicPr>
        <p:blipFill>
          <a:blip r:embed="rId2" cstate="print"/>
          <a:srcRect/>
          <a:stretch>
            <a:fillRect/>
          </a:stretch>
        </p:blipFill>
        <p:spPr bwMode="auto">
          <a:xfrm>
            <a:off x="1187624" y="1268760"/>
            <a:ext cx="7776864" cy="4392487"/>
          </a:xfrm>
          <a:prstGeom prst="rect">
            <a:avLst/>
          </a:prstGeom>
          <a:noFill/>
          <a:ln w="9525">
            <a:noFill/>
            <a:miter lim="800000"/>
            <a:headEnd/>
            <a:tailEnd/>
          </a:ln>
        </p:spPr>
      </p:pic>
    </p:spTree>
    <p:extLst>
      <p:ext uri="{BB962C8B-B14F-4D97-AF65-F5344CB8AC3E}">
        <p14:creationId xmlns:p14="http://schemas.microsoft.com/office/powerpoint/2010/main" val="6165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8172400" cy="634082"/>
          </a:xfrm>
        </p:spPr>
        <p:txBody>
          <a:bodyPr>
            <a:normAutofit/>
          </a:bodyPr>
          <a:lstStyle/>
          <a:p>
            <a:pPr algn="ctr"/>
            <a:r>
              <a:rPr lang="ru-RU" sz="3200" b="1" dirty="0" err="1" smtClean="0">
                <a:effectLst/>
                <a:latin typeface="Times New Roman" pitchFamily="18" charset="0"/>
                <a:cs typeface="Times New Roman" pitchFamily="18" charset="0"/>
              </a:rPr>
              <a:t>Сервісне</a:t>
            </a:r>
            <a:r>
              <a:rPr lang="ru-RU" sz="3200" b="1" dirty="0" smtClean="0">
                <a:effectLst/>
                <a:latin typeface="Times New Roman" pitchFamily="18" charset="0"/>
                <a:cs typeface="Times New Roman" pitchFamily="18" charset="0"/>
              </a:rPr>
              <a:t> </a:t>
            </a:r>
            <a:r>
              <a:rPr lang="ru-RU" sz="3200" b="1" dirty="0" err="1" smtClean="0">
                <a:effectLst/>
                <a:latin typeface="Times New Roman" pitchFamily="18" charset="0"/>
                <a:cs typeface="Times New Roman" pitchFamily="18" charset="0"/>
              </a:rPr>
              <a:t>обслуговування</a:t>
            </a:r>
            <a:endParaRPr lang="ru-RU" sz="3200" b="1" dirty="0">
              <a:effectLst/>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97904710"/>
              </p:ext>
            </p:extLst>
          </p:nvPr>
        </p:nvGraphicFramePr>
        <p:xfrm>
          <a:off x="539552" y="836712"/>
          <a:ext cx="7776864" cy="5781484"/>
        </p:xfrm>
        <a:graphic>
          <a:graphicData uri="http://schemas.openxmlformats.org/drawingml/2006/table">
            <a:tbl>
              <a:tblPr/>
              <a:tblGrid>
                <a:gridCol w="3630655"/>
                <a:gridCol w="4146209"/>
              </a:tblGrid>
              <a:tr h="298537">
                <a:tc>
                  <a:txBody>
                    <a:bodyPr/>
                    <a:lstStyle/>
                    <a:p>
                      <a:pPr marL="179705" marR="0" algn="ctr">
                        <a:spcBef>
                          <a:spcPts val="0"/>
                        </a:spcBef>
                        <a:spcAft>
                          <a:spcPts val="500"/>
                        </a:spcAft>
                      </a:pPr>
                      <a:r>
                        <a:rPr lang="uk-UA" sz="2400" dirty="0">
                          <a:latin typeface="Times New Roman"/>
                        </a:rPr>
                        <a:t>Вид </a:t>
                      </a:r>
                      <a:r>
                        <a:rPr lang="uk-UA" sz="2400" dirty="0" smtClean="0">
                          <a:latin typeface="Times New Roman"/>
                        </a:rPr>
                        <a:t>обслуговування</a:t>
                      </a:r>
                      <a:endParaRPr lang="uk-UA" sz="2400" dirty="0">
                        <a:latin typeface="Times New Roman"/>
                      </a:endParaRP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180340" marR="0" algn="ctr">
                        <a:spcBef>
                          <a:spcPts val="0"/>
                        </a:spcBef>
                        <a:spcAft>
                          <a:spcPts val="500"/>
                        </a:spcAft>
                      </a:pPr>
                      <a:r>
                        <a:rPr lang="uk-UA" sz="2400" dirty="0">
                          <a:latin typeface="Times New Roman"/>
                        </a:rPr>
                        <a:t>Характеристика</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597075">
                <a:tc>
                  <a:txBody>
                    <a:bodyPr/>
                    <a:lstStyle/>
                    <a:p>
                      <a:pPr marL="179705" marR="0" algn="just">
                        <a:spcBef>
                          <a:spcPts val="0"/>
                        </a:spcBef>
                        <a:spcAft>
                          <a:spcPts val="0"/>
                        </a:spcAft>
                      </a:pPr>
                      <a:r>
                        <a:rPr lang="en-US" sz="2000" dirty="0" smtClean="0">
                          <a:latin typeface="Times New Roman"/>
                        </a:rPr>
                        <a:t>1.</a:t>
                      </a:r>
                      <a:r>
                        <a:rPr lang="uk-UA" sz="2000" dirty="0" err="1" smtClean="0">
                          <a:latin typeface="Times New Roman"/>
                        </a:rPr>
                        <a:t>Допродажне</a:t>
                      </a:r>
                      <a:r>
                        <a:rPr lang="uk-UA" sz="2000" dirty="0" smtClean="0">
                          <a:latin typeface="Times New Roman"/>
                        </a:rPr>
                        <a:t> </a:t>
                      </a:r>
                      <a:r>
                        <a:rPr lang="uk-UA" sz="2000" dirty="0">
                          <a:latin typeface="Times New Roman"/>
                        </a:rPr>
                        <a:t>обслуговування</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uk-UA" sz="2000" dirty="0">
                          <a:latin typeface="Times New Roman"/>
                        </a:rPr>
                        <a:t>- демонстрація техніки;</a:t>
                      </a:r>
                    </a:p>
                    <a:p>
                      <a:pPr marL="0" marR="0" algn="just">
                        <a:spcBef>
                          <a:spcPts val="0"/>
                        </a:spcBef>
                        <a:spcAft>
                          <a:spcPts val="0"/>
                        </a:spcAft>
                      </a:pPr>
                      <a:r>
                        <a:rPr lang="uk-UA" sz="2000" dirty="0">
                          <a:latin typeface="Times New Roman"/>
                        </a:rPr>
                        <a:t>- консультації</a:t>
                      </a:r>
                    </a:p>
                  </a:txBody>
                  <a:tcPr marL="67515" marR="6751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2089764">
                <a:tc>
                  <a:txBody>
                    <a:bodyPr/>
                    <a:lstStyle/>
                    <a:p>
                      <a:pPr marL="179705" marR="0" algn="just">
                        <a:spcBef>
                          <a:spcPts val="0"/>
                        </a:spcBef>
                        <a:spcAft>
                          <a:spcPts val="0"/>
                        </a:spcAft>
                      </a:pPr>
                      <a:r>
                        <a:rPr lang="ru-RU" sz="2000" dirty="0" smtClean="0">
                          <a:latin typeface="Times New Roman"/>
                        </a:rPr>
                        <a:t>2.Сервіс </a:t>
                      </a:r>
                      <a:r>
                        <a:rPr lang="ru-RU" sz="2000" dirty="0">
                          <a:latin typeface="Times New Roman"/>
                        </a:rPr>
                        <a:t>на </a:t>
                      </a:r>
                      <a:r>
                        <a:rPr lang="ru-RU" sz="2000" dirty="0" err="1">
                          <a:latin typeface="Times New Roman"/>
                        </a:rPr>
                        <a:t>стадії</a:t>
                      </a:r>
                      <a:r>
                        <a:rPr lang="ru-RU" sz="2000" dirty="0">
                          <a:latin typeface="Times New Roman"/>
                        </a:rPr>
                        <a:t> </a:t>
                      </a:r>
                      <a:r>
                        <a:rPr lang="ru-RU" sz="2000" dirty="0" err="1">
                          <a:latin typeface="Times New Roman"/>
                        </a:rPr>
                        <a:t>здійснення</a:t>
                      </a:r>
                      <a:r>
                        <a:rPr lang="ru-RU" sz="2000" dirty="0">
                          <a:latin typeface="Times New Roman"/>
                        </a:rPr>
                        <a:t> продажу</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ru-RU" sz="2000" dirty="0">
                          <a:latin typeface="Times New Roman"/>
                        </a:rPr>
                        <a:t>- </a:t>
                      </a:r>
                      <a:r>
                        <a:rPr lang="ru-RU" sz="2000" dirty="0" err="1">
                          <a:latin typeface="Times New Roman"/>
                        </a:rPr>
                        <a:t>обробка</a:t>
                      </a:r>
                      <a:r>
                        <a:rPr lang="ru-RU" sz="2000" dirty="0">
                          <a:latin typeface="Times New Roman"/>
                        </a:rPr>
                        <a:t> </a:t>
                      </a:r>
                      <a:r>
                        <a:rPr lang="ru-RU" sz="2000" dirty="0" err="1">
                          <a:latin typeface="Times New Roman"/>
                        </a:rPr>
                        <a:t>замовлення</a:t>
                      </a:r>
                      <a:r>
                        <a:rPr lang="ru-RU" sz="2000" dirty="0">
                          <a:latin typeface="Times New Roman"/>
                        </a:rPr>
                        <a:t>;</a:t>
                      </a:r>
                    </a:p>
                    <a:p>
                      <a:pPr marL="0" marR="0" algn="just">
                        <a:spcBef>
                          <a:spcPts val="0"/>
                        </a:spcBef>
                        <a:spcAft>
                          <a:spcPts val="0"/>
                        </a:spcAft>
                      </a:pPr>
                      <a:r>
                        <a:rPr lang="ru-RU" sz="2000" dirty="0">
                          <a:latin typeface="Times New Roman"/>
                        </a:rPr>
                        <a:t>- процедура </a:t>
                      </a:r>
                      <a:r>
                        <a:rPr lang="ru-RU" sz="2000" dirty="0" err="1">
                          <a:latin typeface="Times New Roman"/>
                        </a:rPr>
                        <a:t>підготовки</a:t>
                      </a:r>
                      <a:r>
                        <a:rPr lang="ru-RU" sz="2000" dirty="0">
                          <a:latin typeface="Times New Roman"/>
                        </a:rPr>
                        <a:t> </a:t>
                      </a:r>
                      <a:r>
                        <a:rPr lang="ru-RU" sz="2000" dirty="0" err="1">
                          <a:latin typeface="Times New Roman"/>
                        </a:rPr>
                        <a:t>техніки</a:t>
                      </a:r>
                      <a:r>
                        <a:rPr lang="ru-RU" sz="2000" dirty="0">
                          <a:latin typeface="Times New Roman"/>
                        </a:rPr>
                        <a:t> (</a:t>
                      </a:r>
                      <a:r>
                        <a:rPr lang="ru-RU" sz="2000" dirty="0" err="1">
                          <a:latin typeface="Times New Roman"/>
                        </a:rPr>
                        <a:t>огляд</a:t>
                      </a:r>
                      <a:r>
                        <a:rPr lang="ru-RU" sz="2000" dirty="0">
                          <a:latin typeface="Times New Roman"/>
                        </a:rPr>
                        <a:t> та </a:t>
                      </a:r>
                      <a:r>
                        <a:rPr lang="ru-RU" sz="2000" dirty="0" err="1">
                          <a:latin typeface="Times New Roman"/>
                        </a:rPr>
                        <a:t>перевірка</a:t>
                      </a:r>
                      <a:r>
                        <a:rPr lang="ru-RU" sz="2000" dirty="0">
                          <a:latin typeface="Times New Roman"/>
                        </a:rPr>
                        <a:t>);</a:t>
                      </a:r>
                    </a:p>
                    <a:p>
                      <a:pPr marL="0" marR="0" algn="just">
                        <a:spcBef>
                          <a:spcPts val="0"/>
                        </a:spcBef>
                        <a:spcAft>
                          <a:spcPts val="0"/>
                        </a:spcAft>
                      </a:pPr>
                      <a:r>
                        <a:rPr lang="ru-RU" sz="2000" dirty="0">
                          <a:latin typeface="Times New Roman"/>
                        </a:rPr>
                        <a:t>- </a:t>
                      </a:r>
                      <a:r>
                        <a:rPr lang="ru-RU" sz="2000" dirty="0" err="1">
                          <a:latin typeface="Times New Roman"/>
                        </a:rPr>
                        <a:t>заповнення</a:t>
                      </a:r>
                      <a:r>
                        <a:rPr lang="ru-RU" sz="2000" dirty="0">
                          <a:latin typeface="Times New Roman"/>
                        </a:rPr>
                        <a:t> </a:t>
                      </a:r>
                      <a:r>
                        <a:rPr lang="ru-RU" sz="2000" dirty="0" err="1">
                          <a:latin typeface="Times New Roman"/>
                        </a:rPr>
                        <a:t>документації</a:t>
                      </a:r>
                      <a:r>
                        <a:rPr lang="ru-RU" sz="2000" dirty="0">
                          <a:latin typeface="Times New Roman"/>
                        </a:rPr>
                        <a:t>;</a:t>
                      </a:r>
                    </a:p>
                    <a:p>
                      <a:pPr marL="0" marR="0" algn="just">
                        <a:spcBef>
                          <a:spcPts val="0"/>
                        </a:spcBef>
                        <a:spcAft>
                          <a:spcPts val="0"/>
                        </a:spcAft>
                      </a:pPr>
                      <a:r>
                        <a:rPr lang="ru-RU" sz="2000" dirty="0">
                          <a:latin typeface="Times New Roman"/>
                        </a:rPr>
                        <a:t>- </a:t>
                      </a:r>
                      <a:r>
                        <a:rPr lang="ru-RU" sz="2000" dirty="0" err="1">
                          <a:latin typeface="Times New Roman"/>
                        </a:rPr>
                        <a:t>перевірка</a:t>
                      </a:r>
                      <a:r>
                        <a:rPr lang="ru-RU" sz="2000" dirty="0">
                          <a:latin typeface="Times New Roman"/>
                        </a:rPr>
                        <a:t> </a:t>
                      </a:r>
                      <a:r>
                        <a:rPr lang="ru-RU" sz="2000" dirty="0" err="1">
                          <a:latin typeface="Times New Roman"/>
                        </a:rPr>
                        <a:t>правильності</a:t>
                      </a:r>
                      <a:r>
                        <a:rPr lang="ru-RU" sz="2000" dirty="0">
                          <a:latin typeface="Times New Roman"/>
                        </a:rPr>
                        <a:t> угоди;</a:t>
                      </a:r>
                    </a:p>
                    <a:p>
                      <a:pPr marL="0" marR="0" algn="just">
                        <a:spcBef>
                          <a:spcPts val="0"/>
                        </a:spcBef>
                        <a:spcAft>
                          <a:spcPts val="0"/>
                        </a:spcAft>
                      </a:pPr>
                      <a:r>
                        <a:rPr lang="ru-RU" sz="2000" dirty="0">
                          <a:latin typeface="Times New Roman"/>
                        </a:rPr>
                        <a:t>- </a:t>
                      </a:r>
                      <a:r>
                        <a:rPr lang="ru-RU" sz="2000" dirty="0" err="1">
                          <a:latin typeface="Times New Roman"/>
                        </a:rPr>
                        <a:t>оформлення</a:t>
                      </a:r>
                      <a:r>
                        <a:rPr lang="ru-RU" sz="2000" dirty="0">
                          <a:latin typeface="Times New Roman"/>
                        </a:rPr>
                        <a:t> (упаковка);</a:t>
                      </a:r>
                    </a:p>
                    <a:p>
                      <a:pPr marL="0" marR="0">
                        <a:spcBef>
                          <a:spcPts val="0"/>
                        </a:spcBef>
                        <a:spcAft>
                          <a:spcPts val="0"/>
                        </a:spcAft>
                      </a:pPr>
                      <a:r>
                        <a:rPr lang="ru-RU" sz="2000" dirty="0">
                          <a:latin typeface="Times New Roman"/>
                        </a:rPr>
                        <a:t>- </a:t>
                      </a:r>
                      <a:r>
                        <a:rPr lang="ru-RU" sz="2000" dirty="0" err="1">
                          <a:latin typeface="Times New Roman"/>
                        </a:rPr>
                        <a:t>навчання</a:t>
                      </a:r>
                      <a:endParaRPr lang="ru-RU" sz="2000" dirty="0">
                        <a:latin typeface="Times New Roman"/>
                      </a:endParaRPr>
                    </a:p>
                  </a:txBody>
                  <a:tcPr marL="67515" marR="6751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774086">
                <a:tc>
                  <a:txBody>
                    <a:bodyPr/>
                    <a:lstStyle/>
                    <a:p>
                      <a:pPr marL="179705" marR="0" algn="just">
                        <a:spcBef>
                          <a:spcPts val="0"/>
                        </a:spcBef>
                        <a:spcAft>
                          <a:spcPts val="0"/>
                        </a:spcAft>
                      </a:pPr>
                      <a:r>
                        <a:rPr lang="uk-UA" sz="2000" dirty="0" smtClean="0">
                          <a:latin typeface="Times New Roman"/>
                        </a:rPr>
                        <a:t>3.Післяпродажне </a:t>
                      </a:r>
                      <a:r>
                        <a:rPr lang="uk-UA" sz="2000" dirty="0">
                          <a:latin typeface="Times New Roman"/>
                        </a:rPr>
                        <a:t>обслуговування</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r>
                        <a:rPr lang="ru-RU" sz="2000" dirty="0">
                          <a:latin typeface="Times New Roman"/>
                        </a:rPr>
                        <a:t>- доставка</a:t>
                      </a:r>
                      <a:r>
                        <a:rPr lang="ru-RU" sz="2000" dirty="0" smtClean="0">
                          <a:latin typeface="Times New Roman"/>
                        </a:rPr>
                        <a:t>, </a:t>
                      </a:r>
                      <a:r>
                        <a:rPr lang="ru-RU" sz="2000" dirty="0">
                          <a:latin typeface="Times New Roman"/>
                        </a:rPr>
                        <a:t>монтаж, </a:t>
                      </a:r>
                      <a:r>
                        <a:rPr lang="ru-RU" sz="2000" dirty="0" err="1">
                          <a:latin typeface="Times New Roman"/>
                        </a:rPr>
                        <a:t>регулювання</a:t>
                      </a:r>
                      <a:r>
                        <a:rPr lang="ru-RU" sz="2000" dirty="0">
                          <a:latin typeface="Times New Roman"/>
                        </a:rPr>
                        <a:t>;</a:t>
                      </a:r>
                    </a:p>
                    <a:p>
                      <a:pPr marL="0" marR="0">
                        <a:spcBef>
                          <a:spcPts val="0"/>
                        </a:spcBef>
                        <a:spcAft>
                          <a:spcPts val="0"/>
                        </a:spcAft>
                      </a:pPr>
                      <a:r>
                        <a:rPr lang="ru-RU" sz="2000" dirty="0">
                          <a:latin typeface="Times New Roman"/>
                        </a:rPr>
                        <a:t>- </a:t>
                      </a:r>
                      <a:r>
                        <a:rPr lang="ru-RU" sz="2000" dirty="0" err="1">
                          <a:latin typeface="Times New Roman"/>
                        </a:rPr>
                        <a:t>консультації</a:t>
                      </a:r>
                      <a:endParaRPr lang="ru-RU" sz="2000" dirty="0">
                        <a:latin typeface="Times New Roman"/>
                      </a:endParaRPr>
                    </a:p>
                  </a:txBody>
                  <a:tcPr marL="67515" marR="6751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895613">
                <a:tc>
                  <a:txBody>
                    <a:bodyPr/>
                    <a:lstStyle/>
                    <a:p>
                      <a:pPr marL="179705" marR="0" algn="just">
                        <a:spcBef>
                          <a:spcPts val="0"/>
                        </a:spcBef>
                        <a:spcAft>
                          <a:spcPts val="0"/>
                        </a:spcAft>
                      </a:pPr>
                      <a:r>
                        <a:rPr lang="uk-UA" sz="2000" dirty="0" smtClean="0">
                          <a:latin typeface="Times New Roman"/>
                        </a:rPr>
                        <a:t>3а.Гарантійний </a:t>
                      </a:r>
                      <a:r>
                        <a:rPr lang="uk-UA" sz="2000" dirty="0">
                          <a:latin typeface="Times New Roman"/>
                        </a:rPr>
                        <a:t>період експлуатації</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ru-RU" sz="2000">
                          <a:latin typeface="Times New Roman"/>
                        </a:rPr>
                        <a:t>- постачання запасних частин;</a:t>
                      </a:r>
                    </a:p>
                    <a:p>
                      <a:pPr marL="0" marR="0" algn="just">
                        <a:spcBef>
                          <a:spcPts val="0"/>
                        </a:spcBef>
                        <a:spcAft>
                          <a:spcPts val="0"/>
                        </a:spcAft>
                      </a:pPr>
                      <a:r>
                        <a:rPr lang="ru-RU" sz="2000">
                          <a:latin typeface="Times New Roman"/>
                        </a:rPr>
                        <a:t>- технічне обслуговування;</a:t>
                      </a:r>
                    </a:p>
                    <a:p>
                      <a:pPr marL="0" marR="0" algn="just">
                        <a:spcBef>
                          <a:spcPts val="0"/>
                        </a:spcBef>
                        <a:spcAft>
                          <a:spcPts val="0"/>
                        </a:spcAft>
                      </a:pPr>
                      <a:r>
                        <a:rPr lang="ru-RU" sz="2000">
                          <a:latin typeface="Times New Roman"/>
                        </a:rPr>
                        <a:t>- поточний ремонт</a:t>
                      </a:r>
                    </a:p>
                  </a:txBody>
                  <a:tcPr marL="67515" marR="67515"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984038">
                <a:tc>
                  <a:txBody>
                    <a:bodyPr/>
                    <a:lstStyle/>
                    <a:p>
                      <a:pPr marL="179705" marR="0" algn="just">
                        <a:spcBef>
                          <a:spcPts val="0"/>
                        </a:spcBef>
                        <a:spcAft>
                          <a:spcPts val="0"/>
                        </a:spcAft>
                      </a:pPr>
                      <a:r>
                        <a:rPr lang="uk-UA" sz="2000" dirty="0" smtClean="0">
                          <a:latin typeface="Times New Roman"/>
                        </a:rPr>
                        <a:t>3б.Післягарантійний </a:t>
                      </a:r>
                      <a:r>
                        <a:rPr lang="uk-UA" sz="2000" dirty="0">
                          <a:latin typeface="Times New Roman"/>
                        </a:rPr>
                        <a:t>період експлуатації</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spcBef>
                          <a:spcPts val="0"/>
                        </a:spcBef>
                        <a:spcAft>
                          <a:spcPts val="0"/>
                        </a:spcAft>
                      </a:pPr>
                      <a:r>
                        <a:rPr lang="uk-UA" sz="2000" dirty="0">
                          <a:latin typeface="Times New Roman"/>
                        </a:rPr>
                        <a:t>- капітальний ремонт;</a:t>
                      </a:r>
                    </a:p>
                    <a:p>
                      <a:pPr marL="0" marR="0" algn="just">
                        <a:spcBef>
                          <a:spcPts val="0"/>
                        </a:spcBef>
                        <a:spcAft>
                          <a:spcPts val="0"/>
                        </a:spcAft>
                      </a:pPr>
                      <a:r>
                        <a:rPr lang="uk-UA" sz="2000" dirty="0">
                          <a:latin typeface="Times New Roman"/>
                        </a:rPr>
                        <a:t>- консультації, навчання</a:t>
                      </a:r>
                    </a:p>
                  </a:txBody>
                  <a:tcPr marL="67515" marR="67515"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Tree>
    <p:extLst>
      <p:ext uri="{BB962C8B-B14F-4D97-AF65-F5344CB8AC3E}">
        <p14:creationId xmlns:p14="http://schemas.microsoft.com/office/powerpoint/2010/main" val="909613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285720" y="0"/>
            <a:ext cx="8429652"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1" i="0" strike="noStrike" cap="none" normalizeH="0" baseline="0" dirty="0" smtClean="0">
                <a:ln>
                  <a:noFill/>
                </a:ln>
                <a:solidFill>
                  <a:schemeClr val="tx1"/>
                </a:solidFill>
                <a:effectLst/>
                <a:latin typeface="Arial Black" pitchFamily="34" charset="0"/>
                <a:ea typeface="Times New Roman" pitchFamily="18" charset="0"/>
                <a:cs typeface="Arial" pitchFamily="34" charset="0"/>
              </a:rPr>
              <a:t>V</a:t>
            </a:r>
            <a:r>
              <a:rPr kumimoji="0" lang="uk-UA" sz="2800" b="1" i="0"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Маркетинг послуг</a:t>
            </a:r>
            <a:endParaRPr kumimoji="0" lang="uk-UA" sz="2800" b="0" i="0" strike="noStrike" cap="none" normalizeH="0" baseline="0" dirty="0" smtClean="0">
              <a:ln>
                <a:noFill/>
              </a:ln>
              <a:solidFill>
                <a:schemeClr val="tx1"/>
              </a:solidFill>
              <a:effectLst/>
              <a:latin typeface="Arial Black" pitchFamily="34" charset="0"/>
              <a:cs typeface="Arial" pitchFamily="34" charset="0"/>
            </a:endParaRPr>
          </a:p>
        </p:txBody>
      </p:sp>
      <p:sp>
        <p:nvSpPr>
          <p:cNvPr id="180226" name="Rectangle 2"/>
          <p:cNvSpPr>
            <a:spLocks noChangeArrowheads="1"/>
          </p:cNvSpPr>
          <p:nvPr/>
        </p:nvSpPr>
        <p:spPr bwMode="auto">
          <a:xfrm>
            <a:off x="285720" y="714356"/>
            <a:ext cx="8858280" cy="590931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створенні маркетингової програми компанія повинна враховувати 4 характеристики послуг:</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1" i="0" u="none" strike="noStrike" cap="none" normalizeH="0" baseline="0" dirty="0" smtClean="0">
                <a:ln>
                  <a:solidFill>
                    <a:srgbClr val="FF0000"/>
                  </a:solidFill>
                </a:ln>
                <a:solidFill>
                  <a:schemeClr val="tx1"/>
                </a:solidFill>
                <a:effectLst/>
                <a:latin typeface="Times New Roman" pitchFamily="18" charset="0"/>
                <a:ea typeface="Times New Roman" pitchFamily="18" charset="0"/>
                <a:cs typeface="Times New Roman" pitchFamily="18" charset="0"/>
              </a:rPr>
              <a:t>Невідчутність ( або нематеріальність)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послуги не можна побачити, спробувати на смак, почути, понюхати перед тим, як придбати. Щоб хоч якось уявити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кота в мішку</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якого покупці купують, вони шукають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сигнали</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якості послуги ( місце, персонал, ціна, спосіб надання послуги тощо ). Таким чином, метою виробника послуги є підвищення ступеню відчутності послуги тим чи іншим чином. На відміну від товарів фізичних ( матеріальних), послуги спочатку продають і лише потім виробляють</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1" i="0" u="none" strike="noStrike" cap="none" normalizeH="0" baseline="0" dirty="0" smtClean="0">
                <a:ln>
                  <a:solidFill>
                    <a:srgbClr val="FF0000"/>
                  </a:solidFill>
                </a:ln>
                <a:solidFill>
                  <a:schemeClr val="tx1"/>
                </a:solidFill>
                <a:effectLst/>
                <a:latin typeface="Times New Roman" pitchFamily="18" charset="0"/>
                <a:ea typeface="Times New Roman" pitchFamily="18" charset="0"/>
                <a:cs typeface="Times New Roman" pitchFamily="18" charset="0"/>
              </a:rPr>
              <a:t>Неподільність послуг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означає, що послуги не можна відокремити від їхнього джерела, незалежно від того, надається ця послуга людиною або машиною. Взаємодія постачальника та покупця послуги є особливим аспектом маркетингових послуг</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1" i="0" u="none" strike="noStrike" cap="none" normalizeH="0" baseline="0" dirty="0" smtClean="0">
                <a:ln>
                  <a:solidFill>
                    <a:srgbClr val="FF0000"/>
                  </a:solidFill>
                </a:ln>
                <a:solidFill>
                  <a:schemeClr val="tx1"/>
                </a:solidFill>
                <a:effectLst/>
                <a:latin typeface="Times New Roman" pitchFamily="18" charset="0"/>
                <a:ea typeface="Times New Roman" pitchFamily="18" charset="0"/>
                <a:cs typeface="Times New Roman" pitchFamily="18" charset="0"/>
              </a:rPr>
              <a:t>Мінливість якості послуги</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Якість залежить від того, хто, коли, де і як її надає. Важко піддається контролю.</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b="1" i="0" u="none" strike="noStrike" cap="none" normalizeH="0" baseline="0" dirty="0" smtClean="0">
                <a:ln>
                  <a:solidFill>
                    <a:srgbClr val="FF0000"/>
                  </a:solidFill>
                </a:ln>
                <a:solidFill>
                  <a:schemeClr val="tx1"/>
                </a:solidFill>
                <a:effectLst/>
                <a:latin typeface="Times New Roman" pitchFamily="18" charset="0"/>
                <a:ea typeface="Times New Roman" pitchFamily="18" charset="0"/>
                <a:cs typeface="Times New Roman" pitchFamily="18" charset="0"/>
              </a:rPr>
              <a:t>Недовговічність послуги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означає, що послугу не можна зберігати для наступного продажу або використання. Недовговічність послуги не є проблемою, якщо попит на неї доволі стійкий. Якщо ж попит спадає в певні години чи сезони, то організатори використовують різні стратегії усунення невідповідності попиту і пропозиції. Наприклад, встановлення низьких цін на проживання в готелях в курортних містечках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мертвий</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сезон, залучити додаткові машини в час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пік</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uk-UA"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pidruchniki.com/imag/market/gar_mark/image009.jpg"/>
          <p:cNvPicPr>
            <a:picLocks noChangeAspect="1" noChangeArrowheads="1"/>
          </p:cNvPicPr>
          <p:nvPr/>
        </p:nvPicPr>
        <p:blipFill rotWithShape="1">
          <a:blip r:embed="rId2"/>
          <a:srcRect t="2792" b="3493"/>
          <a:stretch/>
        </p:blipFill>
        <p:spPr bwMode="auto">
          <a:xfrm>
            <a:off x="785786" y="179033"/>
            <a:ext cx="7715304" cy="60097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
          <p:cNvSpPr>
            <a:spLocks noChangeArrowheads="1"/>
          </p:cNvSpPr>
          <p:nvPr/>
        </p:nvSpPr>
        <p:spPr bwMode="auto">
          <a:xfrm>
            <a:off x="214282" y="285728"/>
            <a:ext cx="8786842"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Arial Black" pitchFamily="34" charset="0"/>
                <a:ea typeface="Times New Roman" pitchFamily="18" charset="0"/>
                <a:cs typeface="Arial" pitchFamily="34" charset="0"/>
              </a:rPr>
              <a:t>VI</a:t>
            </a:r>
            <a:r>
              <a:rPr kumimoji="0" lang="uk-UA" sz="2000" b="1" i="0"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Маркетингові стратегії для організації сфери послуг</a:t>
            </a:r>
            <a:endParaRPr kumimoji="0" lang="uk-UA" sz="2000" b="0" i="0" strike="noStrike" cap="none" normalizeH="0" baseline="0" dirty="0" smtClean="0">
              <a:ln>
                <a:noFill/>
              </a:ln>
              <a:solidFill>
                <a:schemeClr val="tx1"/>
              </a:solidFill>
              <a:effectLst/>
              <a:latin typeface="Arial Black" pitchFamily="34" charset="0"/>
              <a:cs typeface="Arial" pitchFamily="34" charset="0"/>
            </a:endParaRPr>
          </a:p>
        </p:txBody>
      </p:sp>
      <p:sp>
        <p:nvSpPr>
          <p:cNvPr id="182274" name="Rectangle 2"/>
          <p:cNvSpPr>
            <a:spLocks noChangeArrowheads="1"/>
          </p:cNvSpPr>
          <p:nvPr/>
        </p:nvSpPr>
        <p:spPr bwMode="auto">
          <a:xfrm>
            <a:off x="428596" y="1214422"/>
            <a:ext cx="8001056"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04825" algn="l"/>
              </a:tabLst>
            </a:pPr>
            <a:r>
              <a:rPr kumimoji="0" lang="uk-UA"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Ланцюг послуга-прибуток</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Складається з 5 ланок: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внутрішня якість обслуговування.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задоволеність та висока продуктивність праці обслуговування.</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збільшення цінності послуги.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задоволених та вірних покупців, які ще приводять інших клієнтів.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504825" algn="l"/>
              </a:tabLst>
            </a:pPr>
            <a:r>
              <a:rPr kumimoji="0" lang="uk-UA"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розумний прибуток від послуг, які надаються, та його зростання.</a:t>
            </a:r>
            <a:endParaRPr kumimoji="0" lang="uk-UA"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404813"/>
            <a:ext cx="8229600" cy="5976937"/>
          </a:xfrm>
        </p:spPr>
        <p:txBody>
          <a:bodyPr>
            <a:normAutofit/>
          </a:bodyPr>
          <a:lstStyle/>
          <a:p>
            <a:pPr algn="just">
              <a:lnSpc>
                <a:spcPct val="80000"/>
              </a:lnSpc>
              <a:buClr>
                <a:schemeClr val="tx1"/>
              </a:buClr>
              <a:buFont typeface="Wingdings" pitchFamily="2" charset="2"/>
              <a:buNone/>
            </a:pPr>
            <a:r>
              <a:rPr lang="en-US" sz="2000" b="1" dirty="0">
                <a:solidFill>
                  <a:schemeClr val="tx1"/>
                </a:solidFill>
              </a:rPr>
              <a:t>		</a:t>
            </a:r>
            <a:r>
              <a:rPr lang="uk-UA" sz="2000" b="1" dirty="0">
                <a:solidFill>
                  <a:schemeClr val="tx1"/>
                </a:solidFill>
              </a:rPr>
              <a:t>Рішення фірми стосовно маркетингової товарної політики включають:</a:t>
            </a:r>
            <a:endParaRPr lang="uk-UA" sz="2000" b="1" i="1" dirty="0">
              <a:solidFill>
                <a:schemeClr val="tx1"/>
              </a:solidFill>
            </a:endParaRPr>
          </a:p>
          <a:p>
            <a:pPr algn="just">
              <a:lnSpc>
                <a:spcPct val="80000"/>
              </a:lnSpc>
              <a:buClr>
                <a:schemeClr val="tx1"/>
              </a:buClr>
              <a:buFont typeface="Wingdings" pitchFamily="2" charset="2"/>
              <a:buChar char="q"/>
            </a:pPr>
            <a:r>
              <a:rPr lang="uk-UA" sz="2000" i="1" dirty="0">
                <a:solidFill>
                  <a:schemeClr val="tx1"/>
                </a:solidFill>
              </a:rPr>
              <a:t>рішення про випуск нових товарів;</a:t>
            </a:r>
            <a:endParaRPr lang="uk-UA" sz="2000" dirty="0">
              <a:solidFill>
                <a:schemeClr val="tx1"/>
              </a:solidFill>
            </a:endParaRPr>
          </a:p>
          <a:p>
            <a:pPr algn="just">
              <a:lnSpc>
                <a:spcPct val="80000"/>
              </a:lnSpc>
              <a:buClr>
                <a:schemeClr val="tx1"/>
              </a:buClr>
              <a:buFont typeface="Wingdings" pitchFamily="2" charset="2"/>
              <a:buChar char="q"/>
            </a:pPr>
            <a:r>
              <a:rPr lang="uk-UA" sz="2000" dirty="0">
                <a:solidFill>
                  <a:schemeClr val="tx1"/>
                </a:solidFill>
              </a:rPr>
              <a:t>рішення щодо дизайну, властивостей </a:t>
            </a:r>
            <a:r>
              <a:rPr lang="uk-UA" sz="2000" i="1" dirty="0">
                <a:solidFill>
                  <a:schemeClr val="tx1"/>
                </a:solidFill>
              </a:rPr>
              <a:t>(конструкція, розмір, колір, матеріали, технологія виробництва),</a:t>
            </a:r>
            <a:r>
              <a:rPr lang="uk-UA" sz="2000" dirty="0">
                <a:solidFill>
                  <a:schemeClr val="tx1"/>
                </a:solidFill>
              </a:rPr>
              <a:t> прийнятного рівня якості нового товару;</a:t>
            </a:r>
          </a:p>
          <a:p>
            <a:pPr algn="just">
              <a:lnSpc>
                <a:spcPct val="80000"/>
              </a:lnSpc>
              <a:buClr>
                <a:schemeClr val="tx1"/>
              </a:buClr>
              <a:buFont typeface="Wingdings" pitchFamily="2" charset="2"/>
              <a:buChar char="q"/>
            </a:pPr>
            <a:r>
              <a:rPr lang="uk-UA" sz="2000" dirty="0">
                <a:solidFill>
                  <a:schemeClr val="tx1"/>
                </a:solidFill>
              </a:rPr>
              <a:t>рішення щодо торгової марки </a:t>
            </a:r>
            <a:r>
              <a:rPr lang="uk-UA" sz="2000" i="1" dirty="0">
                <a:solidFill>
                  <a:schemeClr val="tx1"/>
                </a:solidFill>
              </a:rPr>
              <a:t>(необхідність, підтримка, марочна назва, стратегія марки, </a:t>
            </a:r>
            <a:r>
              <a:rPr lang="uk-UA" sz="2000" i="1" dirty="0" err="1">
                <a:solidFill>
                  <a:schemeClr val="tx1"/>
                </a:solidFill>
              </a:rPr>
              <a:t>позиціювання</a:t>
            </a:r>
            <a:r>
              <a:rPr lang="uk-UA" sz="2000" i="1" dirty="0">
                <a:solidFill>
                  <a:schemeClr val="tx1"/>
                </a:solidFill>
              </a:rPr>
              <a:t> (</a:t>
            </a:r>
            <a:r>
              <a:rPr lang="uk-UA" sz="2000" i="1" dirty="0" err="1">
                <a:solidFill>
                  <a:schemeClr val="tx1"/>
                </a:solidFill>
              </a:rPr>
              <a:t>репозиціювання</a:t>
            </a:r>
            <a:r>
              <a:rPr lang="uk-UA" sz="2000" i="1" dirty="0">
                <a:solidFill>
                  <a:schemeClr val="tx1"/>
                </a:solidFill>
              </a:rPr>
              <a:t>);</a:t>
            </a:r>
            <a:endParaRPr lang="uk-UA" sz="2000" dirty="0">
              <a:solidFill>
                <a:schemeClr val="tx1"/>
              </a:solidFill>
            </a:endParaRPr>
          </a:p>
          <a:p>
            <a:pPr algn="just">
              <a:lnSpc>
                <a:spcPct val="80000"/>
              </a:lnSpc>
              <a:buClr>
                <a:schemeClr val="tx1"/>
              </a:buClr>
              <a:buFont typeface="Wingdings" pitchFamily="2" charset="2"/>
              <a:buChar char="q"/>
            </a:pPr>
            <a:r>
              <a:rPr lang="uk-UA" sz="2000" dirty="0">
                <a:solidFill>
                  <a:schemeClr val="tx1"/>
                </a:solidFill>
              </a:rPr>
              <a:t>рішення щодо упаковки та етикетки </a:t>
            </a:r>
            <a:r>
              <a:rPr lang="uk-UA" sz="2000" i="1" dirty="0">
                <a:solidFill>
                  <a:schemeClr val="tx1"/>
                </a:solidFill>
              </a:rPr>
              <a:t>(концепція, додаткові характеристики упаковки);</a:t>
            </a:r>
            <a:endParaRPr lang="uk-UA" sz="2000" dirty="0">
              <a:solidFill>
                <a:schemeClr val="tx1"/>
              </a:solidFill>
            </a:endParaRPr>
          </a:p>
          <a:p>
            <a:pPr algn="just">
              <a:lnSpc>
                <a:spcPct val="80000"/>
              </a:lnSpc>
              <a:buClr>
                <a:schemeClr val="tx1"/>
              </a:buClr>
              <a:buFont typeface="Wingdings" pitchFamily="2" charset="2"/>
              <a:buChar char="q"/>
            </a:pPr>
            <a:r>
              <a:rPr lang="uk-UA" sz="2000" dirty="0">
                <a:solidFill>
                  <a:schemeClr val="tx1"/>
                </a:solidFill>
              </a:rPr>
              <a:t>рішення щодо сервісу, гарантій, інших зобов`язань фірми перед споживачами продукції (монтаж, навчання персоналу, умови поставки);</a:t>
            </a:r>
            <a:endParaRPr lang="uk-UA" sz="2000" i="1" dirty="0">
              <a:solidFill>
                <a:schemeClr val="tx1"/>
              </a:solidFill>
            </a:endParaRPr>
          </a:p>
          <a:p>
            <a:pPr algn="just">
              <a:lnSpc>
                <a:spcPct val="80000"/>
              </a:lnSpc>
              <a:buClr>
                <a:schemeClr val="tx1"/>
              </a:buClr>
              <a:buFont typeface="Wingdings" pitchFamily="2" charset="2"/>
              <a:buChar char="q"/>
            </a:pPr>
            <a:r>
              <a:rPr lang="uk-UA" sz="2000" i="1" dirty="0">
                <a:solidFill>
                  <a:schemeClr val="tx1"/>
                </a:solidFill>
              </a:rPr>
              <a:t>рішення про модифікацію продукції, що випускається;</a:t>
            </a:r>
          </a:p>
          <a:p>
            <a:pPr algn="just">
              <a:lnSpc>
                <a:spcPct val="80000"/>
              </a:lnSpc>
              <a:buClr>
                <a:schemeClr val="tx1"/>
              </a:buClr>
              <a:buFont typeface="Wingdings" pitchFamily="2" charset="2"/>
              <a:buChar char="q"/>
            </a:pPr>
            <a:r>
              <a:rPr lang="uk-UA" sz="2000" i="1" dirty="0">
                <a:solidFill>
                  <a:schemeClr val="tx1"/>
                </a:solidFill>
              </a:rPr>
              <a:t>рішення про припинення випуску нових товарів;</a:t>
            </a:r>
          </a:p>
          <a:p>
            <a:pPr algn="just">
              <a:lnSpc>
                <a:spcPct val="80000"/>
              </a:lnSpc>
              <a:buClr>
                <a:schemeClr val="tx1"/>
              </a:buClr>
              <a:buFont typeface="Wingdings" pitchFamily="2" charset="2"/>
              <a:buChar char="q"/>
            </a:pPr>
            <a:r>
              <a:rPr lang="uk-UA" sz="2000" i="1" dirty="0">
                <a:solidFill>
                  <a:schemeClr val="tx1"/>
                </a:solidFill>
              </a:rPr>
              <a:t>рішення про асортимент продукції, що випускається;</a:t>
            </a:r>
            <a:endParaRPr lang="uk-UA" sz="2000" dirty="0">
              <a:solidFill>
                <a:schemeClr val="tx1"/>
              </a:solidFill>
            </a:endParaRPr>
          </a:p>
          <a:p>
            <a:pPr algn="just">
              <a:lnSpc>
                <a:spcPct val="80000"/>
              </a:lnSpc>
              <a:buClr>
                <a:schemeClr val="tx1"/>
              </a:buClr>
              <a:buFont typeface="Wingdings" pitchFamily="2" charset="2"/>
              <a:buChar char="q"/>
            </a:pPr>
            <a:r>
              <a:rPr lang="uk-UA" sz="2000" dirty="0">
                <a:solidFill>
                  <a:schemeClr val="tx1"/>
                </a:solidFill>
              </a:rPr>
              <a:t>рішення про кількість видів продукції, модифікацій;</a:t>
            </a:r>
          </a:p>
          <a:p>
            <a:pPr algn="just">
              <a:lnSpc>
                <a:spcPct val="80000"/>
              </a:lnSpc>
              <a:buClr>
                <a:schemeClr val="tx1"/>
              </a:buClr>
              <a:buFont typeface="Wingdings" pitchFamily="2" charset="2"/>
              <a:buChar char="q"/>
            </a:pPr>
            <a:r>
              <a:rPr lang="uk-UA" sz="2000" dirty="0">
                <a:solidFill>
                  <a:schemeClr val="tx1"/>
                </a:solidFill>
              </a:rPr>
              <a:t>рішення про позицію товарного асортименту порівняно із конкурентами;</a:t>
            </a:r>
          </a:p>
          <a:p>
            <a:pPr algn="just">
              <a:lnSpc>
                <a:spcPct val="80000"/>
              </a:lnSpc>
              <a:buClr>
                <a:schemeClr val="tx1"/>
              </a:buClr>
              <a:buFont typeface="Wingdings" pitchFamily="2" charset="2"/>
              <a:buChar char="q"/>
            </a:pPr>
            <a:r>
              <a:rPr lang="uk-UA" sz="2000" dirty="0">
                <a:solidFill>
                  <a:schemeClr val="tx1"/>
                </a:solidFill>
              </a:rPr>
              <a:t>рішення про скорочення або збільшення довжини асортименту.</a:t>
            </a:r>
            <a:endParaRPr lang="ru-RU" sz="2000" dirty="0">
              <a:solidFill>
                <a:schemeClr val="tx1"/>
              </a:solidFill>
            </a:endParaRPr>
          </a:p>
        </p:txBody>
      </p:sp>
    </p:spTree>
    <p:extLst>
      <p:ext uri="{BB962C8B-B14F-4D97-AF65-F5344CB8AC3E}">
        <p14:creationId xmlns:p14="http://schemas.microsoft.com/office/powerpoint/2010/main" val="399495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
          <p:cNvSpPr>
            <a:spLocks noChangeArrowheads="1"/>
          </p:cNvSpPr>
          <p:nvPr/>
        </p:nvSpPr>
        <p:spPr bwMode="auto">
          <a:xfrm>
            <a:off x="357158" y="500042"/>
            <a:ext cx="84296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Маркетингові задачі в організації сфери послуг</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сучасних умовах високої </a:t>
            </a:r>
            <a:r>
              <a:rPr kumimoji="0" lang="uk-UA"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конкурентності</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організації сфери послуг постають перед 3-ма маркетинговими задачами – їм потрібно підвищити свою конкурентну </a:t>
            </a:r>
            <a:r>
              <a:rPr kumimoji="0" lang="uk-UA"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диференціацію, якість обслуговування та продуктивність.</a:t>
            </a:r>
            <a:endParaRPr kumimoji="0" lang="uk-UA"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3298" name="Rectangle 2"/>
          <p:cNvSpPr>
            <a:spLocks noChangeArrowheads="1"/>
          </p:cNvSpPr>
          <p:nvPr/>
        </p:nvSpPr>
        <p:spPr bwMode="auto">
          <a:xfrm>
            <a:off x="571472" y="2571744"/>
            <a:ext cx="8072494" cy="37856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33425" algn="l"/>
              </a:tabLst>
            </a:pP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 продуктивності</a:t>
            </a:r>
            <a:r>
              <a:rPr kumimoji="0" lang="uk-UA" sz="2400"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334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Продуктивність можна підвищити декількома способами: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334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підвищити рівень кваліфікації теперішніх співробітників, або найняти нових, які будуть працювати краще за ту ж платню</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334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збільшити кількість послуг за рахунок зниження їх якості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334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індустріалізація послуги як у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McDonald</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конвеєрний спосіб роздачі</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733425" algn="l"/>
              </a:tabLst>
            </a:pP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технологічні нововведення ( електронний словник для перекладів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check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642918"/>
            <a:ext cx="564360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400" b="1" dirty="0" smtClean="0">
                <a:latin typeface="Times New Roman" pitchFamily="18" charset="0"/>
                <a:cs typeface="Times New Roman" pitchFamily="18" charset="0"/>
              </a:rPr>
              <a:t>Управління диференціацією</a:t>
            </a:r>
            <a:endParaRPr lang="ru-RU" sz="2400" b="1" dirty="0">
              <a:latin typeface="Times New Roman" pitchFamily="18" charset="0"/>
              <a:cs typeface="Times New Roman" pitchFamily="18" charset="0"/>
            </a:endParaRPr>
          </a:p>
        </p:txBody>
      </p:sp>
      <p:sp>
        <p:nvSpPr>
          <p:cNvPr id="4" name="TextBox 3"/>
          <p:cNvSpPr txBox="1"/>
          <p:nvPr/>
        </p:nvSpPr>
        <p:spPr>
          <a:xfrm>
            <a:off x="642910" y="1142984"/>
            <a:ext cx="7786742" cy="40626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uk-UA" sz="2400" dirty="0" smtClean="0">
                <a:latin typeface="Times New Roman" pitchFamily="18" charset="0"/>
                <a:cs typeface="Times New Roman" pitchFamily="18" charset="0"/>
              </a:rPr>
              <a:t>Альтернативою цінової конкуренції може бути розробка диференційованих пропозицій, способів надання та іміджу. </a:t>
            </a:r>
            <a:r>
              <a:rPr lang="uk-UA" sz="2400" b="1" u="sng" dirty="0" smtClean="0">
                <a:latin typeface="Times New Roman" pitchFamily="18" charset="0"/>
                <a:cs typeface="Times New Roman" pitchFamily="18" charset="0"/>
              </a:rPr>
              <a:t>Пропозиція </a:t>
            </a:r>
            <a:r>
              <a:rPr lang="uk-UA" sz="2400" dirty="0" smtClean="0">
                <a:latin typeface="Times New Roman" pitchFamily="18" charset="0"/>
                <a:cs typeface="Times New Roman" pitchFamily="18" charset="0"/>
              </a:rPr>
              <a:t>може включати в себе новаторські риси, які відрізняють її від пропозиції конкурентів.</a:t>
            </a:r>
          </a:p>
          <a:p>
            <a:r>
              <a:rPr lang="uk-UA" sz="2400" dirty="0" smtClean="0">
                <a:latin typeface="Times New Roman" pitchFamily="18" charset="0"/>
                <a:cs typeface="Times New Roman" pitchFamily="18" charset="0"/>
              </a:rPr>
              <a:t>Організації сфери послуг можуть диференціювати </a:t>
            </a:r>
            <a:r>
              <a:rPr lang="uk-UA" sz="2400" b="1" u="sng" dirty="0" smtClean="0">
                <a:latin typeface="Times New Roman" pitchFamily="18" charset="0"/>
                <a:cs typeface="Times New Roman" pitchFamily="18" charset="0"/>
              </a:rPr>
              <a:t>надання</a:t>
            </a:r>
            <a:r>
              <a:rPr lang="uk-UA" sz="2400" u="sng"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своїх послуг, використовуючи більш здібних та надійних службовців, які контактують з клієнтами. </a:t>
            </a:r>
          </a:p>
          <a:p>
            <a:r>
              <a:rPr lang="uk-UA" sz="2400" dirty="0" smtClean="0">
                <a:latin typeface="Times New Roman" pitchFamily="18" charset="0"/>
                <a:cs typeface="Times New Roman" pitchFamily="18" charset="0"/>
              </a:rPr>
              <a:t>Організація сфери послуг можуть виділити свою послугу, створивши унікальний </a:t>
            </a:r>
            <a:r>
              <a:rPr lang="uk-UA" sz="2400" b="1" u="sng" dirty="0" smtClean="0">
                <a:latin typeface="Times New Roman" pitchFamily="18" charset="0"/>
                <a:cs typeface="Times New Roman" pitchFamily="18" charset="0"/>
              </a:rPr>
              <a:t>імідж</a:t>
            </a:r>
            <a:r>
              <a:rPr lang="uk-UA" sz="2400" u="sng"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зробивши акцент на символіці та торговій марці. </a:t>
            </a:r>
          </a:p>
          <a:p>
            <a:endParaRPr lang="ru-RU" dirty="0"/>
          </a:p>
        </p:txBody>
      </p:sp>
      <p:sp>
        <p:nvSpPr>
          <p:cNvPr id="5" name="TextBox 4"/>
          <p:cNvSpPr txBox="1"/>
          <p:nvPr/>
        </p:nvSpPr>
        <p:spPr>
          <a:xfrm>
            <a:off x="571472" y="5429264"/>
            <a:ext cx="792961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uk-UA" sz="2400" b="1" dirty="0" smtClean="0">
                <a:latin typeface="Times New Roman" pitchFamily="18" charset="0"/>
                <a:cs typeface="Times New Roman" pitchFamily="18" charset="0"/>
              </a:rPr>
              <a:t>Контроль якості обслуговування </a:t>
            </a:r>
            <a:r>
              <a:rPr lang="uk-UA" sz="2400" dirty="0" smtClean="0">
                <a:latin typeface="Times New Roman" pitchFamily="18" charset="0"/>
                <a:cs typeface="Times New Roman" pitchFamily="18" charset="0"/>
              </a:rPr>
              <a:t>складний процес. Найкращий показник якості – прихильність покупця. </a:t>
            </a:r>
            <a:endParaRPr lang="ru-RU" sz="2400" dirty="0">
              <a:latin typeface="Times New Roman" pitchFamily="18" charset="0"/>
              <a:cs typeface="Times New Roman" pitchFamily="18" charset="0"/>
            </a:endParaRPr>
          </a:p>
        </p:txBody>
      </p:sp>
    </p:spTree>
  </p:cSld>
  <p:clrMapOvr>
    <a:masterClrMapping/>
  </p:clrMapOvr>
  <p:transition>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chebnikionline.com/image/image033-94.jpg"/>
          <p:cNvPicPr>
            <a:picLocks noChangeAspect="1" noChangeArrowheads="1"/>
          </p:cNvPicPr>
          <p:nvPr/>
        </p:nvPicPr>
        <p:blipFill>
          <a:blip r:embed="rId2"/>
          <a:srcRect/>
          <a:stretch>
            <a:fillRect/>
          </a:stretch>
        </p:blipFill>
        <p:spPr bwMode="auto">
          <a:xfrm>
            <a:off x="524684" y="500043"/>
            <a:ext cx="8047844" cy="5893710"/>
          </a:xfrm>
          <a:prstGeom prst="rect">
            <a:avLst/>
          </a:prstGeom>
          <a:noFill/>
        </p:spPr>
      </p:pic>
    </p:spTree>
  </p:cSld>
  <p:clrMapOvr>
    <a:masterClrMapping/>
  </p:clrMapOvr>
  <p:transition>
    <p:split orient="vert"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904" y="0"/>
            <a:ext cx="8034096" cy="1066130"/>
          </a:xfrm>
        </p:spPr>
        <p:txBody>
          <a:bodyPr>
            <a:normAutofit/>
          </a:bodyPr>
          <a:lstStyle/>
          <a:p>
            <a:pPr algn="ctr"/>
            <a:r>
              <a:rPr lang="ru-RU" sz="3600" b="1" dirty="0" smtClean="0">
                <a:solidFill>
                  <a:srgbClr val="FF0000"/>
                </a:solidFill>
                <a:effectLst/>
                <a:latin typeface="Times New Roman" pitchFamily="18" charset="0"/>
                <a:cs typeface="Times New Roman" pitchFamily="18" charset="0"/>
              </a:rPr>
              <a:t> </a:t>
            </a:r>
            <a:r>
              <a:rPr lang="uk-UA" sz="3600" b="1" dirty="0" smtClean="0">
                <a:solidFill>
                  <a:srgbClr val="FF0000"/>
                </a:solidFill>
                <a:effectLst/>
                <a:latin typeface="Times New Roman" pitchFamily="18" charset="0"/>
                <a:cs typeface="Times New Roman" pitchFamily="18" charset="0"/>
              </a:rPr>
              <a:t>Життєвий цикл товару.</a:t>
            </a:r>
            <a:endParaRPr lang="ru-RU" sz="3600" b="1" dirty="0">
              <a:solidFill>
                <a:srgbClr val="FF0000"/>
              </a:solidFill>
              <a:effectLst/>
              <a:latin typeface="Times New Roman" pitchFamily="18" charset="0"/>
              <a:cs typeface="Times New Roman" pitchFamily="18" charset="0"/>
            </a:endParaRPr>
          </a:p>
        </p:txBody>
      </p:sp>
      <p:sp>
        <p:nvSpPr>
          <p:cNvPr id="3" name="Содержимое 2"/>
          <p:cNvSpPr>
            <a:spLocks noGrp="1"/>
          </p:cNvSpPr>
          <p:nvPr>
            <p:ph idx="1"/>
          </p:nvPr>
        </p:nvSpPr>
        <p:spPr>
          <a:xfrm>
            <a:off x="539552" y="764704"/>
            <a:ext cx="8316416" cy="6021288"/>
          </a:xfrm>
        </p:spPr>
        <p:txBody>
          <a:bodyPr>
            <a:normAutofit/>
          </a:bodyPr>
          <a:lstStyle/>
          <a:p>
            <a:pPr>
              <a:buNone/>
            </a:pPr>
            <a:r>
              <a:rPr lang="uk-UA" b="1" dirty="0" smtClean="0">
                <a:solidFill>
                  <a:schemeClr val="tx1"/>
                </a:solidFill>
                <a:latin typeface="Times New Roman" pitchFamily="18" charset="0"/>
                <a:cs typeface="Times New Roman" pitchFamily="18" charset="0"/>
              </a:rPr>
              <a:t>       Концепція життєвого циклу товарів </a:t>
            </a:r>
            <a:r>
              <a:rPr lang="uk-UA" dirty="0" smtClean="0">
                <a:solidFill>
                  <a:schemeClr val="tx1"/>
                </a:solidFill>
                <a:latin typeface="Times New Roman" pitchFamily="18" charset="0"/>
                <a:cs typeface="Times New Roman" pitchFamily="18" charset="0"/>
              </a:rPr>
              <a:t>(ЖЦТ)- кожний товар має визначений період ринкової стійкості, тобто існує на ринку обмежений час. </a:t>
            </a:r>
          </a:p>
          <a:p>
            <a:pPr algn="ctr">
              <a:buNone/>
            </a:pPr>
            <a:r>
              <a:rPr lang="uk-UA" b="1" i="1" dirty="0" err="1" smtClean="0">
                <a:solidFill>
                  <a:schemeClr val="tx1"/>
                </a:solidFill>
                <a:latin typeface="Times New Roman" pitchFamily="18" charset="0"/>
                <a:cs typeface="Times New Roman" pitchFamily="18" charset="0"/>
              </a:rPr>
              <a:t>Eтапи</a:t>
            </a:r>
            <a:r>
              <a:rPr lang="uk-UA" b="1" i="1" dirty="0" smtClean="0">
                <a:solidFill>
                  <a:schemeClr val="tx1"/>
                </a:solidFill>
                <a:latin typeface="Times New Roman" pitchFamily="18" charset="0"/>
                <a:cs typeface="Times New Roman" pitchFamily="18" charset="0"/>
              </a:rPr>
              <a:t> життєвого циклу</a:t>
            </a:r>
            <a:r>
              <a:rPr lang="uk-UA" dirty="0" smtClean="0">
                <a:solidFill>
                  <a:schemeClr val="tx1"/>
                </a:solidFill>
                <a:latin typeface="Times New Roman" pitchFamily="18" charset="0"/>
                <a:cs typeface="Times New Roman" pitchFamily="18" charset="0"/>
              </a:rPr>
              <a:t>:</a:t>
            </a:r>
          </a:p>
          <a:p>
            <a:pPr>
              <a:buNone/>
            </a:pPr>
            <a:r>
              <a:rPr lang="uk-UA" dirty="0" smtClean="0">
                <a:solidFill>
                  <a:schemeClr val="tx1"/>
                </a:solidFill>
                <a:latin typeface="Times New Roman" pitchFamily="18" charset="0"/>
                <a:cs typeface="Times New Roman" pitchFamily="18" charset="0"/>
              </a:rPr>
              <a:t>1) етап виведення на ринок (впровадження);</a:t>
            </a:r>
          </a:p>
          <a:p>
            <a:pPr>
              <a:buNone/>
            </a:pPr>
            <a:r>
              <a:rPr lang="uk-UA" dirty="0" smtClean="0">
                <a:solidFill>
                  <a:schemeClr val="tx1"/>
                </a:solidFill>
                <a:latin typeface="Times New Roman" pitchFamily="18" charset="0"/>
                <a:cs typeface="Times New Roman" pitchFamily="18" charset="0"/>
              </a:rPr>
              <a:t>2) етап зростання (розвитку); </a:t>
            </a:r>
          </a:p>
          <a:p>
            <a:pPr>
              <a:buNone/>
            </a:pPr>
            <a:r>
              <a:rPr lang="uk-UA" dirty="0" smtClean="0">
                <a:solidFill>
                  <a:schemeClr val="tx1"/>
                </a:solidFill>
                <a:latin typeface="Times New Roman" pitchFamily="18" charset="0"/>
                <a:cs typeface="Times New Roman" pitchFamily="18" charset="0"/>
              </a:rPr>
              <a:t>3)етап зрілості;</a:t>
            </a:r>
          </a:p>
          <a:p>
            <a:pPr>
              <a:buNone/>
            </a:pPr>
            <a:r>
              <a:rPr lang="uk-UA" dirty="0" smtClean="0">
                <a:solidFill>
                  <a:schemeClr val="tx1"/>
                </a:solidFill>
                <a:latin typeface="Times New Roman" pitchFamily="18" charset="0"/>
                <a:cs typeface="Times New Roman" pitchFamily="18" charset="0"/>
              </a:rPr>
              <a:t>4) етап занепаду (спаду).</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03582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333375"/>
            <a:ext cx="8229600" cy="5975350"/>
          </a:xfrm>
        </p:spPr>
        <p:txBody>
          <a:bodyPr>
            <a:normAutofit/>
          </a:bodyPr>
          <a:lstStyle/>
          <a:p>
            <a:pPr marL="609600" indent="-609600" algn="just">
              <a:lnSpc>
                <a:spcPct val="90000"/>
              </a:lnSpc>
              <a:buFont typeface="Wingdings" pitchFamily="2" charset="2"/>
              <a:buNone/>
            </a:pPr>
            <a:r>
              <a:rPr lang="en-US" dirty="0">
                <a:solidFill>
                  <a:schemeClr val="tx1"/>
                </a:solidFill>
              </a:rPr>
              <a:t>		</a:t>
            </a:r>
            <a:r>
              <a:rPr lang="uk-UA" b="1" dirty="0">
                <a:solidFill>
                  <a:schemeClr val="tx1"/>
                </a:solidFill>
              </a:rPr>
              <a:t>Концепція “життєвого циклу” розроблена у 1965 році Т. Левітом, і постійно удосконалюється. </a:t>
            </a:r>
            <a:endParaRPr lang="en-US" b="1" dirty="0">
              <a:solidFill>
                <a:schemeClr val="tx1"/>
              </a:solidFill>
            </a:endParaRPr>
          </a:p>
          <a:p>
            <a:pPr marL="609600" indent="-609600" algn="just">
              <a:lnSpc>
                <a:spcPct val="90000"/>
              </a:lnSpc>
              <a:buFont typeface="Wingdings" pitchFamily="2" charset="2"/>
              <a:buNone/>
            </a:pPr>
            <a:r>
              <a:rPr lang="en-US" dirty="0">
                <a:solidFill>
                  <a:schemeClr val="tx1"/>
                </a:solidFill>
              </a:rPr>
              <a:t>		</a:t>
            </a:r>
            <a:endParaRPr lang="uk-UA" dirty="0" smtClean="0">
              <a:solidFill>
                <a:schemeClr val="tx1"/>
              </a:solidFill>
            </a:endParaRPr>
          </a:p>
          <a:p>
            <a:pPr marL="609600" indent="-609600" algn="just">
              <a:lnSpc>
                <a:spcPct val="90000"/>
              </a:lnSpc>
              <a:buFont typeface="Wingdings" pitchFamily="2" charset="2"/>
              <a:buNone/>
            </a:pPr>
            <a:r>
              <a:rPr lang="uk-UA" b="1" i="1" dirty="0" smtClean="0">
                <a:solidFill>
                  <a:schemeClr val="tx1"/>
                </a:solidFill>
              </a:rPr>
              <a:t>Життєвий </a:t>
            </a:r>
            <a:r>
              <a:rPr lang="uk-UA" b="1" i="1" dirty="0">
                <a:solidFill>
                  <a:schemeClr val="tx1"/>
                </a:solidFill>
              </a:rPr>
              <a:t>цикл товару</a:t>
            </a:r>
            <a:r>
              <a:rPr lang="uk-UA" b="1" dirty="0">
                <a:solidFill>
                  <a:schemeClr val="tx1"/>
                </a:solidFill>
              </a:rPr>
              <a:t> – це процес відображення етапів розробки товару, проведення маркетингових досліджень, вивчення попиту на даний товар, одержання прибутку,  збільшення збуту, поведінки конкурентів, розвиток стратегій маркетингу підприємства з моменту надходження товару на ринок і до зняття його з ринку.</a:t>
            </a:r>
            <a:r>
              <a:rPr lang="uk-UA" dirty="0">
                <a:solidFill>
                  <a:schemeClr val="tx1"/>
                </a:solidFill>
              </a:rPr>
              <a:t> Знаючи етапи циклу життя товару можна планувати і прогнозувати щодо його виробництва і реалізації. Розробляти ефективну тактику і стратегію маркетингу входження даного товару в ринок i сходження з нього.</a:t>
            </a:r>
            <a:endParaRPr lang="en-US" dirty="0">
              <a:solidFill>
                <a:schemeClr val="tx1"/>
              </a:solidFill>
            </a:endParaRPr>
          </a:p>
          <a:p>
            <a:pPr marL="609600" indent="-609600" algn="just">
              <a:lnSpc>
                <a:spcPct val="90000"/>
              </a:lnSpc>
              <a:buFont typeface="Wingdings" pitchFamily="2" charset="2"/>
              <a:buNone/>
            </a:pPr>
            <a:r>
              <a:rPr lang="en-US" dirty="0">
                <a:solidFill>
                  <a:schemeClr val="tx1"/>
                </a:solidFill>
              </a:rPr>
              <a:t>		</a:t>
            </a:r>
            <a:endParaRPr lang="ru-RU" dirty="0">
              <a:solidFill>
                <a:schemeClr val="tx1"/>
              </a:solidFill>
            </a:endParaRPr>
          </a:p>
        </p:txBody>
      </p:sp>
    </p:spTree>
    <p:extLst>
      <p:ext uri="{BB962C8B-B14F-4D97-AF65-F5344CB8AC3E}">
        <p14:creationId xmlns:p14="http://schemas.microsoft.com/office/powerpoint/2010/main" val="1471772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2" cstate="print"/>
          <a:srcRect b="6311"/>
          <a:stretch/>
        </p:blipFill>
        <p:spPr bwMode="auto">
          <a:xfrm>
            <a:off x="899592" y="332656"/>
            <a:ext cx="8244407" cy="5869361"/>
          </a:xfrm>
          <a:prstGeom prst="rect">
            <a:avLst/>
          </a:prstGeom>
          <a:noFill/>
          <a:ln w="9525">
            <a:noFill/>
            <a:miter lim="800000"/>
            <a:headEnd/>
            <a:tailEnd/>
          </a:ln>
        </p:spPr>
      </p:pic>
    </p:spTree>
    <p:extLst>
      <p:ext uri="{BB962C8B-B14F-4D97-AF65-F5344CB8AC3E}">
        <p14:creationId xmlns:p14="http://schemas.microsoft.com/office/powerpoint/2010/main" val="2699313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260648"/>
            <a:ext cx="8460432" cy="6597352"/>
          </a:xfrm>
        </p:spPr>
        <p:txBody>
          <a:bodyPr>
            <a:normAutofit/>
          </a:bodyPr>
          <a:lstStyle/>
          <a:p>
            <a:pPr>
              <a:buNone/>
            </a:pPr>
            <a:r>
              <a:rPr lang="uk-UA" b="1" i="1" dirty="0" smtClean="0">
                <a:solidFill>
                  <a:schemeClr val="tx1"/>
                </a:solidFill>
                <a:latin typeface="Times New Roman" pitchFamily="18" charset="0"/>
                <a:cs typeface="Times New Roman" pitchFamily="18" charset="0"/>
              </a:rPr>
              <a:t>1)Стадія виведення на ринок (впровадження)–</a:t>
            </a:r>
          </a:p>
          <a:p>
            <a:pPr>
              <a:buFont typeface="Wingdings" pitchFamily="2" charset="2"/>
              <a:buChar char="Ø"/>
            </a:pPr>
            <a:r>
              <a:rPr lang="uk-UA" dirty="0" smtClean="0">
                <a:solidFill>
                  <a:schemeClr val="tx1"/>
                </a:solidFill>
                <a:latin typeface="Times New Roman" pitchFamily="18" charset="0"/>
                <a:cs typeface="Times New Roman" pitchFamily="18" charset="0"/>
              </a:rPr>
              <a:t> торгівля збиткова,</a:t>
            </a:r>
          </a:p>
          <a:p>
            <a:pPr>
              <a:buFont typeface="Wingdings" pitchFamily="2" charset="2"/>
              <a:buChar char="Ø"/>
            </a:pPr>
            <a:r>
              <a:rPr lang="uk-UA" dirty="0" smtClean="0">
                <a:solidFill>
                  <a:schemeClr val="tx1"/>
                </a:solidFill>
                <a:latin typeface="Times New Roman" pitchFamily="18" charset="0"/>
                <a:cs typeface="Times New Roman" pitchFamily="18" charset="0"/>
              </a:rPr>
              <a:t> обсяги продажів незначні,</a:t>
            </a:r>
          </a:p>
          <a:p>
            <a:pPr>
              <a:buFont typeface="Wingdings" pitchFamily="2" charset="2"/>
              <a:buChar char="Ø"/>
            </a:pPr>
            <a:r>
              <a:rPr lang="uk-UA" dirty="0" smtClean="0">
                <a:solidFill>
                  <a:schemeClr val="tx1"/>
                </a:solidFill>
                <a:latin typeface="Times New Roman" pitchFamily="18" charset="0"/>
                <a:cs typeface="Times New Roman" pitchFamily="18" charset="0"/>
              </a:rPr>
              <a:t>маркетингові витрати (особливо на рекламу) великі.</a:t>
            </a:r>
          </a:p>
          <a:p>
            <a:pPr>
              <a:buNone/>
            </a:pPr>
            <a:r>
              <a:rPr lang="uk-UA" dirty="0" smtClean="0">
                <a:solidFill>
                  <a:schemeClr val="tx1"/>
                </a:solidFill>
                <a:latin typeface="Times New Roman" pitchFamily="18" charset="0"/>
                <a:cs typeface="Times New Roman" pitchFamily="18" charset="0"/>
              </a:rPr>
              <a:t>      Якщо продукт вперше просувається на </a:t>
            </a:r>
            <a:r>
              <a:rPr lang="uk-UA" dirty="0" err="1" smtClean="0">
                <a:solidFill>
                  <a:schemeClr val="tx1"/>
                </a:solidFill>
                <a:latin typeface="Times New Roman" pitchFamily="18" charset="0"/>
                <a:cs typeface="Times New Roman" pitchFamily="18" charset="0"/>
              </a:rPr>
              <a:t>ринок-</a:t>
            </a:r>
            <a:endParaRPr lang="uk-UA"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невелика кількість продавців на ринку;</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продукт не має варіантів;</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ринкова інфраструктура спрямована на створення застосування нового виробу;</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збут має обмежений характер;</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продавці часто надають великі аванси;</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ціна на продукт висока.</a:t>
            </a:r>
            <a:endParaRPr lang="ru-RU" dirty="0" smtClean="0">
              <a:solidFill>
                <a:schemeClr val="tx1"/>
              </a:solidFill>
              <a:latin typeface="Times New Roman" pitchFamily="18" charset="0"/>
              <a:cs typeface="Times New Roman" pitchFamily="18" charset="0"/>
            </a:endParaRPr>
          </a:p>
          <a:p>
            <a:pPr>
              <a:buFont typeface="Wingdings" pitchFamily="2" charset="2"/>
              <a:buChar char="Ø"/>
            </a:pP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61360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0"/>
            <a:ext cx="8316416" cy="6248400"/>
          </a:xfrm>
        </p:spPr>
        <p:txBody>
          <a:bodyPr>
            <a:normAutofit/>
          </a:bodyPr>
          <a:lstStyle/>
          <a:p>
            <a:pPr>
              <a:buNone/>
            </a:pPr>
            <a:r>
              <a:rPr lang="uk-UA" sz="2800" u="sng" dirty="0" smtClean="0">
                <a:solidFill>
                  <a:schemeClr val="tx1"/>
                </a:solidFill>
                <a:latin typeface="Times New Roman" pitchFamily="18" charset="0"/>
                <a:cs typeface="Times New Roman" pitchFamily="18" charset="0"/>
              </a:rPr>
              <a:t>Необхідна інформація для маркетологів на етапі впровадження</a:t>
            </a:r>
            <a:r>
              <a:rPr lang="uk-UA" sz="2800" dirty="0" smtClean="0">
                <a:solidFill>
                  <a:schemeClr val="tx1"/>
                </a:solidFill>
                <a:latin typeface="Times New Roman" pitchFamily="18" charset="0"/>
                <a:cs typeface="Times New Roman" pitchFamily="18" charset="0"/>
              </a:rPr>
              <a:t>:</a:t>
            </a:r>
            <a:endParaRPr lang="ru-RU"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Наскільки покупці інформовані про даному товарі;</a:t>
            </a:r>
            <a:endParaRPr lang="ru-RU"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Як оцінюються покупцями різні параметри товару;</a:t>
            </a:r>
            <a:endParaRPr lang="ru-RU"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Які групи покупців за товар, якісь - проти, які - байдужі;</a:t>
            </a:r>
            <a:endParaRPr lang="ru-RU"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Від чого залежить подальше поширення продажів даного товару;</a:t>
            </a:r>
            <a:endParaRPr lang="ru-RU" sz="2800"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Як стимулювати споживачів до повторної купівлі.</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82451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0"/>
            <a:ext cx="8034096" cy="6858000"/>
          </a:xfrm>
        </p:spPr>
        <p:txBody>
          <a:bodyPr>
            <a:normAutofit/>
          </a:bodyPr>
          <a:lstStyle/>
          <a:p>
            <a:pPr>
              <a:buNone/>
            </a:pPr>
            <a:r>
              <a:rPr lang="uk-UA" b="1" i="1" dirty="0" smtClean="0">
                <a:solidFill>
                  <a:schemeClr val="tx1"/>
                </a:solidFill>
                <a:latin typeface="Times New Roman" pitchFamily="18" charset="0"/>
                <a:cs typeface="Times New Roman" pitchFamily="18" charset="0"/>
              </a:rPr>
              <a:t>2)Стадія зростання</a:t>
            </a:r>
            <a:r>
              <a:rPr lang="uk-UA" b="1" dirty="0" smtClean="0">
                <a:solidFill>
                  <a:schemeClr val="tx1"/>
                </a:solidFill>
                <a:latin typeface="Times New Roman" pitchFamily="18" charset="0"/>
                <a:cs typeface="Times New Roman" pitchFamily="18" charset="0"/>
              </a:rPr>
              <a:t> </a:t>
            </a:r>
            <a:r>
              <a:rPr lang="uk-UA" dirty="0" smtClean="0">
                <a:solidFill>
                  <a:schemeClr val="tx1"/>
                </a:solidFill>
                <a:latin typeface="Times New Roman" pitchFamily="18" charset="0"/>
                <a:cs typeface="Times New Roman" pitchFamily="18" charset="0"/>
              </a:rPr>
              <a:t>– </a:t>
            </a:r>
          </a:p>
          <a:p>
            <a:pPr>
              <a:buFont typeface="Wingdings" pitchFamily="2" charset="2"/>
              <a:buChar char="Ø"/>
            </a:pPr>
            <a:r>
              <a:rPr lang="uk-UA" dirty="0" smtClean="0">
                <a:solidFill>
                  <a:schemeClr val="tx1"/>
                </a:solidFill>
                <a:latin typeface="Times New Roman" pitchFamily="18" charset="0"/>
                <a:cs typeface="Times New Roman" pitchFamily="18" charset="0"/>
              </a:rPr>
              <a:t>визнання товару покупцями;</a:t>
            </a:r>
          </a:p>
          <a:p>
            <a:pPr>
              <a:buFont typeface="Wingdings" pitchFamily="2" charset="2"/>
              <a:buChar char="Ø"/>
            </a:pPr>
            <a:r>
              <a:rPr lang="uk-UA" dirty="0" smtClean="0">
                <a:solidFill>
                  <a:schemeClr val="tx1"/>
                </a:solidFill>
                <a:latin typeface="Times New Roman" pitchFamily="18" charset="0"/>
                <a:cs typeface="Times New Roman" pitchFamily="18" charset="0"/>
              </a:rPr>
              <a:t> швидке збільшення попиту, обсягів продажу і прибутковості;</a:t>
            </a:r>
          </a:p>
          <a:p>
            <a:pPr>
              <a:buFont typeface="Wingdings" pitchFamily="2" charset="2"/>
              <a:buChar char="Ø"/>
            </a:pPr>
            <a:r>
              <a:rPr lang="uk-UA" dirty="0" smtClean="0">
                <a:solidFill>
                  <a:schemeClr val="tx1"/>
                </a:solidFill>
                <a:latin typeface="Times New Roman" pitchFamily="18" charset="0"/>
                <a:cs typeface="Times New Roman" pitchFamily="18" charset="0"/>
              </a:rPr>
              <a:t> витрати на рекламу стабілізуються;</a:t>
            </a:r>
          </a:p>
          <a:p>
            <a:pPr>
              <a:buFont typeface="Wingdings" pitchFamily="2" charset="2"/>
              <a:buChar char="Ø"/>
            </a:pPr>
            <a:r>
              <a:rPr lang="uk-UA" dirty="0" smtClean="0">
                <a:solidFill>
                  <a:schemeClr val="tx1"/>
                </a:solidFill>
                <a:latin typeface="Times New Roman" pitchFamily="18" charset="0"/>
                <a:cs typeface="Times New Roman" pitchFamily="18" charset="0"/>
              </a:rPr>
              <a:t>є вплив елементів маркетингової політики. </a:t>
            </a:r>
          </a:p>
          <a:p>
            <a:pPr>
              <a:buNone/>
            </a:pPr>
            <a:r>
              <a:rPr lang="uk-UA" u="sng" dirty="0" smtClean="0">
                <a:solidFill>
                  <a:schemeClr val="tx1"/>
                </a:solidFill>
                <a:latin typeface="Times New Roman" pitchFamily="18" charset="0"/>
                <a:cs typeface="Times New Roman" pitchFamily="18" charset="0"/>
              </a:rPr>
              <a:t>Для цієї стадії характерно</a:t>
            </a:r>
            <a:r>
              <a:rPr lang="uk-UA"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зростання кількості виробників і продавців;</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пропонується кілька варіантів продукту; </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збільшення виробництва і посилення конкуренції приводить до зниження ціни;</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розширюються канали збуту;</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збільшується чисельність прихильників торгової марки виробу.</a:t>
            </a:r>
            <a:endParaRPr lang="ru-RU"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extLst>
      <p:ext uri="{BB962C8B-B14F-4D97-AF65-F5344CB8AC3E}">
        <p14:creationId xmlns:p14="http://schemas.microsoft.com/office/powerpoint/2010/main" val="1934061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692696"/>
            <a:ext cx="7818072" cy="5555704"/>
          </a:xfrm>
        </p:spPr>
        <p:txBody>
          <a:bodyPr>
            <a:normAutofit/>
          </a:bodyPr>
          <a:lstStyle/>
          <a:p>
            <a:pPr>
              <a:buNone/>
            </a:pPr>
            <a:r>
              <a:rPr lang="uk-UA" sz="2800" u="sng" dirty="0" smtClean="0">
                <a:solidFill>
                  <a:schemeClr val="tx1"/>
                </a:solidFill>
                <a:latin typeface="Times New Roman" pitchFamily="18" charset="0"/>
                <a:cs typeface="Times New Roman" pitchFamily="18" charset="0"/>
              </a:rPr>
              <a:t>Необхідна інформація для маркетологів на етапі зростання</a:t>
            </a:r>
            <a:r>
              <a:rPr lang="uk-UA" sz="2800" dirty="0" smtClean="0">
                <a:solidFill>
                  <a:schemeClr val="tx1"/>
                </a:solidFill>
                <a:latin typeface="Times New Roman" pitchFamily="18" charset="0"/>
                <a:cs typeface="Times New Roman" pitchFamily="18" charset="0"/>
              </a:rPr>
              <a:t>:</a:t>
            </a:r>
            <a:endParaRPr lang="ru-RU" sz="2800" dirty="0" smtClean="0">
              <a:solidFill>
                <a:schemeClr val="tx1"/>
              </a:solidFill>
              <a:latin typeface="Times New Roman" pitchFamily="18" charset="0"/>
              <a:cs typeface="Times New Roman" pitchFamily="18" charset="0"/>
            </a:endParaRPr>
          </a:p>
          <a:p>
            <a:pPr>
              <a:buFont typeface="Wingdings" pitchFamily="2" charset="2"/>
              <a:buChar char="Ø"/>
            </a:pPr>
            <a:r>
              <a:rPr lang="uk-UA" sz="2800" dirty="0" smtClean="0">
                <a:solidFill>
                  <a:schemeClr val="tx1"/>
                </a:solidFill>
                <a:latin typeface="Times New Roman" pitchFamily="18" charset="0"/>
                <a:cs typeface="Times New Roman" pitchFamily="18" charset="0"/>
              </a:rPr>
              <a:t> Максимально можлива межа продажу;</a:t>
            </a:r>
          </a:p>
          <a:p>
            <a:pPr>
              <a:buFont typeface="Wingdings" pitchFamily="2" charset="2"/>
              <a:buChar char="Ø"/>
            </a:pPr>
            <a:r>
              <a:rPr lang="uk-UA" sz="2800" dirty="0" smtClean="0">
                <a:solidFill>
                  <a:schemeClr val="tx1"/>
                </a:solidFill>
                <a:latin typeface="Times New Roman" pitchFamily="18" charset="0"/>
                <a:cs typeface="Times New Roman" pitchFamily="18" charset="0"/>
              </a:rPr>
              <a:t>Характеристики споживання товару;</a:t>
            </a:r>
          </a:p>
          <a:p>
            <a:pPr>
              <a:buFont typeface="Wingdings" pitchFamily="2" charset="2"/>
              <a:buChar char="Ø"/>
            </a:pPr>
            <a:r>
              <a:rPr lang="uk-UA" sz="2800" dirty="0" smtClean="0">
                <a:solidFill>
                  <a:schemeClr val="tx1"/>
                </a:solidFill>
                <a:latin typeface="Times New Roman" pitchFamily="18" charset="0"/>
                <a:cs typeface="Times New Roman" pitchFamily="18" charset="0"/>
              </a:rPr>
              <a:t>Фактори, що сприяють і перешкоджають споживання;</a:t>
            </a:r>
          </a:p>
          <a:p>
            <a:pPr>
              <a:buFont typeface="Wingdings" pitchFamily="2" charset="2"/>
              <a:buChar char="Ø"/>
            </a:pPr>
            <a:r>
              <a:rPr lang="uk-UA" sz="2800" dirty="0" smtClean="0">
                <a:solidFill>
                  <a:schemeClr val="tx1"/>
                </a:solidFill>
                <a:latin typeface="Times New Roman" pitchFamily="18" charset="0"/>
                <a:cs typeface="Times New Roman" pitchFamily="18" charset="0"/>
              </a:rPr>
              <a:t>Групи споживачів, які можуть бути додатково включені в число покупців товару.</a:t>
            </a:r>
            <a:br>
              <a:rPr lang="uk-UA" sz="2800" dirty="0" smtClean="0">
                <a:solidFill>
                  <a:schemeClr val="tx1"/>
                </a:solidFill>
                <a:latin typeface="Times New Roman" pitchFamily="18" charset="0"/>
                <a:cs typeface="Times New Roman" pitchFamily="18" charset="0"/>
              </a:rPr>
            </a:br>
            <a:r>
              <a:rPr lang="ru-RU" sz="2800" dirty="0" smtClean="0">
                <a:solidFill>
                  <a:schemeClr val="tx1"/>
                </a:solidFill>
              </a:rPr>
              <a:t/>
            </a:r>
            <a:br>
              <a:rPr lang="ru-RU" sz="2800" dirty="0" smtClean="0">
                <a:solidFill>
                  <a:schemeClr val="tx1"/>
                </a:solidFill>
              </a:rPr>
            </a:br>
            <a:endParaRPr lang="ru-RU" sz="2800" dirty="0" smtClean="0">
              <a:solidFill>
                <a:schemeClr val="tx1"/>
              </a:solidFill>
            </a:endParaRPr>
          </a:p>
          <a:p>
            <a:endParaRPr lang="ru-RU" sz="2800" dirty="0">
              <a:solidFill>
                <a:schemeClr val="tx1"/>
              </a:solidFill>
            </a:endParaRPr>
          </a:p>
        </p:txBody>
      </p:sp>
    </p:spTree>
    <p:extLst>
      <p:ext uri="{BB962C8B-B14F-4D97-AF65-F5344CB8AC3E}">
        <p14:creationId xmlns:p14="http://schemas.microsoft.com/office/powerpoint/2010/main" val="1605555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5852" y="571480"/>
            <a:ext cx="621510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eaLnBrk="0" fontAlgn="base" hangingPunct="0">
              <a:spcBef>
                <a:spcPct val="0"/>
              </a:spcBef>
              <a:spcAft>
                <a:spcPct val="0"/>
              </a:spcAft>
              <a:tabLst>
                <a:tab pos="228600" algn="l"/>
              </a:tabLst>
            </a:pPr>
            <a:r>
              <a:rPr lang="uk-UA" dirty="0" smtClean="0">
                <a:latin typeface="Arial Black" pitchFamily="34" charset="0"/>
                <a:ea typeface="Times New Roman" pitchFamily="18" charset="0"/>
                <a:cs typeface="Arial" pitchFamily="34" charset="0"/>
              </a:rPr>
              <a:t>        </a:t>
            </a:r>
            <a:r>
              <a:rPr lang="uk-UA" sz="2400" dirty="0" smtClean="0">
                <a:latin typeface="Arial Black" pitchFamily="34" charset="0"/>
                <a:ea typeface="Times New Roman" pitchFamily="18" charset="0"/>
                <a:cs typeface="Arial" pitchFamily="34" charset="0"/>
              </a:rPr>
              <a:t>І. Товар і послуги. Рівні товару</a:t>
            </a:r>
            <a:endParaRPr lang="ru-RU" sz="2400" dirty="0" smtClean="0">
              <a:latin typeface="Arial Black" pitchFamily="34" charset="0"/>
              <a:cs typeface="Arial" pitchFamily="34" charset="0"/>
            </a:endParaRPr>
          </a:p>
        </p:txBody>
      </p:sp>
      <p:sp>
        <p:nvSpPr>
          <p:cNvPr id="164865" name="Rectangle 1"/>
          <p:cNvSpPr>
            <a:spLocks noChangeArrowheads="1"/>
          </p:cNvSpPr>
          <p:nvPr/>
        </p:nvSpPr>
        <p:spPr bwMode="auto">
          <a:xfrm>
            <a:off x="500034" y="1428736"/>
            <a:ext cx="7929587"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Товаром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називають все, що може задовольнити потребу і пропонується на ринку для привернення уваги, придбання, використання або споживання.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Послуги </a:t>
            </a:r>
            <a:r>
              <a:rPr kumimoji="0" lang="uk-UA"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 дії, переваги або засоби задоволення потреби, які пропонуються до продажу. Послуги – нематеріальні та не приводять до виникнення майнових прав. </a:t>
            </a:r>
            <a:endParaRPr kumimoji="0" lang="uk-U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249" y="332656"/>
            <a:ext cx="8856984" cy="6525344"/>
          </a:xfrm>
        </p:spPr>
        <p:txBody>
          <a:bodyPr>
            <a:normAutofit/>
          </a:bodyPr>
          <a:lstStyle/>
          <a:p>
            <a:pPr>
              <a:buNone/>
            </a:pPr>
            <a:r>
              <a:rPr lang="uk-UA" sz="2200" b="1" i="1" dirty="0" smtClean="0">
                <a:solidFill>
                  <a:schemeClr val="tx1"/>
                </a:solidFill>
                <a:latin typeface="Times New Roman" pitchFamily="18" charset="0"/>
                <a:cs typeface="Times New Roman" pitchFamily="18" charset="0"/>
              </a:rPr>
              <a:t>3)Стадія зрілості</a:t>
            </a:r>
            <a:r>
              <a:rPr lang="uk-UA" sz="2200" b="1" dirty="0" smtClean="0">
                <a:solidFill>
                  <a:schemeClr val="tx1"/>
                </a:solidFill>
                <a:latin typeface="Times New Roman" pitchFamily="18" charset="0"/>
                <a:cs typeface="Times New Roman" pitchFamily="18" charset="0"/>
              </a:rPr>
              <a:t> –</a:t>
            </a:r>
          </a:p>
          <a:p>
            <a:pPr>
              <a:buFont typeface="Wingdings" pitchFamily="2" charset="2"/>
              <a:buChar char="Ø"/>
            </a:pPr>
            <a:r>
              <a:rPr lang="uk-UA" sz="2200" dirty="0" smtClean="0">
                <a:solidFill>
                  <a:schemeClr val="tx1"/>
                </a:solidFill>
                <a:latin typeface="Times New Roman" pitchFamily="18" charset="0"/>
                <a:cs typeface="Times New Roman" pitchFamily="18" charset="0"/>
              </a:rPr>
              <a:t>більшість потенційних покупців уже придбала даний виріб, у зв'язку з чим темпи зростання обсягів продажу падають; </a:t>
            </a:r>
          </a:p>
          <a:p>
            <a:pPr>
              <a:buFont typeface="Wingdings" pitchFamily="2" charset="2"/>
              <a:buChar char="Ø"/>
            </a:pPr>
            <a:r>
              <a:rPr lang="uk-UA" sz="2200" dirty="0" smtClean="0">
                <a:solidFill>
                  <a:schemeClr val="tx1"/>
                </a:solidFill>
                <a:latin typeface="Times New Roman" pitchFamily="18" charset="0"/>
                <a:cs typeface="Times New Roman" pitchFamily="18" charset="0"/>
              </a:rPr>
              <a:t>прибуток зростає повільніше через збільшення витрат на маркетингові заходи; </a:t>
            </a:r>
          </a:p>
          <a:p>
            <a:pPr>
              <a:buFont typeface="Wingdings" pitchFamily="2" charset="2"/>
              <a:buChar char="Ø"/>
            </a:pPr>
            <a:r>
              <a:rPr lang="uk-UA" sz="2200" dirty="0" smtClean="0">
                <a:solidFill>
                  <a:schemeClr val="tx1"/>
                </a:solidFill>
                <a:latin typeface="Times New Roman" pitchFamily="18" charset="0"/>
                <a:cs typeface="Times New Roman" pitchFamily="18" charset="0"/>
              </a:rPr>
              <a:t>збут вирівнюється; </a:t>
            </a:r>
          </a:p>
          <a:p>
            <a:pPr>
              <a:buFont typeface="Wingdings" pitchFamily="2" charset="2"/>
              <a:buChar char="Ø"/>
            </a:pPr>
            <a:r>
              <a:rPr lang="uk-UA" sz="2200" dirty="0" smtClean="0">
                <a:solidFill>
                  <a:schemeClr val="tx1"/>
                </a:solidFill>
                <a:latin typeface="Times New Roman" pitchFamily="18" charset="0"/>
                <a:cs typeface="Times New Roman" pitchFamily="18" charset="0"/>
              </a:rPr>
              <a:t>неохоплених сегментів стає все менше і менше.</a:t>
            </a:r>
          </a:p>
          <a:p>
            <a:pPr>
              <a:buNone/>
            </a:pPr>
            <a:r>
              <a:rPr lang="uk-UA" sz="2200" dirty="0" smtClean="0">
                <a:solidFill>
                  <a:schemeClr val="tx1"/>
                </a:solidFill>
                <a:latin typeface="Times New Roman" pitchFamily="18" charset="0"/>
                <a:cs typeface="Times New Roman" pitchFamily="18" charset="0"/>
              </a:rPr>
              <a:t> </a:t>
            </a:r>
            <a:r>
              <a:rPr lang="uk-UA" sz="2200" u="sng" dirty="0" smtClean="0">
                <a:solidFill>
                  <a:schemeClr val="tx1"/>
                </a:solidFill>
                <a:latin typeface="Times New Roman" pitchFamily="18" charset="0"/>
                <a:cs typeface="Times New Roman" pitchFamily="18" charset="0"/>
              </a:rPr>
              <a:t>Для цієї стадії характерно</a:t>
            </a:r>
            <a:r>
              <a:rPr lang="uk-UA" sz="2200" dirty="0" smtClean="0">
                <a:solidFill>
                  <a:schemeClr val="tx1"/>
                </a:solidFill>
                <a:latin typeface="Times New Roman" pitchFamily="18" charset="0"/>
                <a:cs typeface="Times New Roman" pitchFamily="18" charset="0"/>
              </a:rPr>
              <a:t>:</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велика кількість виробників і продавців;</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спеціалізація зростає так, що розвивається пропозиція товару для кожної цільової групи;</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для збільшення обсягів продажу окремий продавець повинен переманювати клієнтів від конкурента;</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коло пропозицій і конкуренція цін збільшуються;</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поступово зменшується відданість клієнта торговій марці;</a:t>
            </a:r>
            <a:endParaRPr lang="ru-RU" sz="2200" dirty="0" smtClean="0">
              <a:solidFill>
                <a:schemeClr val="tx1"/>
              </a:solidFill>
              <a:latin typeface="Times New Roman" pitchFamily="18" charset="0"/>
              <a:cs typeface="Times New Roman" pitchFamily="18" charset="0"/>
            </a:endParaRPr>
          </a:p>
          <a:p>
            <a:pPr lvl="0"/>
            <a:r>
              <a:rPr lang="uk-UA" sz="2200" dirty="0" smtClean="0">
                <a:solidFill>
                  <a:schemeClr val="tx1"/>
                </a:solidFill>
                <a:latin typeface="Times New Roman" pitchFamily="18" charset="0"/>
                <a:cs typeface="Times New Roman" pitchFamily="18" charset="0"/>
              </a:rPr>
              <a:t>розширюється реклама і заходи щодо просування продажу.</a:t>
            </a:r>
            <a:endParaRPr lang="ru-RU" sz="2200" dirty="0" smtClean="0">
              <a:solidFill>
                <a:schemeClr val="tx1"/>
              </a:solidFill>
              <a:latin typeface="Times New Roman" pitchFamily="18" charset="0"/>
              <a:cs typeface="Times New Roman" pitchFamily="18" charset="0"/>
            </a:endParaRPr>
          </a:p>
          <a:p>
            <a:endParaRPr lang="ru-RU" sz="2200" dirty="0">
              <a:solidFill>
                <a:schemeClr val="tx1"/>
              </a:solidFill>
            </a:endParaRPr>
          </a:p>
        </p:txBody>
      </p:sp>
    </p:spTree>
    <p:extLst>
      <p:ext uri="{BB962C8B-B14F-4D97-AF65-F5344CB8AC3E}">
        <p14:creationId xmlns:p14="http://schemas.microsoft.com/office/powerpoint/2010/main" val="1549171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1196752"/>
            <a:ext cx="8244408" cy="5771728"/>
          </a:xfrm>
        </p:spPr>
        <p:txBody>
          <a:bodyPr>
            <a:noAutofit/>
          </a:bodyPr>
          <a:lstStyle/>
          <a:p>
            <a:pPr>
              <a:buNone/>
            </a:pPr>
            <a:r>
              <a:rPr lang="uk-UA" sz="2800" dirty="0" smtClean="0">
                <a:solidFill>
                  <a:schemeClr val="tx1"/>
                </a:solidFill>
                <a:latin typeface="Times New Roman" pitchFamily="18" charset="0"/>
                <a:cs typeface="Times New Roman" pitchFamily="18" charset="0"/>
              </a:rPr>
              <a:t>      </a:t>
            </a:r>
            <a:r>
              <a:rPr lang="uk-UA" sz="2800" u="sng" dirty="0" smtClean="0">
                <a:solidFill>
                  <a:schemeClr val="tx1"/>
                </a:solidFill>
                <a:latin typeface="Times New Roman" pitchFamily="18" charset="0"/>
                <a:cs typeface="Times New Roman" pitchFamily="18" charset="0"/>
              </a:rPr>
              <a:t>Необхідна інформація для маркетологів на етапі зрілості:</a:t>
            </a:r>
            <a:endParaRPr lang="ru-RU" sz="2800" u="sng" dirty="0" smtClean="0">
              <a:solidFill>
                <a:schemeClr val="tx1"/>
              </a:solidFill>
              <a:latin typeface="Times New Roman" pitchFamily="18" charset="0"/>
              <a:cs typeface="Times New Roman" pitchFamily="18" charset="0"/>
            </a:endParaRPr>
          </a:p>
          <a:p>
            <a:pPr>
              <a:buNone/>
            </a:pPr>
            <a:r>
              <a:rPr lang="uk-UA" sz="2800" dirty="0" smtClean="0">
                <a:solidFill>
                  <a:schemeClr val="tx1"/>
                </a:solidFill>
                <a:latin typeface="Times New Roman" pitchFamily="18" charset="0"/>
                <a:cs typeface="Times New Roman" pitchFamily="18" charset="0"/>
              </a:rPr>
              <a:t>- Частка покупців, що здійснюють повторні купівлі;</a:t>
            </a:r>
          </a:p>
          <a:p>
            <a:pPr>
              <a:buNone/>
            </a:pPr>
            <a:r>
              <a:rPr lang="uk-UA" sz="2800" dirty="0" smtClean="0">
                <a:solidFill>
                  <a:schemeClr val="tx1"/>
                </a:solidFill>
                <a:latin typeface="Times New Roman" pitchFamily="18" charset="0"/>
                <a:cs typeface="Times New Roman" pitchFamily="18" charset="0"/>
              </a:rPr>
              <a:t>- Максимальний рівень продажу товару;</a:t>
            </a:r>
          </a:p>
          <a:p>
            <a:pPr>
              <a:buNone/>
            </a:pPr>
            <a:r>
              <a:rPr lang="uk-UA" sz="2800" dirty="0" smtClean="0">
                <a:solidFill>
                  <a:schemeClr val="tx1"/>
                </a:solidFill>
                <a:latin typeface="Times New Roman" pitchFamily="18" charset="0"/>
                <a:cs typeface="Times New Roman" pitchFamily="18" charset="0"/>
              </a:rPr>
              <a:t>- Можливості для розширення (розвитку) асортименту товару;</a:t>
            </a:r>
          </a:p>
          <a:p>
            <a:pPr>
              <a:buNone/>
            </a:pPr>
            <a:r>
              <a:rPr lang="uk-UA" sz="2800" dirty="0" smtClean="0">
                <a:solidFill>
                  <a:schemeClr val="tx1"/>
                </a:solidFill>
                <a:latin typeface="Times New Roman" pitchFamily="18" charset="0"/>
                <a:cs typeface="Times New Roman" pitchFamily="18" charset="0"/>
              </a:rPr>
              <a:t>- Фактори, що сприяють або перешкоджають купівлі товару;</a:t>
            </a:r>
          </a:p>
          <a:p>
            <a:pPr>
              <a:buNone/>
            </a:pPr>
            <a:r>
              <a:rPr lang="uk-UA" sz="2800" dirty="0" smtClean="0">
                <a:solidFill>
                  <a:schemeClr val="tx1"/>
                </a:solidFill>
                <a:latin typeface="Times New Roman" pitchFamily="18" charset="0"/>
                <a:cs typeface="Times New Roman" pitchFamily="18" charset="0"/>
              </a:rPr>
              <a:t>- Рівень конкурентоспроможності товару;</a:t>
            </a:r>
          </a:p>
          <a:p>
            <a:pPr>
              <a:buNone/>
            </a:pPr>
            <a:r>
              <a:rPr lang="uk-UA" sz="2800" dirty="0" smtClean="0">
                <a:solidFill>
                  <a:schemeClr val="tx1"/>
                </a:solidFill>
                <a:latin typeface="Times New Roman" pitchFamily="18" charset="0"/>
                <a:cs typeface="Times New Roman" pitchFamily="18" charset="0"/>
              </a:rPr>
              <a:t>- Товарні модифікації, котрими можна завоювати нових покупців.</a:t>
            </a:r>
            <a:br>
              <a:rPr lang="uk-UA" sz="2800" dirty="0" smtClean="0">
                <a:solidFill>
                  <a:schemeClr val="tx1"/>
                </a:solidFill>
                <a:latin typeface="Times New Roman" pitchFamily="18" charset="0"/>
                <a:cs typeface="Times New Roman" pitchFamily="18" charset="0"/>
              </a:rPr>
            </a:br>
            <a:r>
              <a:rPr lang="ru-RU" sz="2800" dirty="0" smtClean="0">
                <a:solidFill>
                  <a:schemeClr val="tx1"/>
                </a:solidFill>
              </a:rPr>
              <a:t/>
            </a:r>
            <a:br>
              <a:rPr lang="ru-RU" sz="2800" dirty="0" smtClean="0">
                <a:solidFill>
                  <a:schemeClr val="tx1"/>
                </a:solidFill>
              </a:rPr>
            </a:br>
            <a:endParaRPr lang="en-US" sz="2800" dirty="0" smtClean="0">
              <a:solidFill>
                <a:schemeClr val="tx1"/>
              </a:solidFill>
            </a:endParaRPr>
          </a:p>
          <a:p>
            <a:endParaRPr lang="ru-RU" sz="2800" dirty="0">
              <a:solidFill>
                <a:schemeClr val="tx1"/>
              </a:solidFill>
            </a:endParaRPr>
          </a:p>
        </p:txBody>
      </p:sp>
    </p:spTree>
    <p:extLst>
      <p:ext uri="{BB962C8B-B14F-4D97-AF65-F5344CB8AC3E}">
        <p14:creationId xmlns:p14="http://schemas.microsoft.com/office/powerpoint/2010/main" val="274697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0"/>
            <a:ext cx="7890080" cy="6669360"/>
          </a:xfrm>
        </p:spPr>
        <p:txBody>
          <a:bodyPr>
            <a:normAutofit/>
          </a:bodyPr>
          <a:lstStyle/>
          <a:p>
            <a:pPr>
              <a:buNone/>
            </a:pPr>
            <a:r>
              <a:rPr lang="uk-UA" b="1" i="1" dirty="0" smtClean="0">
                <a:solidFill>
                  <a:schemeClr val="tx1"/>
                </a:solidFill>
                <a:latin typeface="Times New Roman" pitchFamily="18" charset="0"/>
                <a:cs typeface="Times New Roman" pitchFamily="18" charset="0"/>
              </a:rPr>
              <a:t>4)Стадія занепаду.</a:t>
            </a:r>
            <a:r>
              <a:rPr lang="uk-UA" b="1" dirty="0" smtClean="0">
                <a:solidFill>
                  <a:schemeClr val="tx1"/>
                </a:solidFill>
                <a:latin typeface="Times New Roman" pitchFamily="18" charset="0"/>
                <a:cs typeface="Times New Roman" pitchFamily="18" charset="0"/>
              </a:rPr>
              <a:t> </a:t>
            </a:r>
          </a:p>
          <a:p>
            <a:pPr>
              <a:buFont typeface="Wingdings" pitchFamily="2" charset="2"/>
              <a:buChar char="Ø"/>
            </a:pPr>
            <a:r>
              <a:rPr lang="uk-UA" dirty="0" smtClean="0">
                <a:solidFill>
                  <a:schemeClr val="tx1"/>
                </a:solidFill>
                <a:latin typeface="Times New Roman" pitchFamily="18" charset="0"/>
                <a:cs typeface="Times New Roman" pitchFamily="18" charset="0"/>
              </a:rPr>
              <a:t>різке зниження продажу і прибутку;</a:t>
            </a:r>
          </a:p>
          <a:p>
            <a:pPr>
              <a:buFont typeface="Wingdings" pitchFamily="2" charset="2"/>
              <a:buChar char="Ø"/>
            </a:pPr>
            <a:r>
              <a:rPr lang="uk-UA" dirty="0" smtClean="0">
                <a:solidFill>
                  <a:schemeClr val="tx1"/>
                </a:solidFill>
                <a:latin typeface="Times New Roman" pitchFamily="18" charset="0"/>
                <a:cs typeface="Times New Roman" pitchFamily="18" charset="0"/>
              </a:rPr>
              <a:t>продукт втрачає привабливість для споживачів, тому попит знижується. </a:t>
            </a:r>
          </a:p>
          <a:p>
            <a:pPr>
              <a:buNone/>
            </a:pPr>
            <a:r>
              <a:rPr lang="uk-UA" dirty="0" smtClean="0">
                <a:solidFill>
                  <a:schemeClr val="tx1"/>
                </a:solidFill>
                <a:latin typeface="Times New Roman" pitchFamily="18" charset="0"/>
                <a:cs typeface="Times New Roman" pitchFamily="18" charset="0"/>
              </a:rPr>
              <a:t> </a:t>
            </a:r>
            <a:r>
              <a:rPr lang="uk-UA" u="sng" dirty="0" smtClean="0">
                <a:solidFill>
                  <a:schemeClr val="tx1"/>
                </a:solidFill>
                <a:latin typeface="Times New Roman" pitchFamily="18" charset="0"/>
                <a:cs typeface="Times New Roman" pitchFamily="18" charset="0"/>
              </a:rPr>
              <a:t>Для цієї стадії характерно</a:t>
            </a:r>
            <a:r>
              <a:rPr lang="uk-UA"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зменшення кількості виробників і продавців;</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пропозиція все меншої кількості варіантів товару;</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концентрація уваги на заходах для зниження витрат;</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зменшення пропозиції;</a:t>
            </a:r>
            <a:endParaRPr lang="ru-RU" dirty="0" smtClean="0">
              <a:solidFill>
                <a:schemeClr val="tx1"/>
              </a:solidFill>
              <a:latin typeface="Times New Roman" pitchFamily="18" charset="0"/>
              <a:cs typeface="Times New Roman" pitchFamily="18" charset="0"/>
            </a:endParaRPr>
          </a:p>
          <a:p>
            <a:pPr lvl="0"/>
            <a:r>
              <a:rPr lang="uk-UA" dirty="0" smtClean="0">
                <a:solidFill>
                  <a:schemeClr val="tx1"/>
                </a:solidFill>
                <a:latin typeface="Times New Roman" pitchFamily="18" charset="0"/>
                <a:cs typeface="Times New Roman" pitchFamily="18" charset="0"/>
              </a:rPr>
              <a:t>скорочення маркетингової діяльності;</a:t>
            </a:r>
          </a:p>
          <a:p>
            <a:pPr lvl="0"/>
            <a:r>
              <a:rPr lang="uk-UA" dirty="0" smtClean="0">
                <a:solidFill>
                  <a:schemeClr val="tx1"/>
                </a:solidFill>
                <a:latin typeface="Times New Roman" pitchFamily="18" charset="0"/>
                <a:cs typeface="Times New Roman" pitchFamily="18" charset="0"/>
              </a:rPr>
              <a:t>витіснення продукт з даного ринку.</a:t>
            </a:r>
            <a:endParaRPr lang="ru-RU"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extLst>
      <p:ext uri="{BB962C8B-B14F-4D97-AF65-F5344CB8AC3E}">
        <p14:creationId xmlns:p14="http://schemas.microsoft.com/office/powerpoint/2010/main" val="556605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600" y="260648"/>
            <a:ext cx="7962088" cy="5987752"/>
          </a:xfrm>
        </p:spPr>
        <p:txBody>
          <a:bodyPr>
            <a:normAutofit/>
          </a:bodyPr>
          <a:lstStyle/>
          <a:p>
            <a:pPr>
              <a:buNone/>
            </a:pPr>
            <a:r>
              <a:rPr lang="uk-UA" sz="2800" dirty="0" smtClean="0">
                <a:solidFill>
                  <a:schemeClr val="tx1"/>
                </a:solidFill>
                <a:latin typeface="Times New Roman" pitchFamily="18" charset="0"/>
                <a:cs typeface="Times New Roman" pitchFamily="18" charset="0"/>
              </a:rPr>
              <a:t>     </a:t>
            </a:r>
            <a:r>
              <a:rPr lang="uk-UA" sz="2800" u="sng" dirty="0" smtClean="0">
                <a:solidFill>
                  <a:schemeClr val="tx1"/>
                </a:solidFill>
                <a:latin typeface="Times New Roman" pitchFamily="18" charset="0"/>
                <a:cs typeface="Times New Roman" pitchFamily="18" charset="0"/>
              </a:rPr>
              <a:t>Необхідна інформація для маркетологів на етапі занепаду:</a:t>
            </a:r>
          </a:p>
          <a:p>
            <a:pPr>
              <a:buNone/>
            </a:pPr>
            <a:r>
              <a:rPr lang="uk-UA" sz="2800" dirty="0" smtClean="0">
                <a:solidFill>
                  <a:schemeClr val="tx1"/>
                </a:solidFill>
                <a:latin typeface="Times New Roman" pitchFamily="18" charset="0"/>
                <a:cs typeface="Times New Roman" pitchFamily="18" charset="0"/>
              </a:rPr>
              <a:t>- Які типи споживачів і коли (в яких випадках) відмовляються від споживання даного товару;</a:t>
            </a:r>
          </a:p>
          <a:p>
            <a:pPr>
              <a:buNone/>
            </a:pPr>
            <a:r>
              <a:rPr lang="uk-UA" sz="2800" dirty="0" smtClean="0">
                <a:solidFill>
                  <a:schemeClr val="tx1"/>
                </a:solidFill>
                <a:latin typeface="Times New Roman" pitchFamily="18" charset="0"/>
                <a:cs typeface="Times New Roman" pitchFamily="18" charset="0"/>
              </a:rPr>
              <a:t>- Які типи споживачів можуть стати постійними покупцями товару;</a:t>
            </a:r>
          </a:p>
          <a:p>
            <a:pPr>
              <a:buNone/>
            </a:pPr>
            <a:r>
              <a:rPr lang="uk-UA" sz="2800" dirty="0" smtClean="0">
                <a:solidFill>
                  <a:schemeClr val="tx1"/>
                </a:solidFill>
                <a:latin typeface="Times New Roman" pitchFamily="18" charset="0"/>
                <a:cs typeface="Times New Roman" pitchFamily="18" charset="0"/>
              </a:rPr>
              <a:t>- Яким чином можна стимулювати споживачів до додаткових покупок;</a:t>
            </a:r>
          </a:p>
          <a:p>
            <a:pPr>
              <a:buNone/>
            </a:pPr>
            <a:r>
              <a:rPr lang="uk-UA" sz="2800" dirty="0" smtClean="0">
                <a:solidFill>
                  <a:schemeClr val="tx1"/>
                </a:solidFill>
                <a:latin typeface="Times New Roman" pitchFamily="18" charset="0"/>
                <a:cs typeface="Times New Roman" pitchFamily="18" charset="0"/>
              </a:rPr>
              <a:t>- Які можливості вдосконалення даного товару.</a:t>
            </a:r>
            <a:r>
              <a:rPr lang="ru-RU" sz="2800" dirty="0" smtClean="0">
                <a:solidFill>
                  <a:schemeClr val="tx1"/>
                </a:solidFill>
              </a:rPr>
              <a:t/>
            </a:r>
            <a:br>
              <a:rPr lang="ru-RU" sz="2800" dirty="0" smtClean="0">
                <a:solidFill>
                  <a:schemeClr val="tx1"/>
                </a:solidFill>
              </a:rPr>
            </a:br>
            <a:endParaRPr lang="en-US" sz="2800" dirty="0" smtClean="0">
              <a:solidFill>
                <a:schemeClr val="tx1"/>
              </a:solidFill>
            </a:endParaRPr>
          </a:p>
        </p:txBody>
      </p:sp>
    </p:spTree>
    <p:extLst>
      <p:ext uri="{BB962C8B-B14F-4D97-AF65-F5344CB8AC3E}">
        <p14:creationId xmlns:p14="http://schemas.microsoft.com/office/powerpoint/2010/main" val="726223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467544" y="764704"/>
            <a:ext cx="8172400" cy="5544616"/>
          </a:xfrm>
          <a:prstGeom prst="rect">
            <a:avLst/>
          </a:prstGeom>
          <a:noFill/>
          <a:ln w="9525">
            <a:noFill/>
            <a:miter lim="800000"/>
            <a:headEnd/>
            <a:tailEnd/>
          </a:ln>
        </p:spPr>
      </p:pic>
    </p:spTree>
    <p:extLst>
      <p:ext uri="{BB962C8B-B14F-4D97-AF65-F5344CB8AC3E}">
        <p14:creationId xmlns:p14="http://schemas.microsoft.com/office/powerpoint/2010/main" val="2195067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890080" cy="778098"/>
          </a:xfrm>
        </p:spPr>
        <p:txBody>
          <a:bodyPr>
            <a:normAutofit/>
          </a:bodyPr>
          <a:lstStyle/>
          <a:p>
            <a:pPr algn="ctr"/>
            <a:r>
              <a:rPr lang="uk-UA" sz="2800" b="1" dirty="0" smtClean="0">
                <a:effectLst/>
                <a:latin typeface="Times New Roman" pitchFamily="18" charset="0"/>
                <a:cs typeface="Times New Roman" pitchFamily="18" charset="0"/>
              </a:rPr>
              <a:t>Три рівні товару:</a:t>
            </a:r>
            <a:endParaRPr lang="ru-RU" sz="2800" b="1" dirty="0">
              <a:effectLst/>
              <a:latin typeface="Times New Roman" pitchFamily="18" charset="0"/>
              <a:cs typeface="Times New Roman" pitchFamily="18" charset="0"/>
            </a:endParaRPr>
          </a:p>
        </p:txBody>
      </p:sp>
      <p:sp>
        <p:nvSpPr>
          <p:cNvPr id="3" name="Содержимое 2"/>
          <p:cNvSpPr>
            <a:spLocks noGrp="1"/>
          </p:cNvSpPr>
          <p:nvPr>
            <p:ph idx="1"/>
          </p:nvPr>
        </p:nvSpPr>
        <p:spPr>
          <a:xfrm>
            <a:off x="899592" y="692696"/>
            <a:ext cx="8034096" cy="6165304"/>
          </a:xfrm>
        </p:spPr>
        <p:txBody>
          <a:bodyPr>
            <a:normAutofit/>
          </a:bodyPr>
          <a:lstStyle/>
          <a:p>
            <a:pPr>
              <a:buNone/>
            </a:pPr>
            <a:r>
              <a:rPr lang="uk-UA" b="1" dirty="0" smtClean="0">
                <a:solidFill>
                  <a:schemeClr val="tx1"/>
                </a:solidFill>
                <a:latin typeface="Times New Roman" pitchFamily="18" charset="0"/>
                <a:cs typeface="Times New Roman" pitchFamily="18" charset="0"/>
              </a:rPr>
              <a:t>1-й рівень</a:t>
            </a:r>
            <a:r>
              <a:rPr lang="uk-UA" dirty="0" smtClean="0">
                <a:solidFill>
                  <a:schemeClr val="tx1"/>
                </a:solidFill>
                <a:latin typeface="Times New Roman" pitchFamily="18" charset="0"/>
                <a:cs typeface="Times New Roman" pitchFamily="18" charset="0"/>
              </a:rPr>
              <a:t> - </a:t>
            </a:r>
            <a:r>
              <a:rPr lang="uk-UA" u="sng" dirty="0" smtClean="0">
                <a:solidFill>
                  <a:schemeClr val="tx1"/>
                </a:solidFill>
                <a:latin typeface="Times New Roman" pitchFamily="18" charset="0"/>
                <a:cs typeface="Times New Roman" pitchFamily="18" charset="0"/>
              </a:rPr>
              <a:t>товар за задумом керівника </a:t>
            </a:r>
            <a:r>
              <a:rPr lang="uk-UA" dirty="0" smtClean="0">
                <a:solidFill>
                  <a:schemeClr val="tx1"/>
                </a:solidFill>
                <a:latin typeface="Times New Roman" pitchFamily="18" charset="0"/>
                <a:cs typeface="Times New Roman" pitchFamily="18" charset="0"/>
              </a:rPr>
              <a:t>- визначає основну  вигоду чи послугу від виробленого виробу і дає відповідь на питання, що насправді буде купувати споживач. </a:t>
            </a:r>
            <a:endParaRPr lang="ru-RU" dirty="0" smtClean="0">
              <a:solidFill>
                <a:schemeClr val="tx1"/>
              </a:solidFill>
              <a:latin typeface="Times New Roman" pitchFamily="18" charset="0"/>
              <a:cs typeface="Times New Roman" pitchFamily="18" charset="0"/>
            </a:endParaRPr>
          </a:p>
          <a:p>
            <a:pPr>
              <a:buNone/>
            </a:pPr>
            <a:r>
              <a:rPr lang="uk-UA" b="1" dirty="0" smtClean="0">
                <a:solidFill>
                  <a:schemeClr val="tx1"/>
                </a:solidFill>
                <a:latin typeface="Times New Roman" pitchFamily="18" charset="0"/>
                <a:cs typeface="Times New Roman" pitchFamily="18" charset="0"/>
              </a:rPr>
              <a:t>2-й рівень</a:t>
            </a:r>
            <a:r>
              <a:rPr lang="uk-UA" dirty="0" smtClean="0">
                <a:solidFill>
                  <a:schemeClr val="tx1"/>
                </a:solidFill>
                <a:latin typeface="Times New Roman" pitchFamily="18" charset="0"/>
                <a:cs typeface="Times New Roman" pitchFamily="18" charset="0"/>
              </a:rPr>
              <a:t> - </a:t>
            </a:r>
            <a:r>
              <a:rPr lang="uk-UA" u="sng" dirty="0" smtClean="0">
                <a:solidFill>
                  <a:schemeClr val="tx1"/>
                </a:solidFill>
                <a:latin typeface="Times New Roman" pitchFamily="18" charset="0"/>
                <a:cs typeface="Times New Roman" pitchFamily="18" charset="0"/>
              </a:rPr>
              <a:t>товар у реальному виконанні.</a:t>
            </a:r>
            <a:endParaRPr lang="ru-RU" u="sng" dirty="0" smtClean="0">
              <a:solidFill>
                <a:schemeClr val="tx1"/>
              </a:solidFill>
              <a:latin typeface="Times New Roman" pitchFamily="18" charset="0"/>
              <a:cs typeface="Times New Roman" pitchFamily="18" charset="0"/>
            </a:endParaRPr>
          </a:p>
          <a:p>
            <a:pPr>
              <a:buNone/>
            </a:pPr>
            <a:r>
              <a:rPr lang="uk-UA" dirty="0" smtClean="0">
                <a:solidFill>
                  <a:schemeClr val="tx1"/>
                </a:solidFill>
                <a:latin typeface="Times New Roman" pitchFamily="18" charset="0"/>
                <a:cs typeface="Times New Roman" pitchFamily="18" charset="0"/>
              </a:rPr>
              <a:t>Усі без винятку товари мають п'ять характеристик:</a:t>
            </a:r>
            <a:endParaRPr lang="ru-RU" dirty="0" smtClean="0">
              <a:solidFill>
                <a:schemeClr val="tx1"/>
              </a:solidFill>
              <a:latin typeface="Times New Roman" pitchFamily="18" charset="0"/>
              <a:cs typeface="Times New Roman" pitchFamily="18" charset="0"/>
            </a:endParaRPr>
          </a:p>
          <a:p>
            <a:pPr marL="596646" lvl="0" indent="-514350">
              <a:buFont typeface="+mj-lt"/>
              <a:buAutoNum type="arabicPeriod"/>
            </a:pPr>
            <a:r>
              <a:rPr lang="uk-UA" dirty="0" smtClean="0">
                <a:solidFill>
                  <a:schemeClr val="tx1"/>
                </a:solidFill>
                <a:latin typeface="Times New Roman" pitchFamily="18" charset="0"/>
                <a:cs typeface="Times New Roman" pitchFamily="18" charset="0"/>
              </a:rPr>
              <a:t>рівень якості;</a:t>
            </a:r>
            <a:endParaRPr lang="ru-RU" dirty="0" smtClean="0">
              <a:solidFill>
                <a:schemeClr val="tx1"/>
              </a:solidFill>
              <a:latin typeface="Times New Roman" pitchFamily="18" charset="0"/>
              <a:cs typeface="Times New Roman" pitchFamily="18" charset="0"/>
            </a:endParaRPr>
          </a:p>
          <a:p>
            <a:pPr marL="596646" lvl="0" indent="-514350">
              <a:buFont typeface="+mj-lt"/>
              <a:buAutoNum type="arabicPeriod"/>
            </a:pPr>
            <a:r>
              <a:rPr lang="uk-UA" dirty="0" smtClean="0">
                <a:solidFill>
                  <a:schemeClr val="tx1"/>
                </a:solidFill>
                <a:latin typeface="Times New Roman" pitchFamily="18" charset="0"/>
                <a:cs typeface="Times New Roman" pitchFamily="18" charset="0"/>
              </a:rPr>
              <a:t>набір властивостей;</a:t>
            </a:r>
            <a:endParaRPr lang="ru-RU" dirty="0" smtClean="0">
              <a:solidFill>
                <a:schemeClr val="tx1"/>
              </a:solidFill>
              <a:latin typeface="Times New Roman" pitchFamily="18" charset="0"/>
              <a:cs typeface="Times New Roman" pitchFamily="18" charset="0"/>
            </a:endParaRPr>
          </a:p>
          <a:p>
            <a:pPr marL="596646" lvl="0" indent="-514350">
              <a:buFont typeface="+mj-lt"/>
              <a:buAutoNum type="arabicPeriod"/>
            </a:pPr>
            <a:r>
              <a:rPr lang="uk-UA" dirty="0" smtClean="0">
                <a:solidFill>
                  <a:schemeClr val="tx1"/>
                </a:solidFill>
                <a:latin typeface="Times New Roman" pitchFamily="18" charset="0"/>
                <a:cs typeface="Times New Roman" pitchFamily="18" charset="0"/>
              </a:rPr>
              <a:t>специфіка оформлення (дизайн);</a:t>
            </a:r>
            <a:endParaRPr lang="ru-RU" dirty="0" smtClean="0">
              <a:solidFill>
                <a:schemeClr val="tx1"/>
              </a:solidFill>
              <a:latin typeface="Times New Roman" pitchFamily="18" charset="0"/>
              <a:cs typeface="Times New Roman" pitchFamily="18" charset="0"/>
            </a:endParaRPr>
          </a:p>
          <a:p>
            <a:pPr marL="596646" lvl="0" indent="-514350">
              <a:buFont typeface="+mj-lt"/>
              <a:buAutoNum type="arabicPeriod"/>
            </a:pPr>
            <a:r>
              <a:rPr lang="uk-UA" dirty="0" smtClean="0">
                <a:solidFill>
                  <a:schemeClr val="tx1"/>
                </a:solidFill>
                <a:latin typeface="Times New Roman" pitchFamily="18" charset="0"/>
                <a:cs typeface="Times New Roman" pitchFamily="18" charset="0"/>
              </a:rPr>
              <a:t>марочна назва;</a:t>
            </a:r>
            <a:endParaRPr lang="ru-RU" dirty="0" smtClean="0">
              <a:solidFill>
                <a:schemeClr val="tx1"/>
              </a:solidFill>
              <a:latin typeface="Times New Roman" pitchFamily="18" charset="0"/>
              <a:cs typeface="Times New Roman" pitchFamily="18" charset="0"/>
            </a:endParaRPr>
          </a:p>
          <a:p>
            <a:pPr marL="596646" lvl="0" indent="-514350">
              <a:buFont typeface="+mj-lt"/>
              <a:buAutoNum type="arabicPeriod"/>
            </a:pPr>
            <a:r>
              <a:rPr lang="uk-UA" dirty="0" smtClean="0">
                <a:solidFill>
                  <a:schemeClr val="tx1"/>
                </a:solidFill>
                <a:latin typeface="Times New Roman" pitchFamily="18" charset="0"/>
                <a:cs typeface="Times New Roman" pitchFamily="18" charset="0"/>
              </a:rPr>
              <a:t>специфіка упакування.</a:t>
            </a:r>
            <a:endParaRPr lang="ru-RU" dirty="0" smtClean="0">
              <a:solidFill>
                <a:schemeClr val="tx1"/>
              </a:solidFill>
              <a:latin typeface="Times New Roman" pitchFamily="18" charset="0"/>
              <a:cs typeface="Times New Roman" pitchFamily="18" charset="0"/>
            </a:endParaRPr>
          </a:p>
          <a:p>
            <a:pPr>
              <a:buNone/>
            </a:pPr>
            <a:r>
              <a:rPr lang="uk-UA" b="1" dirty="0" smtClean="0">
                <a:solidFill>
                  <a:schemeClr val="tx1"/>
                </a:solidFill>
                <a:latin typeface="Times New Roman" pitchFamily="18" charset="0"/>
                <a:cs typeface="Times New Roman" pitchFamily="18" charset="0"/>
              </a:rPr>
              <a:t>3-й рівень</a:t>
            </a:r>
            <a:r>
              <a:rPr lang="uk-UA" dirty="0" smtClean="0">
                <a:solidFill>
                  <a:schemeClr val="tx1"/>
                </a:solidFill>
                <a:latin typeface="Times New Roman" pitchFamily="18" charset="0"/>
                <a:cs typeface="Times New Roman" pitchFamily="18" charset="0"/>
              </a:rPr>
              <a:t> - </a:t>
            </a:r>
            <a:r>
              <a:rPr lang="uk-UA" u="sng" dirty="0" smtClean="0">
                <a:solidFill>
                  <a:schemeClr val="tx1"/>
                </a:solidFill>
                <a:latin typeface="Times New Roman" pitchFamily="18" charset="0"/>
                <a:cs typeface="Times New Roman" pitchFamily="18" charset="0"/>
              </a:rPr>
              <a:t>товар з підкріпленням </a:t>
            </a:r>
            <a:r>
              <a:rPr lang="uk-UA" dirty="0" smtClean="0">
                <a:solidFill>
                  <a:schemeClr val="tx1"/>
                </a:solidFill>
                <a:latin typeface="Times New Roman" pitchFamily="18" charset="0"/>
                <a:cs typeface="Times New Roman" pitchFamily="18" charset="0"/>
              </a:rPr>
              <a:t>- мається на увазі надання додаткових  послуг чи вигод від застосування товару.</a:t>
            </a:r>
            <a:endParaRPr lang="ru-RU"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extLst>
      <p:ext uri="{BB962C8B-B14F-4D97-AF65-F5344CB8AC3E}">
        <p14:creationId xmlns:p14="http://schemas.microsoft.com/office/powerpoint/2010/main" val="150492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08" y="500042"/>
            <a:ext cx="500066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uk-UA" sz="2800" b="1" dirty="0" smtClean="0">
                <a:latin typeface="Arial Black" pitchFamily="34" charset="0"/>
              </a:rPr>
              <a:t>Рівні товару </a:t>
            </a:r>
            <a:endParaRPr lang="ru-RU" sz="2800" b="1" dirty="0">
              <a:latin typeface="Arial Black" pitchFamily="34" charset="0"/>
            </a:endParaRPr>
          </a:p>
        </p:txBody>
      </p:sp>
      <p:pic>
        <p:nvPicPr>
          <p:cNvPr id="165892" name="Picture 4" descr="http://buklib.net/image/87/produc-65.png"/>
          <p:cNvPicPr>
            <a:picLocks noChangeAspect="1" noChangeArrowheads="1"/>
          </p:cNvPicPr>
          <p:nvPr/>
        </p:nvPicPr>
        <p:blipFill>
          <a:blip r:embed="rId2"/>
          <a:srcRect/>
          <a:stretch>
            <a:fillRect/>
          </a:stretch>
        </p:blipFill>
        <p:spPr bwMode="auto">
          <a:xfrm>
            <a:off x="785786" y="1071546"/>
            <a:ext cx="7540172" cy="5095346"/>
          </a:xfrm>
          <a:prstGeom prst="rect">
            <a:avLst/>
          </a:prstGeom>
          <a:noFill/>
        </p:spPr>
      </p:pic>
    </p:spTree>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333375"/>
            <a:ext cx="8229600" cy="6048375"/>
          </a:xfrm>
        </p:spPr>
        <p:txBody>
          <a:bodyPr>
            <a:noAutofit/>
          </a:bodyPr>
          <a:lstStyle/>
          <a:p>
            <a:pPr>
              <a:lnSpc>
                <a:spcPct val="90000"/>
              </a:lnSpc>
              <a:buFont typeface="Wingdings" pitchFamily="2" charset="2"/>
              <a:buNone/>
            </a:pPr>
            <a:r>
              <a:rPr lang="uk-UA" dirty="0">
                <a:solidFill>
                  <a:schemeClr val="tx1"/>
                </a:solidFill>
              </a:rPr>
              <a:t>	</a:t>
            </a:r>
          </a:p>
          <a:p>
            <a:pPr algn="ctr">
              <a:lnSpc>
                <a:spcPct val="90000"/>
              </a:lnSpc>
              <a:buFont typeface="Wingdings" pitchFamily="2" charset="2"/>
              <a:buNone/>
            </a:pPr>
            <a:r>
              <a:rPr lang="uk-UA" b="1" dirty="0">
                <a:solidFill>
                  <a:schemeClr val="tx1"/>
                </a:solidFill>
              </a:rPr>
              <a:t>Товари поділяються на групи за такими критеріями:</a:t>
            </a:r>
          </a:p>
          <a:p>
            <a:pPr algn="just">
              <a:lnSpc>
                <a:spcPct val="90000"/>
              </a:lnSpc>
              <a:buFont typeface="Wingdings" pitchFamily="2" charset="2"/>
              <a:buNone/>
            </a:pPr>
            <a:endParaRPr lang="uk-UA" b="1" dirty="0">
              <a:solidFill>
                <a:schemeClr val="tx1"/>
              </a:solidFill>
            </a:endParaRPr>
          </a:p>
          <a:p>
            <a:pPr algn="just">
              <a:lnSpc>
                <a:spcPct val="90000"/>
              </a:lnSpc>
            </a:pPr>
            <a:r>
              <a:rPr lang="uk-UA" b="1" dirty="0">
                <a:solidFill>
                  <a:schemeClr val="tx1"/>
                </a:solidFill>
              </a:rPr>
              <a:t>за призначенням</a:t>
            </a:r>
            <a:r>
              <a:rPr lang="uk-UA" dirty="0">
                <a:solidFill>
                  <a:schemeClr val="tx1"/>
                </a:solidFill>
              </a:rPr>
              <a:t> (товари споживчого попиту, товари виробничого призначення);</a:t>
            </a:r>
          </a:p>
          <a:p>
            <a:pPr algn="just">
              <a:lnSpc>
                <a:spcPct val="90000"/>
              </a:lnSpc>
            </a:pPr>
            <a:r>
              <a:rPr lang="uk-UA" b="1" dirty="0">
                <a:solidFill>
                  <a:schemeClr val="tx1"/>
                </a:solidFill>
              </a:rPr>
              <a:t>за терміном використання</a:t>
            </a:r>
            <a:r>
              <a:rPr lang="uk-UA" dirty="0">
                <a:solidFill>
                  <a:schemeClr val="tx1"/>
                </a:solidFill>
              </a:rPr>
              <a:t> (товари короткочасного користування і товари тривалого користування);</a:t>
            </a:r>
          </a:p>
          <a:p>
            <a:pPr algn="just">
              <a:lnSpc>
                <a:spcPct val="90000"/>
              </a:lnSpc>
            </a:pPr>
            <a:r>
              <a:rPr lang="uk-UA" b="1" dirty="0">
                <a:solidFill>
                  <a:schemeClr val="tx1"/>
                </a:solidFill>
              </a:rPr>
              <a:t>за кількістю споживачів</a:t>
            </a:r>
            <a:r>
              <a:rPr lang="uk-UA" dirty="0">
                <a:solidFill>
                  <a:schemeClr val="tx1"/>
                </a:solidFill>
              </a:rPr>
              <a:t> (товари масового і товари індивідуального користування);</a:t>
            </a:r>
          </a:p>
          <a:p>
            <a:pPr algn="just">
              <a:lnSpc>
                <a:spcPct val="90000"/>
              </a:lnSpc>
            </a:pPr>
            <a:r>
              <a:rPr lang="uk-UA" b="1" dirty="0">
                <a:solidFill>
                  <a:schemeClr val="tx1"/>
                </a:solidFill>
              </a:rPr>
              <a:t>за характером споживання і ступенем обробки</a:t>
            </a:r>
            <a:r>
              <a:rPr lang="uk-UA" dirty="0">
                <a:solidFill>
                  <a:schemeClr val="tx1"/>
                </a:solidFill>
              </a:rPr>
              <a:t> (сировина, матеріали, напівфабрикати, деталі, вироби);</a:t>
            </a:r>
          </a:p>
          <a:p>
            <a:pPr algn="just">
              <a:lnSpc>
                <a:spcPct val="90000"/>
              </a:lnSpc>
            </a:pPr>
            <a:r>
              <a:rPr lang="uk-UA" b="1" dirty="0">
                <a:solidFill>
                  <a:schemeClr val="tx1"/>
                </a:solidFill>
              </a:rPr>
              <a:t>за способом виготовлення:</a:t>
            </a:r>
            <a:r>
              <a:rPr lang="uk-UA" dirty="0">
                <a:solidFill>
                  <a:schemeClr val="tx1"/>
                </a:solidFill>
              </a:rPr>
              <a:t> (стандартна продукція; рідкісна продукція);</a:t>
            </a:r>
          </a:p>
          <a:p>
            <a:pPr algn="just">
              <a:lnSpc>
                <a:spcPct val="90000"/>
              </a:lnSpc>
            </a:pPr>
            <a:r>
              <a:rPr lang="uk-UA" b="1" dirty="0">
                <a:solidFill>
                  <a:schemeClr val="tx1"/>
                </a:solidFill>
              </a:rPr>
              <a:t>за походженням</a:t>
            </a:r>
            <a:r>
              <a:rPr lang="uk-UA" dirty="0">
                <a:solidFill>
                  <a:schemeClr val="tx1"/>
                </a:solidFill>
              </a:rPr>
              <a:t> (сільськогосподарського походження, промислового походження);</a:t>
            </a:r>
          </a:p>
          <a:p>
            <a:pPr algn="just">
              <a:lnSpc>
                <a:spcPct val="90000"/>
              </a:lnSpc>
            </a:pPr>
            <a:r>
              <a:rPr lang="uk-UA" b="1" dirty="0">
                <a:solidFill>
                  <a:schemeClr val="tx1"/>
                </a:solidFill>
              </a:rPr>
              <a:t>за призначенням товару і ціною</a:t>
            </a:r>
            <a:r>
              <a:rPr lang="uk-UA" i="1" dirty="0">
                <a:solidFill>
                  <a:schemeClr val="tx1"/>
                </a:solidFill>
              </a:rPr>
              <a:t> (</a:t>
            </a:r>
            <a:r>
              <a:rPr lang="uk-UA" dirty="0">
                <a:solidFill>
                  <a:schemeClr val="tx1"/>
                </a:solidFill>
              </a:rPr>
              <a:t>повсякденного попиту, вибіркового попиту, престижні товари, предмети </a:t>
            </a:r>
            <a:r>
              <a:rPr lang="uk-UA" dirty="0" err="1">
                <a:solidFill>
                  <a:schemeClr val="tx1"/>
                </a:solidFill>
              </a:rPr>
              <a:t>розкошу</a:t>
            </a:r>
            <a:r>
              <a:rPr lang="uk-UA" dirty="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358335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404813"/>
            <a:ext cx="8229600" cy="5721350"/>
          </a:xfrm>
        </p:spPr>
        <p:txBody>
          <a:bodyPr/>
          <a:lstStyle/>
          <a:p>
            <a:pPr algn="just">
              <a:buFont typeface="Wingdings" pitchFamily="2" charset="2"/>
              <a:buNone/>
            </a:pPr>
            <a:r>
              <a:rPr lang="uk-UA" sz="2000" b="1" dirty="0">
                <a:solidFill>
                  <a:schemeClr val="tx1"/>
                </a:solidFill>
              </a:rPr>
              <a:t>Велике розмаїття товарів відповідно до споживчих звичок слід згрупувати за такими ознаками:</a:t>
            </a:r>
          </a:p>
          <a:p>
            <a:pPr algn="just">
              <a:buFont typeface="Wingdings" pitchFamily="2" charset="2"/>
              <a:buNone/>
            </a:pPr>
            <a:r>
              <a:rPr lang="uk-UA" sz="2000" dirty="0">
                <a:solidFill>
                  <a:schemeClr val="tx1"/>
                </a:solidFill>
              </a:rPr>
              <a:t>- </a:t>
            </a:r>
            <a:r>
              <a:rPr lang="uk-UA" sz="2000" b="1" dirty="0">
                <a:solidFill>
                  <a:schemeClr val="tx1"/>
                </a:solidFill>
              </a:rPr>
              <a:t>товари повсякденного попиту, купівля яких відбувається без роздуму;</a:t>
            </a:r>
          </a:p>
          <a:p>
            <a:pPr algn="just">
              <a:buFont typeface="Wingdings" pitchFamily="2" charset="2"/>
              <a:buNone/>
            </a:pPr>
            <a:r>
              <a:rPr lang="uk-UA" sz="2000" dirty="0">
                <a:solidFill>
                  <a:schemeClr val="tx1"/>
                </a:solidFill>
              </a:rPr>
              <a:t>- </a:t>
            </a:r>
            <a:r>
              <a:rPr lang="uk-UA" sz="2000" b="1" dirty="0">
                <a:solidFill>
                  <a:schemeClr val="tx1"/>
                </a:solidFill>
              </a:rPr>
              <a:t>товари постійного попиту</a:t>
            </a:r>
            <a:r>
              <a:rPr lang="uk-UA" sz="2000" dirty="0">
                <a:solidFill>
                  <a:schemeClr val="tx1"/>
                </a:solidFill>
              </a:rPr>
              <a:t> </a:t>
            </a:r>
            <a:r>
              <a:rPr lang="uk-UA" sz="2000" i="1" dirty="0">
                <a:solidFill>
                  <a:schemeClr val="tx1"/>
                </a:solidFill>
              </a:rPr>
              <a:t>(купуються регулярно);</a:t>
            </a:r>
            <a:endParaRPr lang="uk-UA" sz="2000" dirty="0">
              <a:solidFill>
                <a:schemeClr val="tx1"/>
              </a:solidFill>
            </a:endParaRPr>
          </a:p>
          <a:p>
            <a:pPr algn="just">
              <a:buFont typeface="Wingdings" pitchFamily="2" charset="2"/>
              <a:buNone/>
            </a:pPr>
            <a:r>
              <a:rPr lang="uk-UA" sz="2000" dirty="0">
                <a:solidFill>
                  <a:schemeClr val="tx1"/>
                </a:solidFill>
              </a:rPr>
              <a:t>- </a:t>
            </a:r>
            <a:r>
              <a:rPr lang="uk-UA" sz="2000" b="1" dirty="0">
                <a:solidFill>
                  <a:schemeClr val="tx1"/>
                </a:solidFill>
              </a:rPr>
              <a:t>товари імпульсної покупки</a:t>
            </a:r>
            <a:r>
              <a:rPr lang="uk-UA" sz="2000" dirty="0">
                <a:solidFill>
                  <a:schemeClr val="tx1"/>
                </a:solidFill>
              </a:rPr>
              <a:t> </a:t>
            </a:r>
            <a:r>
              <a:rPr lang="uk-UA" sz="2000" i="1" dirty="0">
                <a:solidFill>
                  <a:schemeClr val="tx1"/>
                </a:solidFill>
              </a:rPr>
              <a:t>(купуються </a:t>
            </a:r>
            <a:r>
              <a:rPr lang="uk-UA" sz="2000" i="1" dirty="0" err="1">
                <a:solidFill>
                  <a:schemeClr val="tx1"/>
                </a:solidFill>
              </a:rPr>
              <a:t>незаплановано</a:t>
            </a:r>
            <a:r>
              <a:rPr lang="uk-UA" sz="2000" i="1" dirty="0">
                <a:solidFill>
                  <a:schemeClr val="tx1"/>
                </a:solidFill>
              </a:rPr>
              <a:t> - гумка, цигарки);</a:t>
            </a:r>
            <a:endParaRPr lang="uk-UA" sz="2000" dirty="0">
              <a:solidFill>
                <a:schemeClr val="tx1"/>
              </a:solidFill>
            </a:endParaRPr>
          </a:p>
          <a:p>
            <a:pPr algn="just">
              <a:buFont typeface="Wingdings" pitchFamily="2" charset="2"/>
              <a:buNone/>
            </a:pPr>
            <a:r>
              <a:rPr lang="uk-UA" sz="2000" dirty="0">
                <a:solidFill>
                  <a:schemeClr val="tx1"/>
                </a:solidFill>
              </a:rPr>
              <a:t>- </a:t>
            </a:r>
            <a:r>
              <a:rPr lang="uk-UA" sz="2000" b="1" dirty="0">
                <a:solidFill>
                  <a:schemeClr val="tx1"/>
                </a:solidFill>
              </a:rPr>
              <a:t>товари для нагальних потреб</a:t>
            </a:r>
            <a:r>
              <a:rPr lang="uk-UA" sz="2000" dirty="0">
                <a:solidFill>
                  <a:schemeClr val="tx1"/>
                </a:solidFill>
              </a:rPr>
              <a:t> </a:t>
            </a:r>
            <a:r>
              <a:rPr lang="uk-UA" sz="2000" i="1" dirty="0">
                <a:solidFill>
                  <a:schemeClr val="tx1"/>
                </a:solidFill>
              </a:rPr>
              <a:t>(парасолька,  обігрівач);</a:t>
            </a:r>
            <a:endParaRPr lang="uk-UA" sz="2000" dirty="0">
              <a:solidFill>
                <a:schemeClr val="tx1"/>
              </a:solidFill>
            </a:endParaRPr>
          </a:p>
          <a:p>
            <a:pPr algn="just">
              <a:buFont typeface="Wingdings" pitchFamily="2" charset="2"/>
              <a:buNone/>
            </a:pPr>
            <a:r>
              <a:rPr lang="uk-UA" sz="2000" dirty="0">
                <a:solidFill>
                  <a:schemeClr val="tx1"/>
                </a:solidFill>
              </a:rPr>
              <a:t>- </a:t>
            </a:r>
            <a:r>
              <a:rPr lang="uk-UA" sz="2000" b="1" dirty="0">
                <a:solidFill>
                  <a:schemeClr val="tx1"/>
                </a:solidFill>
              </a:rPr>
              <a:t>товари попереднього вибору</a:t>
            </a:r>
            <a:r>
              <a:rPr lang="uk-UA" sz="2000" dirty="0">
                <a:solidFill>
                  <a:schemeClr val="tx1"/>
                </a:solidFill>
              </a:rPr>
              <a:t> - товари, які порівнюють між собою за окремими критеріями - якість, ціна, дизайн. Розрізняють схожі і несхожі </a:t>
            </a:r>
            <a:r>
              <a:rPr lang="uk-UA" sz="2000" i="1" dirty="0">
                <a:solidFill>
                  <a:schemeClr val="tx1"/>
                </a:solidFill>
              </a:rPr>
              <a:t>(одяг, меблі)</a:t>
            </a:r>
            <a:r>
              <a:rPr lang="uk-UA" sz="2000" dirty="0">
                <a:solidFill>
                  <a:schemeClr val="tx1"/>
                </a:solidFill>
              </a:rPr>
              <a:t> товари;</a:t>
            </a:r>
          </a:p>
          <a:p>
            <a:pPr algn="just">
              <a:buFont typeface="Wingdings" pitchFamily="2" charset="2"/>
              <a:buNone/>
            </a:pPr>
            <a:r>
              <a:rPr lang="uk-UA" sz="2000" dirty="0">
                <a:solidFill>
                  <a:schemeClr val="tx1"/>
                </a:solidFill>
              </a:rPr>
              <a:t>- </a:t>
            </a:r>
            <a:r>
              <a:rPr lang="uk-UA" sz="2000" b="1" dirty="0">
                <a:solidFill>
                  <a:schemeClr val="tx1"/>
                </a:solidFill>
              </a:rPr>
              <a:t>товари особливого попиту</a:t>
            </a:r>
            <a:r>
              <a:rPr lang="uk-UA" sz="2000" dirty="0">
                <a:solidFill>
                  <a:schemeClr val="tx1"/>
                </a:solidFill>
              </a:rPr>
              <a:t> - це товари з унікальними характеристиками;</a:t>
            </a:r>
          </a:p>
          <a:p>
            <a:pPr algn="just">
              <a:buFont typeface="Wingdings" pitchFamily="2" charset="2"/>
              <a:buNone/>
            </a:pPr>
            <a:r>
              <a:rPr lang="uk-UA" sz="2000" dirty="0">
                <a:solidFill>
                  <a:schemeClr val="tx1"/>
                </a:solidFill>
              </a:rPr>
              <a:t>- </a:t>
            </a:r>
            <a:r>
              <a:rPr lang="uk-UA" sz="2000" b="1" dirty="0">
                <a:solidFill>
                  <a:schemeClr val="tx1"/>
                </a:solidFill>
              </a:rPr>
              <a:t>товари пасивного попиту</a:t>
            </a:r>
            <a:r>
              <a:rPr lang="uk-UA" sz="2000" dirty="0">
                <a:solidFill>
                  <a:schemeClr val="tx1"/>
                </a:solidFill>
              </a:rPr>
              <a:t>, про які споживач не знає, або знає, але не задумується про їх купівлю</a:t>
            </a:r>
            <a:r>
              <a:rPr lang="uk-UA" sz="2800" dirty="0">
                <a:solidFill>
                  <a:schemeClr val="tx1"/>
                </a:solidFill>
              </a:rPr>
              <a:t>.</a:t>
            </a:r>
            <a:endParaRPr lang="ru-RU" sz="2800" dirty="0">
              <a:solidFill>
                <a:schemeClr val="tx1"/>
              </a:solidFill>
            </a:endParaRPr>
          </a:p>
        </p:txBody>
      </p:sp>
    </p:spTree>
    <p:extLst>
      <p:ext uri="{BB962C8B-B14F-4D97-AF65-F5344CB8AC3E}">
        <p14:creationId xmlns:p14="http://schemas.microsoft.com/office/powerpoint/2010/main" val="3371265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177</TotalTime>
  <Words>2486</Words>
  <Application>Microsoft Office PowerPoint</Application>
  <PresentationFormat>Экран (4:3)</PresentationFormat>
  <Paragraphs>365</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NewsPrint</vt:lpstr>
      <vt:lpstr>Тема 5. Маркетингова товарна політика</vt:lpstr>
      <vt:lpstr>Презентация PowerPoint</vt:lpstr>
      <vt:lpstr>Презентация PowerPoint</vt:lpstr>
      <vt:lpstr>Презентация PowerPoint</vt:lpstr>
      <vt:lpstr>Презентация PowerPoint</vt:lpstr>
      <vt:lpstr>Три рівні товару:</vt:lpstr>
      <vt:lpstr>Презентация PowerPoint</vt:lpstr>
      <vt:lpstr>Презентация PowerPoint</vt:lpstr>
      <vt:lpstr>Презентация PowerPoint</vt:lpstr>
      <vt:lpstr>Приклади товарів різних за призначенням і ціною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Товарні марки, дизайн, упаковка, сервісне обслуговування. </vt:lpstr>
      <vt:lpstr>Презентация PowerPoint</vt:lpstr>
      <vt:lpstr>Презентация PowerPoint</vt:lpstr>
      <vt:lpstr> </vt:lpstr>
      <vt:lpstr>Презентация PowerPoint</vt:lpstr>
      <vt:lpstr>Презентация PowerPoint</vt:lpstr>
      <vt:lpstr>Упаковка, дизайн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Штрих-коди деяких країн</vt:lpstr>
      <vt:lpstr>Сервісне обслуговування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Життєвий цикл товару.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Товарна політика компанії або “Маркетингова товарна політика”</dc:title>
  <dc:creator>Аля</dc:creator>
  <cp:lastModifiedBy>Владелец</cp:lastModifiedBy>
  <cp:revision>22</cp:revision>
  <dcterms:created xsi:type="dcterms:W3CDTF">2015-06-04T18:21:52Z</dcterms:created>
  <dcterms:modified xsi:type="dcterms:W3CDTF">2022-02-21T23:00:24Z</dcterms:modified>
</cp:coreProperties>
</file>