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 на тему: «Характеристика соціального розвитку регіону»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581128"/>
            <a:ext cx="4953000" cy="1752600"/>
          </a:xfrm>
        </p:spPr>
        <p:txBody>
          <a:bodyPr>
            <a:normAutofit lnSpcReduction="10000"/>
          </a:bodyPr>
          <a:lstStyle/>
          <a:p>
            <a:pPr marL="0" lvl="0" algn="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uk-UA" sz="1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Виконала: студентка 2 курсу</a:t>
            </a:r>
          </a:p>
          <a:p>
            <a:pPr marL="0" lvl="0" algn="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uk-UA" sz="1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менеджменту</a:t>
            </a:r>
          </a:p>
          <a:p>
            <a:pPr marL="0" lvl="0" algn="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uk-UA" sz="1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 ГКТС 6.0738-2</a:t>
            </a:r>
          </a:p>
          <a:p>
            <a:pPr marL="0" lvl="0" algn="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uk-UA" sz="19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Мастюгіна</a:t>
            </a:r>
            <a:r>
              <a:rPr lang="uk-UA" sz="1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Валерія</a:t>
            </a:r>
          </a:p>
          <a:p>
            <a:pPr marL="0" lvl="0" algn="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uk-UA" sz="1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Перевірив: Карпенко Андрій Володимирович </a:t>
            </a:r>
            <a:endParaRPr lang="ru-RU" sz="19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15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066800"/>
          </a:xfrm>
        </p:spPr>
        <p:txBody>
          <a:bodyPr>
            <a:normAutofit/>
          </a:bodyPr>
          <a:lstStyle/>
          <a:p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Середньомісячна номінальна заробітна плата за видами економічної діяльності (грн)</a:t>
            </a:r>
            <a:endParaRPr lang="uk-U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User\Desktop\Lera\рег мен-т\Без имени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6840760" cy="58326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63515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Охорона здоров’я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423529"/>
              </p:ext>
            </p:extLst>
          </p:nvPr>
        </p:nvGraphicFramePr>
        <p:xfrm>
          <a:off x="359531" y="1628800"/>
          <a:ext cx="8352929" cy="4841413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653963"/>
                <a:gridCol w="437573"/>
                <a:gridCol w="653963"/>
                <a:gridCol w="715594"/>
                <a:gridCol w="715594"/>
                <a:gridCol w="731344"/>
                <a:gridCol w="731344"/>
                <a:gridCol w="819680"/>
                <a:gridCol w="940886"/>
                <a:gridCol w="976494"/>
                <a:gridCol w="976494"/>
              </a:tblGrid>
              <a:tr h="20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уперше зареєстрованих випадків захворювань, тис.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05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усього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 тому числі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10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новоутво-рення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нервової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кровообігу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органів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дихання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шкіри та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підшкірної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клітковини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кістково-м’язової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 і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сполучної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тканини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хвороби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сечостатевої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уроджені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аномалії (вади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розвитку),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деформації та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хромосомні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порушення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травми,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отруєння та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деякі інші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наслідки дії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зовнішніх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87824" y="1124744"/>
            <a:ext cx="30963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Захворюваність населення</a:t>
            </a: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67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2446"/>
              </p:ext>
            </p:extLst>
          </p:nvPr>
        </p:nvGraphicFramePr>
        <p:xfrm>
          <a:off x="323527" y="908720"/>
          <a:ext cx="8568952" cy="2088230"/>
        </p:xfrm>
        <a:graphic>
          <a:graphicData uri="http://schemas.openxmlformats.org/drawingml/2006/table">
            <a:tbl>
              <a:tblPr firstRow="1" firstCol="1" bandRow="1"/>
              <a:tblGrid>
                <a:gridCol w="1659616"/>
                <a:gridCol w="1755755"/>
                <a:gridCol w="1755755"/>
                <a:gridCol w="1698913"/>
                <a:gridCol w="1698913"/>
              </a:tblGrid>
              <a:tr h="4875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Кількість лікарів усіх спеціальностей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Кількість середнього медичного персоналу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усього, тис.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 10 000 населення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усього, тис.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 10 000 населення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66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2013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6,9</a:t>
                      </a:r>
                      <a:r>
                        <a:rPr lang="uk-UA" sz="1400" baseline="30000" dirty="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47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14,3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99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66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2014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6,9</a:t>
                      </a:r>
                      <a:r>
                        <a:rPr lang="uk-UA" sz="1400" baseline="30000" dirty="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48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14,2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98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66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2015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7,0</a:t>
                      </a:r>
                      <a:r>
                        <a:rPr lang="uk-UA" sz="1400" baseline="3000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49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13,9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97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66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 dirty="0">
                          <a:effectLst/>
                          <a:latin typeface="Times New Roman"/>
                          <a:cs typeface="Arial"/>
                        </a:rPr>
                        <a:t>2016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6,9</a:t>
                      </a:r>
                      <a:r>
                        <a:rPr lang="uk-UA" sz="1400" baseline="3000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48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13,6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96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66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2017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6,9</a:t>
                      </a:r>
                      <a:r>
                        <a:rPr lang="uk-UA" sz="1400" baseline="3000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49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13,4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96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7584" y="481810"/>
            <a:ext cx="161730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Медичні кадри</a:t>
            </a: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235369"/>
              </p:ext>
            </p:extLst>
          </p:nvPr>
        </p:nvGraphicFramePr>
        <p:xfrm>
          <a:off x="395534" y="3717033"/>
          <a:ext cx="8496947" cy="2520280"/>
        </p:xfrm>
        <a:graphic>
          <a:graphicData uri="http://schemas.openxmlformats.org/drawingml/2006/table">
            <a:tbl>
              <a:tblPr firstRow="1" firstCol="1" bandRow="1"/>
              <a:tblGrid>
                <a:gridCol w="1056901"/>
                <a:gridCol w="951062"/>
                <a:gridCol w="1056901"/>
                <a:gridCol w="1429574"/>
                <a:gridCol w="1373673"/>
                <a:gridCol w="1429574"/>
                <a:gridCol w="1199262"/>
              </a:tblGrid>
              <a:tr h="5040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Кількість</a:t>
                      </a:r>
                      <a:br>
                        <a:rPr lang="uk-UA" sz="1400" dirty="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лікарняних</a:t>
                      </a:r>
                      <a:br>
                        <a:rPr lang="uk-UA" sz="1400" dirty="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закладів, од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Кількість лікарняних ліжок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Кількість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лікарських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амбулаторно-поліклінічних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закладів, од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Планова ємність амбулаторно-поліклінічних закладів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6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усього, тис.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 10 000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населення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кількість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відвідувань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за зміну, тис.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 10 000</a:t>
                      </a:r>
                      <a:br>
                        <a:rPr lang="uk-UA" sz="14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населення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2013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12,6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87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460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38,5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266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2014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12,4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86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467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38,1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264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2015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75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12,3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86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482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37,0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259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2016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72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11,3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80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478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37,0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260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b="1">
                          <a:effectLst/>
                          <a:latin typeface="Times New Roman"/>
                          <a:cs typeface="Arial"/>
                        </a:rPr>
                        <a:t>2017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69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11,1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79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481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/>
                          <a:cs typeface="Arial"/>
                        </a:rPr>
                        <a:t>37,8</a:t>
                      </a:r>
                      <a:endParaRPr lang="ru-RU" sz="18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/>
                          <a:cs typeface="Arial"/>
                        </a:rPr>
                        <a:t>269</a:t>
                      </a:r>
                      <a:endParaRPr lang="ru-RU" sz="18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39056" y="3182154"/>
            <a:ext cx="259301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 охорони здоров’я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21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88640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 захист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6257566"/>
              </p:ext>
            </p:extLst>
          </p:nvPr>
        </p:nvGraphicFramePr>
        <p:xfrm>
          <a:off x="539552" y="1751611"/>
          <a:ext cx="7992887" cy="4176466"/>
        </p:xfrm>
        <a:graphic>
          <a:graphicData uri="http://schemas.openxmlformats.org/drawingml/2006/table">
            <a:tbl>
              <a:tblPr firstRow="1" firstCol="1" bandRow="1">
                <a:solidFill>
                  <a:schemeClr val="bg1">
                    <a:lumMod val="95000"/>
                  </a:schemeClr>
                </a:solidFill>
              </a:tblPr>
              <a:tblGrid>
                <a:gridCol w="1097410"/>
                <a:gridCol w="1115131"/>
                <a:gridCol w="1153014"/>
                <a:gridCol w="1153014"/>
                <a:gridCol w="1153014"/>
                <a:gridCol w="1153014"/>
                <a:gridCol w="1168290"/>
              </a:tblGrid>
              <a:tr h="267171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(осіб)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дітей, усиновлених протягом 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Із них: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Загальна</a:t>
                      </a:r>
                      <a:b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</a:t>
                      </a:r>
                      <a:b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дітей-сиріт </a:t>
                      </a:r>
                      <a:b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 дітей, позбавлених батьківського піклування </a:t>
                      </a:r>
                      <a:b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 кінець року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громадянами України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іноземними громадянами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9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Усиновлено дітей-сиріт і дітей, позбавлених батьківського піклування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усиновлено 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дітей, які проживають 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 одним із батьків і усиновлені вітчимом(мачухою)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Усиновлено дітей-сиріт і дітей, позбавлених батьківського піклування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усиновлено 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дітей, які проживають 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 одним із батьків і усиновлені вітчимом(мачухою)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427095" algn="l"/>
                        </a:tabLst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99792" y="1124744"/>
            <a:ext cx="36724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7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7413" algn="l"/>
              </a:tabLst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Кількість усиновлених дітей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7413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718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692696"/>
            <a:ext cx="83165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073400" algn="l"/>
                <a:tab pos="3427413" algn="l"/>
                <a:tab pos="544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3400" algn="l"/>
                <a:tab pos="3427413" algn="l"/>
                <a:tab pos="5440363" algn="l"/>
              </a:tabLst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Середній розмір призначеної місячної пенсії та кількість пенсіонерів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3400" algn="l"/>
                <a:tab pos="3427413" algn="l"/>
                <a:tab pos="5440363" algn="l"/>
              </a:tabLst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(за даними Пенсійного фонду України)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3400" algn="l"/>
                <a:tab pos="3427413" algn="l"/>
                <a:tab pos="5440363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8328753"/>
              </p:ext>
            </p:extLst>
          </p:nvPr>
        </p:nvGraphicFramePr>
        <p:xfrm>
          <a:off x="467544" y="1628800"/>
          <a:ext cx="8280920" cy="4666939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035520"/>
                <a:gridCol w="936104"/>
                <a:gridCol w="1656184"/>
                <a:gridCol w="1368152"/>
                <a:gridCol w="1190334"/>
                <a:gridCol w="2094626"/>
              </a:tblGrid>
              <a:tr h="7789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4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 початок року)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9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Середній розмір призначеної місячної пенсії пенсіонерам, які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перебувають на обліку в органах Пенсійного фонду, грн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пенсіонерів,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 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усього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 тому числі: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 віком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 інвалідністю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 разі втрати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годувальника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1408,19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1391,68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1364,22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1133,74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1463,68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1447,30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1419,07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1184,36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1541,49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1524,17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1454,19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1376,77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1656,50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1631,97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1573,42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1655,35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1789,91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1753,29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1742,59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1838,03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5" marR="12495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2400,98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2458,93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2065,43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2255,77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3073400" algn="l"/>
                          <a:tab pos="3427095" algn="l"/>
                          <a:tab pos="5440045" algn="l"/>
                        </a:tabLs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38" marR="613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113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Населені пункти та житло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511261"/>
              </p:ext>
            </p:extLst>
          </p:nvPr>
        </p:nvGraphicFramePr>
        <p:xfrm>
          <a:off x="107504" y="1340767"/>
          <a:ext cx="8928991" cy="2469690"/>
        </p:xfrm>
        <a:graphic>
          <a:graphicData uri="http://schemas.openxmlformats.org/drawingml/2006/table">
            <a:tbl>
              <a:tblPr firstRow="1" firstCol="1" bandRow="1"/>
              <a:tblGrid>
                <a:gridCol w="445253"/>
                <a:gridCol w="1268245"/>
                <a:gridCol w="1349434"/>
                <a:gridCol w="1475061"/>
                <a:gridCol w="2323691"/>
                <a:gridCol w="2067307"/>
              </a:tblGrid>
              <a:tr h="7372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Загальна площа, млн.м</a:t>
                      </a:r>
                      <a:r>
                        <a:rPr lang="uk-UA" sz="1200" baseline="30000" dirty="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У середньому на одного жителя, </a:t>
                      </a:r>
                      <a:br>
                        <a:rPr lang="uk-UA" sz="1200" dirty="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м</a:t>
                      </a:r>
                      <a:r>
                        <a:rPr lang="uk-UA" sz="1200" baseline="30000" dirty="0">
                          <a:effectLst/>
                          <a:latin typeface="Times New Roman"/>
                          <a:cs typeface="Arial"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Кількість квартир, тис.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Кількість сімей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та одинаків, які перебували 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на квартирному обліку 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на кінець року,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тис.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Кількість сімей 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та одинаків,  які 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одержали  житло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протягом року, од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36,5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25,0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697,2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17,5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102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36,4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25,2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694,3</a:t>
                      </a:r>
                      <a:r>
                        <a:rPr lang="uk-UA" sz="1200" baseline="30000" dirty="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15,0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104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36,3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25,4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692,1</a:t>
                      </a:r>
                      <a:r>
                        <a:rPr lang="uk-UA" sz="1200" baseline="30000" dirty="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2016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36,2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25,5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688,7</a:t>
                      </a:r>
                      <a:r>
                        <a:rPr lang="uk-UA" sz="1200" baseline="30000" dirty="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36,1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25,7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687,4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1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36,4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26,1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691,3</a:t>
                      </a:r>
                      <a:r>
                        <a:rPr lang="uk-UA" sz="1200" baseline="30000"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87733" y="908720"/>
            <a:ext cx="25202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Житловий фонд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867950"/>
              </p:ext>
            </p:extLst>
          </p:nvPr>
        </p:nvGraphicFramePr>
        <p:xfrm>
          <a:off x="107504" y="4005063"/>
          <a:ext cx="8928992" cy="2611112"/>
        </p:xfrm>
        <a:graphic>
          <a:graphicData uri="http://schemas.openxmlformats.org/drawingml/2006/table">
            <a:tbl>
              <a:tblPr firstRow="1" firstCol="1" bandRow="1"/>
              <a:tblGrid>
                <a:gridCol w="1159154"/>
                <a:gridCol w="1159154"/>
                <a:gridCol w="1041486"/>
                <a:gridCol w="1041486"/>
                <a:gridCol w="1104702"/>
                <a:gridCol w="1104702"/>
                <a:gridCol w="1159154"/>
                <a:gridCol w="1159154"/>
              </a:tblGrid>
              <a:tr h="3032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Питома вага загальної площі обладнаної, відсотків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водопроводом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каналізацією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опаленням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газом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гарячим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водопостачанням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ваннами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підлоговими</a:t>
                      </a:r>
                      <a:br>
                        <a:rPr lang="uk-UA" sz="1200">
                          <a:effectLst/>
                          <a:latin typeface="Times New Roman"/>
                          <a:cs typeface="Arial"/>
                        </a:rPr>
                      </a:b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електроплитами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50,5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48,9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62,5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88,2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39,1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46,1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0,9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51,0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49,3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71,3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87,5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39,7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x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x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51,0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49,2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71,1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87,2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40,0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2016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50,9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49,0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70,8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86,6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39,7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51,1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49,1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71,0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86,5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39,7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51,2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49,2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71,3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87,0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39,7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х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527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Правосуддя та злочинність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2005846"/>
              </p:ext>
            </p:extLst>
          </p:nvPr>
        </p:nvGraphicFramePr>
        <p:xfrm>
          <a:off x="395536" y="1268760"/>
          <a:ext cx="8352928" cy="5040557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752049"/>
                <a:gridCol w="752800"/>
                <a:gridCol w="1102153"/>
                <a:gridCol w="864743"/>
                <a:gridCol w="2255396"/>
                <a:gridCol w="1507104"/>
                <a:gridCol w="1118683"/>
              </a:tblGrid>
              <a:tr h="2749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виявлено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злочинів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виявлено осіб,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 вчинили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злочини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засуджено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осіб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осіб, притягнутих до адміністративної відповідальності, (тис. осіб)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цивільних справ, розглянутих судами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 постановленням рішення),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(тис. справ)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пожеж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17872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18064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23548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23076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22676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944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053363"/>
              </p:ext>
            </p:extLst>
          </p:nvPr>
        </p:nvGraphicFramePr>
        <p:xfrm>
          <a:off x="611560" y="1700808"/>
          <a:ext cx="7848873" cy="432048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872377"/>
                <a:gridCol w="872377"/>
                <a:gridCol w="945601"/>
                <a:gridCol w="945601"/>
                <a:gridCol w="763804"/>
                <a:gridCol w="795997"/>
                <a:gridCol w="891947"/>
                <a:gridCol w="891947"/>
                <a:gridCol w="869222"/>
              </a:tblGrid>
              <a:tr h="13100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Випуск книжок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 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брошур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Випуск періодичних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 таких, що продовжуються, видань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(крім газет)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газет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Середньодобовий обсяг місцевого мовлення, годин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6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видань, друкованих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тираж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видань, тис. прим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видань, друкованих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річний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тираж, 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 прим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видань, друкованих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середній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разовий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тираж,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 прим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телемовлення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радіо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мовлення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1662,2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37,95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15,57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1576,8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1226,2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en-US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51720" y="1124744"/>
            <a:ext cx="57476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Засоби масової інформації та книговидання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38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056911"/>
              </p:ext>
            </p:extLst>
          </p:nvPr>
        </p:nvGraphicFramePr>
        <p:xfrm>
          <a:off x="323528" y="980728"/>
          <a:ext cx="8496945" cy="209055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697317"/>
                <a:gridCol w="892191"/>
                <a:gridCol w="998628"/>
                <a:gridCol w="2199956"/>
                <a:gridCol w="1127760"/>
                <a:gridCol w="998628"/>
                <a:gridCol w="1582465"/>
              </a:tblGrid>
              <a:tr h="896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театрів,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глядачів на виставах,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концертних організацій,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професійних творчих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колективів, 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слухачів на концертах,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музеїв,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відвідувачів музеїв,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uk-UA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uk-UA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477543"/>
            <a:ext cx="3600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 культури</a:t>
            </a: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631300"/>
              </p:ext>
            </p:extLst>
          </p:nvPr>
        </p:nvGraphicFramePr>
        <p:xfrm>
          <a:off x="323530" y="3428999"/>
          <a:ext cx="8496941" cy="2592288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775752"/>
                <a:gridCol w="1119391"/>
                <a:gridCol w="1346112"/>
                <a:gridCol w="1346112"/>
                <a:gridCol w="1262376"/>
                <a:gridCol w="1089373"/>
                <a:gridCol w="1557825"/>
              </a:tblGrid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бібліотек,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Бібліотечний фонд,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тис.прим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демонстраторів фільмів,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глядачів на сеансах,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клубних закладів,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місць 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них, 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11497,3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11286,0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10997,8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10714,5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10361,1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653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 та туризм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516231"/>
              </p:ext>
            </p:extLst>
          </p:nvPr>
        </p:nvGraphicFramePr>
        <p:xfrm>
          <a:off x="179512" y="1340767"/>
          <a:ext cx="8712967" cy="2304257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87221"/>
                <a:gridCol w="1359268"/>
                <a:gridCol w="1359268"/>
                <a:gridCol w="701435"/>
                <a:gridCol w="701435"/>
                <a:gridCol w="791801"/>
                <a:gridCol w="791801"/>
                <a:gridCol w="1060369"/>
                <a:gridCol w="1060369"/>
              </a:tblGrid>
              <a:tr h="46085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Санаторії та пансіонати з лікуванням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Санаторії-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профілакторії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Будинки і пансіонати відпочинку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Бази та інші заклади відпочинку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2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них ліжок, тис.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них ліжок, тис.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них місць, тис.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них місць, тис.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uk-UA" sz="1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7784" y="908282"/>
            <a:ext cx="45986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Санаторно-курортні та оздоровчі заклади</a:t>
            </a: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304057"/>
              </p:ext>
            </p:extLst>
          </p:nvPr>
        </p:nvGraphicFramePr>
        <p:xfrm>
          <a:off x="179512" y="4221088"/>
          <a:ext cx="8765734" cy="2412775"/>
        </p:xfrm>
        <a:graphic>
          <a:graphicData uri="http://schemas.openxmlformats.org/drawingml/2006/table">
            <a:tbl>
              <a:tblPr firstRow="1" firstCol="1" bandRow="1"/>
              <a:tblGrid>
                <a:gridCol w="1894319"/>
                <a:gridCol w="2128478"/>
                <a:gridCol w="1894319"/>
                <a:gridCol w="1894319"/>
                <a:gridCol w="110625"/>
                <a:gridCol w="843674"/>
              </a:tblGrid>
              <a:tr h="219343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(осіб)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1934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туристів, обслугованих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туроператорами та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турагентами</a:t>
                      </a: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– усього</a:t>
                      </a:r>
                      <a:r>
                        <a:rPr lang="uk-UA" sz="1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тому числі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8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в’їзні (іноземні)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виїзні</a:t>
                      </a:r>
                      <a:b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внутрішні</a:t>
                      </a:r>
                      <a:b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12947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11476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13576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17884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32007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28392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587398"/>
            <a:ext cx="820224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Кількість туристів, обслугованих туроператорами та </a:t>
            </a:r>
            <a:r>
              <a:rPr kumimoji="0" lang="uk-UA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турагентами</a:t>
            </a: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b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 за видами туризму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53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303468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722400"/>
              </p:ext>
            </p:extLst>
          </p:nvPr>
        </p:nvGraphicFramePr>
        <p:xfrm>
          <a:off x="467544" y="1124744"/>
          <a:ext cx="8208912" cy="3846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615938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Рік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Міська</a:t>
                      </a:r>
                      <a:r>
                        <a:rPr lang="uk-U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сільська місцевість (осіб)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Міська місцевість (осіб)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Сільська місцевість(осіб)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26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1458205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899072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559133          </a:t>
                      </a:r>
                    </a:p>
                  </a:txBody>
                  <a:tcPr/>
                </a:tc>
              </a:tr>
              <a:tr h="431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1448975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895755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553220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1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1438948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891724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547224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115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1426828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885606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541222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1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1413829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878939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534890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1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1400439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527258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58707"/>
              </p:ext>
            </p:extLst>
          </p:nvPr>
        </p:nvGraphicFramePr>
        <p:xfrm>
          <a:off x="539552" y="5157192"/>
          <a:ext cx="8136906" cy="1381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56151"/>
                <a:gridCol w="1356151"/>
                <a:gridCol w="1356151"/>
                <a:gridCol w="1356151"/>
                <a:gridCol w="1356151"/>
                <a:gridCol w="1356151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Міграційний</a:t>
                      </a:r>
                      <a:r>
                        <a:rPr lang="uk-U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приріст (скорочення) населення (тис. осіб)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1,1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1,0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-0,2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-0,7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0,1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707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2994954"/>
              </p:ext>
            </p:extLst>
          </p:nvPr>
        </p:nvGraphicFramePr>
        <p:xfrm>
          <a:off x="395536" y="1268760"/>
          <a:ext cx="8352930" cy="489654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994998"/>
                <a:gridCol w="1171123"/>
                <a:gridCol w="1171123"/>
                <a:gridCol w="1079200"/>
                <a:gridCol w="1079200"/>
                <a:gridCol w="1428643"/>
                <a:gridCol w="1428643"/>
              </a:tblGrid>
              <a:tr h="79996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Кількість закладів, од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 них місць, од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Кількість дітей, які перебували</a:t>
                      </a:r>
                      <a:br>
                        <a:rPr lang="uk-UA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у закладах, осіб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4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усього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тому числі заклади оздоровлення</a:t>
                      </a:r>
                      <a:r>
                        <a:rPr lang="uk-UA" sz="1400" baseline="300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усього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тому числі у закладах оздоровлення</a:t>
                      </a:r>
                      <a:r>
                        <a:rPr lang="uk-UA" sz="1400" baseline="300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усього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 тому числі у закладах оздоровлення</a:t>
                      </a:r>
                      <a:r>
                        <a:rPr lang="uk-UA" sz="1400" baseline="300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ctr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2013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1001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6699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5769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</a:rPr>
                        <a:t>57600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14668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874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6376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5708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50894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</a:rPr>
                        <a:t>15505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2015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799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6004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5314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47142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</a:rPr>
                        <a:t>14358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2016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798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6232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5937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50378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16039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2017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808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25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6117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5662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54620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18112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2018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782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22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5279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4759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49204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</a:rPr>
                        <a:t>14038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  <a:tr h="39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2019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757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6137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6094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50687</a:t>
                      </a:r>
                      <a:endParaRPr lang="ru-RU" sz="14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</a:rPr>
                        <a:t>16219</a:t>
                      </a:r>
                      <a:endParaRPr lang="ru-RU" sz="14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620688"/>
            <a:ext cx="777686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Дитячі заклади оздоровлення та відпочинку, які працювали влітку</a:t>
            </a: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695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Навколишнє середовище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762162"/>
              </p:ext>
            </p:extLst>
          </p:nvPr>
        </p:nvGraphicFramePr>
        <p:xfrm>
          <a:off x="179512" y="1700810"/>
          <a:ext cx="8730608" cy="4887508"/>
        </p:xfrm>
        <a:graphic>
          <a:graphicData uri="http://schemas.openxmlformats.org/drawingml/2006/table">
            <a:tbl>
              <a:tblPr firstRow="1" firstCol="1" bandRow="1"/>
              <a:tblGrid>
                <a:gridCol w="495876"/>
                <a:gridCol w="708395"/>
                <a:gridCol w="1700147"/>
                <a:gridCol w="1062592"/>
                <a:gridCol w="991753"/>
                <a:gridCol w="1558468"/>
                <a:gridCol w="1204271"/>
                <a:gridCol w="1009106"/>
              </a:tblGrid>
              <a:tr h="334724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(у фактичних цінах; </a:t>
                      </a:r>
                      <a:r>
                        <a:rPr lang="uk-UA" sz="1200" dirty="0" err="1">
                          <a:effectLst/>
                          <a:latin typeface="Times New Roman"/>
                          <a:cs typeface="Arial"/>
                        </a:rPr>
                        <a:t>тис.грн</a:t>
                      </a: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)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72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Усього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У тому числі на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9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Охорону атмосферного повітря і проблеми зміни клімату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Очищення зворотних вод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поводження з відходами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захист і реабілітацію ґрунту, підземних і поверхневих вод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Збереження біорізноманіття і середовища існування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інші напрями природо-охоронної діяльності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648992,4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156131,5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413638,3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45834,0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10082,1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17895,4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5411,1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641046,7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146732,2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400085,6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63429,7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9409,1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15978,0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5412,1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854846,2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230465,9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530349,8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56178,8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11756,1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19881,5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6214,1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2016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914033,3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246633,0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559271,2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66470,4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11104,3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24377,2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6177,2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1065777,7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285013,2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642311,5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85135,0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14417,7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29932,9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8967,4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691" marR="346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1444803,1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395340,7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881139,1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103104,7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/>
                          <a:cs typeface="Arial"/>
                        </a:rPr>
                        <a:t>20428,2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33372,3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/>
                          <a:cs typeface="Arial"/>
                        </a:rPr>
                        <a:t>11418,1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4082" marR="340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1889" y="980728"/>
            <a:ext cx="74878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Поточні витрати на охорону навколишнього природного середовища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видами природоохоронних заходів</a:t>
            </a: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640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695834"/>
              </p:ext>
            </p:extLst>
          </p:nvPr>
        </p:nvGraphicFramePr>
        <p:xfrm>
          <a:off x="135353" y="1255986"/>
          <a:ext cx="8901145" cy="490932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573368"/>
                <a:gridCol w="935362"/>
                <a:gridCol w="1683421"/>
                <a:gridCol w="952075"/>
                <a:gridCol w="1316884"/>
                <a:gridCol w="1610229"/>
                <a:gridCol w="951499"/>
                <a:gridCol w="878307"/>
              </a:tblGrid>
              <a:tr h="238581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 фактичних цінах, </a:t>
                      </a: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тис.грн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5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Усього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 тому числі 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8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Охорону атмосферного повітря і проблеми зміни клімату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Очищення зворотних вод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поводження з відходами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захист і реабілітацію ґрунту, підземних і поверхневих вод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Збереження біорізноманіття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 середовища існування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інші напрями природо-охоронної діяльності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134630,1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69753,0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60302,5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4277,3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127649,2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22448,6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103554,6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66925,9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3152,1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59035,5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2109,0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2629,3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103043,3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10403,7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74845,0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4762,8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4147,7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8884,1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199642,0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8971,6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173255,2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3249,3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4006,5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10159,4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530" marR="3053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264100,3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8399,8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244922,6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6498,2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4194,2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4" marR="299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332656"/>
            <a:ext cx="789850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Капітальні інвестиції на охорону навколишнього природного середовища</a:t>
            </a:r>
            <a:br>
              <a:rPr lang="uk-UA" alt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за видами природоохоронних заходів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718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5675942"/>
              </p:ext>
            </p:extLst>
          </p:nvPr>
        </p:nvGraphicFramePr>
        <p:xfrm>
          <a:off x="107504" y="714994"/>
          <a:ext cx="8928994" cy="5994090"/>
        </p:xfrm>
        <a:graphic>
          <a:graphicData uri="http://schemas.openxmlformats.org/drawingml/2006/table">
            <a:tbl>
              <a:tblPr firstRow="1" firstCol="1" bandRow="1"/>
              <a:tblGrid>
                <a:gridCol w="910218"/>
                <a:gridCol w="805591"/>
                <a:gridCol w="639292"/>
                <a:gridCol w="261263"/>
                <a:gridCol w="51508"/>
                <a:gridCol w="659120"/>
                <a:gridCol w="1830889"/>
                <a:gridCol w="1291570"/>
                <a:gridCol w="2479543"/>
              </a:tblGrid>
              <a:tr h="191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(тис.т)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Утворено</a:t>
                      </a: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Утилізовано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Спалено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Видалено у спеціально відведені місця чи об'єкти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Загальний обсяг відходів, накопичених протягом експлуатації, у спеціально відведених місцях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 об'єктах (місцях видалення відходів)</a:t>
                      </a:r>
                      <a:r>
                        <a:rPr lang="uk-UA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5898,9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4365,2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25628,3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3441,5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25602,0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4431,7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3063,2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25951,6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3615,3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26311,5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35121,8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2780,4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26641,9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19825,7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2771,7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1325,9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27851,1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т.ч. відходи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І–ІІІ класів небезпеки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99" marR="1249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7864" y="404664"/>
            <a:ext cx="61926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Утворення та поводження з відходами</a:t>
            </a:r>
            <a:r>
              <a:rPr kumimoji="0" lang="uk-UA" altLang="ru-RU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932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386496" y="1916832"/>
            <a:ext cx="6480720" cy="27363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1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440553"/>
              </p:ext>
            </p:extLst>
          </p:nvPr>
        </p:nvGraphicFramePr>
        <p:xfrm>
          <a:off x="251520" y="476672"/>
          <a:ext cx="8640960" cy="3120024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935588"/>
                <a:gridCol w="935588"/>
                <a:gridCol w="1286132"/>
                <a:gridCol w="65411"/>
                <a:gridCol w="1370166"/>
                <a:gridCol w="1286132"/>
                <a:gridCol w="1370166"/>
                <a:gridCol w="1339755"/>
                <a:gridCol w="52022"/>
              </a:tblGrid>
              <a:tr h="66638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 1 січня; тис. осіб)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Чисельність наявного населення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Чисельність постійного населення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тому числі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тому числі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міське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сільське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чоловіки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жінки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1467,8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901,7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895,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1441,1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1438,9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1426,8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1413,8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1406,0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517820"/>
              </p:ext>
            </p:extLst>
          </p:nvPr>
        </p:nvGraphicFramePr>
        <p:xfrm>
          <a:off x="251520" y="3634718"/>
          <a:ext cx="8640960" cy="2920414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935165"/>
                <a:gridCol w="935165"/>
                <a:gridCol w="753515"/>
                <a:gridCol w="760243"/>
                <a:gridCol w="768653"/>
                <a:gridCol w="782107"/>
                <a:gridCol w="782107"/>
                <a:gridCol w="906572"/>
                <a:gridCol w="72256"/>
                <a:gridCol w="945257"/>
                <a:gridCol w="945257"/>
                <a:gridCol w="54663"/>
              </a:tblGrid>
              <a:tr h="466774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 1 січня; тис. осіб)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Розподіл постійного населення за окремими віковими групами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47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 населення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0–14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0–15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0–17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16–59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15–64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років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старше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років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старше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років 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старше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1196,3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1406,0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855,9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957,5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23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1159,8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403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5050904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Ринок праці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0612952"/>
              </p:ext>
            </p:extLst>
          </p:nvPr>
        </p:nvGraphicFramePr>
        <p:xfrm>
          <a:off x="107504" y="908720"/>
          <a:ext cx="8928991" cy="5940579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563384"/>
                <a:gridCol w="670886"/>
                <a:gridCol w="670886"/>
                <a:gridCol w="670886"/>
                <a:gridCol w="630646"/>
                <a:gridCol w="670886"/>
                <a:gridCol w="670886"/>
                <a:gridCol w="670886"/>
                <a:gridCol w="630646"/>
                <a:gridCol w="885958"/>
                <a:gridCol w="885958"/>
                <a:gridCol w="670886"/>
                <a:gridCol w="636197"/>
              </a:tblGrid>
              <a:tr h="47481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Економічно активне населення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У</a:t>
                      </a:r>
                      <a:r>
                        <a:rPr lang="uk-UA" sz="1400">
                          <a:effectLst/>
                        </a:rPr>
                        <a:t> тому числі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віці 15–70 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працездатного віку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зайняте населення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безробітне населення (за методологією МОП)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в</a:t>
                      </a:r>
                      <a:r>
                        <a:rPr lang="ru-RU" sz="1400">
                          <a:effectLst/>
                        </a:rPr>
                        <a:t/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середньому,</a:t>
                      </a:r>
                      <a:br>
                        <a:rPr lang="uk-UA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тис. осіб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% до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населення відповідної вікової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групи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в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середньому,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тис.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% до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населення відповідної вікової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групи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віці 15–70 років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працездатного віку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 віці 15–70 років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працездатного віку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6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в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середньому,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тис.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% до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населення відповідної вікової 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групи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в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середньому,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тис.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% до населення відповідної вікової групи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в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середньому,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тис.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у % до економічно активного населення відповідної вікової </a:t>
                      </a:r>
                      <a:br>
                        <a:rPr lang="uk-UA" sz="1400" dirty="0">
                          <a:effectLst/>
                        </a:rPr>
                      </a:br>
                      <a:r>
                        <a:rPr lang="uk-UA" sz="1400" dirty="0">
                          <a:effectLst/>
                        </a:rPr>
                        <a:t>групи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в</a:t>
                      </a:r>
                      <a:br>
                        <a:rPr lang="uk-UA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середньому,</a:t>
                      </a:r>
                      <a:br>
                        <a:rPr lang="uk-UA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тис. осіб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у % до</a:t>
                      </a:r>
                      <a:br>
                        <a:rPr lang="uk-UA" sz="1400">
                          <a:effectLst/>
                        </a:rPr>
                      </a:br>
                      <a:r>
                        <a:rPr lang="uk-UA" sz="1400">
                          <a:effectLst/>
                        </a:rPr>
                        <a:t>економічно активного населення відповідної вікової групи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ctr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706,0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64,7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662,5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74,2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648,3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59,4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604,8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67,7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57,7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8,2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57,7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8,7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681,2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62,9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660,7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73,9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602,9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55,7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582,8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11,5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77,9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11,8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664,3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61,7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649,1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72,6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583,6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54,2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568,5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63,6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80,7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12,1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80,6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12,4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653,0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61,0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638,4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71,4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570,4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555,8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62,2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82,6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12,6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82,6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12,9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653,3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61,4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640,3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72,7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575,0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54,0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562,0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63,8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12,0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12,2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  <a:tr h="237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2018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</a:rPr>
                        <a:t>653,9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62,0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638,6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73,6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580,6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55,1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565,3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65,2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73,3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</a:rPr>
                        <a:t>11,2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73,3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</a:rPr>
                        <a:t>11,5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366" marR="35366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591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0344942"/>
              </p:ext>
            </p:extLst>
          </p:nvPr>
        </p:nvGraphicFramePr>
        <p:xfrm>
          <a:off x="251520" y="2276872"/>
          <a:ext cx="8712967" cy="422786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944661"/>
                <a:gridCol w="1421060"/>
                <a:gridCol w="1047486"/>
                <a:gridCol w="1047486"/>
                <a:gridCol w="1438074"/>
                <a:gridCol w="1438074"/>
                <a:gridCol w="1376126"/>
              </a:tblGrid>
              <a:tr h="68420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Середньооблікова кількість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штатних працівників,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тис.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Коефіцієнт обороту робочої сили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Середньомісячна заробітна плата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4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прийому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звільненню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Номінальна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реальна, у % до</a:t>
                      </a:r>
                      <a:b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попереднього року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</a:tr>
              <a:tr h="138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% до середньооблікової кількості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штатних працівників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% до прожиткового мінімуму для</a:t>
                      </a:r>
                      <a:b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працездатних осіб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  <a:tr h="241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b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177644"/>
              </p:ext>
            </p:extLst>
          </p:nvPr>
        </p:nvGraphicFramePr>
        <p:xfrm>
          <a:off x="323528" y="692696"/>
          <a:ext cx="8520606" cy="13817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20101"/>
                <a:gridCol w="1420101"/>
                <a:gridCol w="1420101"/>
                <a:gridCol w="1420101"/>
                <a:gridCol w="1420101"/>
                <a:gridCol w="1420101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Середня тривалість пошуку роботи безробітними (за методологією МОП), міс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/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/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/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67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2232248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8028831"/>
              </p:ext>
            </p:extLst>
          </p:nvPr>
        </p:nvGraphicFramePr>
        <p:xfrm>
          <a:off x="100250" y="1143396"/>
          <a:ext cx="8856984" cy="23134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08099"/>
                <a:gridCol w="1825506"/>
                <a:gridCol w="2318309"/>
                <a:gridCol w="2052680"/>
                <a:gridCol w="1952390"/>
              </a:tblGrid>
              <a:tr h="870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Кількість закладів професійної (професійно-технічної) освіти на кінець року,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Кількість учнів, слухачів у закладах професійної (професійно-технічної) освіти на кінець року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тис. осіб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Кількість осіб, прийнятих на навчання до закладів професійної (професійно-технічної) освіти, тис.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Кількість осіб випущених із закладів професійної (професійно-технічної) освіти, тис.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2013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7,5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8,0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11</a:t>
                      </a:r>
                      <a:r>
                        <a:rPr lang="uk-UA" sz="1200" dirty="0">
                          <a:effectLst/>
                        </a:rPr>
                        <a:t>,</a:t>
                      </a:r>
                      <a:r>
                        <a:rPr lang="en-US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6,7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7,3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2015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11,6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6,6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6,1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10,8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5,8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5,8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2017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10,3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5,8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5,5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39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9,9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5,3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5,1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80831" y="734943"/>
            <a:ext cx="625019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 професійної (професійно-технічної) освіти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812139"/>
              </p:ext>
            </p:extLst>
          </p:nvPr>
        </p:nvGraphicFramePr>
        <p:xfrm>
          <a:off x="64246" y="3789040"/>
          <a:ext cx="8928992" cy="29443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7057"/>
                <a:gridCol w="824760"/>
                <a:gridCol w="1271701"/>
                <a:gridCol w="895453"/>
                <a:gridCol w="895453"/>
                <a:gridCol w="1494779"/>
                <a:gridCol w="78138"/>
                <a:gridCol w="1374601"/>
                <a:gridCol w="1307050"/>
              </a:tblGrid>
              <a:tr h="208565">
                <a:tc gridSpan="6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(на початок навчального року)</a:t>
                      </a:r>
                      <a:endParaRPr lang="ru-RU" sz="1200">
                        <a:effectLst/>
                        <a:latin typeface="Calibri"/>
                        <a:cs typeface="Arial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13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Кількість 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закладів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загальної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середньої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освіти, 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Кількість учнів 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у закладах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загальної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середньої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освіти – 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усього,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тис. осіб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З них у закладах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Випуск учнів із закладів загальної середньої освіти, тис. осіб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Кількість</a:t>
                      </a:r>
                      <a:r>
                        <a:rPr lang="ru-RU" sz="1200">
                          <a:effectLst/>
                        </a:rPr>
                        <a:t/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вчителів у</a:t>
                      </a:r>
                      <a:r>
                        <a:rPr lang="ru-RU" sz="1200">
                          <a:effectLst/>
                        </a:rPr>
                        <a:t/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закладах</a:t>
                      </a:r>
                      <a:r>
                        <a:rPr lang="ru-RU" sz="1200">
                          <a:effectLst/>
                        </a:rPr>
                        <a:t/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загальної</a:t>
                      </a:r>
                      <a:r>
                        <a:rPr lang="ru-RU" sz="1200">
                          <a:effectLst/>
                        </a:rPr>
                        <a:t/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середньої</a:t>
                      </a:r>
                      <a:r>
                        <a:rPr lang="ru-RU" sz="1200">
                          <a:effectLst/>
                        </a:rPr>
                        <a:t/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освіти, </a:t>
                      </a:r>
                      <a:br>
                        <a:rPr lang="uk-UA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тис. осіб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10428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денних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 dirty="0">
                          <a:effectLst/>
                        </a:rPr>
                        <a:t>в</a:t>
                      </a:r>
                      <a:r>
                        <a:rPr lang="uk-UA" sz="1200" dirty="0" err="1">
                          <a:effectLst/>
                        </a:rPr>
                        <a:t>ечірніх</a:t>
                      </a: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(змінних)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одержали свідоцтво 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про здобуття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базової загальної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середньої освіти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одержали атестат 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про здобуття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повної загальної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uk-UA" sz="1200" dirty="0">
                          <a:effectLst/>
                        </a:rPr>
                        <a:t>середньої освіти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2013/14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710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126</a:t>
                      </a:r>
                      <a:r>
                        <a:rPr lang="uk-UA" sz="1200">
                          <a:effectLst/>
                        </a:rPr>
                        <a:t>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124,7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13,2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10,2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16,0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2014/15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708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127,9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126,6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11,8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9,3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15,8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2015/16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694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128,3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127,1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11,8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8,4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15,3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2016/17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675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129,4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128,3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15,2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2017/18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643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200">
                          <a:effectLst/>
                        </a:rPr>
                        <a:t>131,4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130,3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7,1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15,2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  <a:tr h="208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2018/19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619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134,0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133,0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11,5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>
                          <a:effectLst/>
                        </a:rPr>
                        <a:t>6,6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200" dirty="0">
                          <a:effectLst/>
                        </a:rPr>
                        <a:t>15,4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/>
                </a:tc>
              </a:tr>
            </a:tbl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72918" y="3429000"/>
            <a:ext cx="3911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 загальної середньої освіти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148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1693887"/>
              </p:ext>
            </p:extLst>
          </p:nvPr>
        </p:nvGraphicFramePr>
        <p:xfrm>
          <a:off x="107503" y="918070"/>
          <a:ext cx="8856985" cy="3208435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967082"/>
                <a:gridCol w="1021891"/>
                <a:gridCol w="1104103"/>
                <a:gridCol w="1104103"/>
                <a:gridCol w="1431512"/>
                <a:gridCol w="76806"/>
                <a:gridCol w="1575744"/>
                <a:gridCol w="1575744"/>
              </a:tblGrid>
              <a:tr h="455479">
                <a:tc gridSpan="5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(на початок навчального року)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4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Кількість ЗВО,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од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Кількість студентів у ЗВО, 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тис. осіб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Кількість осіб, прийнятих на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навчання до ЗВО</a:t>
                      </a:r>
                      <a:r>
                        <a:rPr lang="uk-UA" sz="1300" baseline="30000">
                          <a:effectLst/>
                        </a:rPr>
                        <a:t>3</a:t>
                      </a:r>
                      <a:r>
                        <a:rPr lang="uk-UA" sz="1300">
                          <a:effectLst/>
                        </a:rPr>
                        <a:t>, тис. осіб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0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коледжі,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технікуми,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училища</a:t>
                      </a:r>
                      <a:r>
                        <a:rPr lang="uk-UA" sz="1300" baseline="30000">
                          <a:effectLst/>
                        </a:rPr>
                        <a:t>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університети,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академії,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інститути</a:t>
                      </a:r>
                      <a:r>
                        <a:rPr lang="uk-UA" sz="1300" baseline="30000" dirty="0">
                          <a:effectLst/>
                        </a:rPr>
                        <a:t>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коледжі,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технікуми,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училища</a:t>
                      </a:r>
                      <a:r>
                        <a:rPr lang="uk-UA" sz="1300" baseline="30000" dirty="0">
                          <a:effectLst/>
                        </a:rPr>
                        <a:t>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університети,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академії,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інститути</a:t>
                      </a:r>
                      <a:r>
                        <a:rPr lang="uk-UA" sz="1300" baseline="30000" dirty="0">
                          <a:effectLst/>
                        </a:rPr>
                        <a:t>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коледжі,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технікуми,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училища</a:t>
                      </a:r>
                      <a:r>
                        <a:rPr lang="uk-UA" sz="1300" baseline="30000">
                          <a:effectLst/>
                        </a:rPr>
                        <a:t>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університети,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академії,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інститути</a:t>
                      </a:r>
                      <a:r>
                        <a:rPr lang="uk-UA" sz="1300" baseline="30000">
                          <a:effectLst/>
                        </a:rPr>
                        <a:t>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2013/14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14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9,4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45,2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2,7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10,1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2014/15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14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r>
                        <a:rPr lang="uk-UA" sz="1300">
                          <a:effectLst/>
                        </a:rPr>
                        <a:t>,</a:t>
                      </a:r>
                      <a:r>
                        <a:rPr lang="en-US" sz="1300">
                          <a:effectLst/>
                        </a:rPr>
                        <a:t>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42,7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2,5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8,7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2015/16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7,6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41,9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2,2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8,4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2016/17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6,8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41,8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8,3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2017/18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6,3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39,9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2,0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7,9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2018/19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5,9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39,3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1,6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7,4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059832" y="548680"/>
            <a:ext cx="29658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r>
              <a: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uk-UA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 вищої освіти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38503"/>
              </p:ext>
            </p:extLst>
          </p:nvPr>
        </p:nvGraphicFramePr>
        <p:xfrm>
          <a:off x="78274" y="4221088"/>
          <a:ext cx="8928991" cy="2514662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2053060"/>
                <a:gridCol w="2053060"/>
                <a:gridCol w="1797946"/>
                <a:gridCol w="1309316"/>
                <a:gridCol w="1715609"/>
              </a:tblGrid>
              <a:tr h="45498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Кількість осіб, випущених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із ЗВО</a:t>
                      </a:r>
                      <a:r>
                        <a:rPr lang="uk-UA" sz="1300" baseline="30000" dirty="0">
                          <a:effectLst/>
                        </a:rPr>
                        <a:t>4</a:t>
                      </a:r>
                      <a:r>
                        <a:rPr lang="uk-UA" sz="1300" dirty="0">
                          <a:effectLst/>
                        </a:rPr>
                        <a:t>, тис. осіб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Кількість аспірантів,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осіб</a:t>
                      </a:r>
                      <a:r>
                        <a:rPr lang="uk-UA" sz="1300" baseline="30000">
                          <a:effectLst/>
                        </a:rPr>
                        <a:t>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Кількість докторантів,</a:t>
                      </a:r>
                      <a:br>
                        <a:rPr lang="uk-UA" sz="1300">
                          <a:effectLst/>
                        </a:rPr>
                      </a:br>
                      <a:r>
                        <a:rPr lang="uk-UA" sz="1300">
                          <a:effectLst/>
                        </a:rPr>
                        <a:t>осіб</a:t>
                      </a:r>
                      <a:r>
                        <a:rPr lang="uk-UA" sz="1300" baseline="30000">
                          <a:effectLst/>
                        </a:rPr>
                        <a:t>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9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коледжі,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технікуми,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училища</a:t>
                      </a:r>
                      <a:r>
                        <a:rPr lang="uk-UA" sz="1300" baseline="30000" dirty="0">
                          <a:effectLst/>
                        </a:rPr>
                        <a:t>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університети,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академії,</a:t>
                      </a:r>
                      <a:br>
                        <a:rPr lang="uk-UA" sz="1300" dirty="0">
                          <a:effectLst/>
                        </a:rPr>
                      </a:br>
                      <a:r>
                        <a:rPr lang="uk-UA" sz="1300" dirty="0">
                          <a:effectLst/>
                        </a:rPr>
                        <a:t>інститути</a:t>
                      </a:r>
                      <a:r>
                        <a:rPr lang="uk-UA" sz="1300" baseline="30000" dirty="0">
                          <a:effectLst/>
                        </a:rPr>
                        <a:t>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2,8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11,6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 dirty="0">
                          <a:effectLst/>
                        </a:rPr>
                        <a:t>590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18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2014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3,2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11,1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 dirty="0">
                          <a:effectLst/>
                        </a:rPr>
                        <a:t>532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 dirty="0">
                          <a:effectLst/>
                        </a:rPr>
                        <a:t>16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2,5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11,4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>
                          <a:effectLst/>
                        </a:rPr>
                        <a:t>561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300" dirty="0">
                          <a:effectLst/>
                        </a:rPr>
                        <a:t>24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2,5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8,7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498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30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2,2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10,2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497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28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2018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1,8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>
                          <a:effectLst/>
                        </a:rPr>
                        <a:t>10,4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513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300" dirty="0">
                          <a:effectLst/>
                        </a:rPr>
                        <a:t>17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958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0571228"/>
              </p:ext>
            </p:extLst>
          </p:nvPr>
        </p:nvGraphicFramePr>
        <p:xfrm>
          <a:off x="611560" y="1418972"/>
          <a:ext cx="8204576" cy="4627416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866209"/>
                <a:gridCol w="1563114"/>
                <a:gridCol w="1896998"/>
                <a:gridCol w="1228442"/>
                <a:gridCol w="2649813"/>
              </a:tblGrid>
              <a:tr h="2377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закладів дошкільної освіти, </a:t>
                      </a:r>
                      <a:b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r>
                        <a:rPr lang="uk-UA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місць у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закладах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дошкільної освіти,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r>
                        <a:rPr lang="uk-UA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осіб </a:t>
                      </a:r>
                      <a:b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закладах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дошкільної освіти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Охоплення дітей закладами</a:t>
                      </a:r>
                      <a:b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дошкільної освіти, </a:t>
                      </a:r>
                      <a:b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відсотків до кількості дітей відповідного віку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37724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49164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37925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50635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47871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38560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47026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38579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39310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2559050" algn="l"/>
                          <a:tab pos="3284855" algn="ctr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195" marR="3619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7784" y="764704"/>
            <a:ext cx="383630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559050" algn="l"/>
                <a:tab pos="3284538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Заклади дошкільної освіти 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050" algn="l"/>
                <a:tab pos="3284538" algn="ctr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335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066800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Доходи та умови життя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8443883"/>
              </p:ext>
            </p:extLst>
          </p:nvPr>
        </p:nvGraphicFramePr>
        <p:xfrm>
          <a:off x="467544" y="1772816"/>
          <a:ext cx="8229600" cy="1651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Середньомісячна номінальна заробітна плата штатних працівників (у середньому на одного штатного робітника) 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2102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3179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3783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4621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6551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8375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561050"/>
              </p:ext>
            </p:extLst>
          </p:nvPr>
        </p:nvGraphicFramePr>
        <p:xfrm>
          <a:off x="467544" y="3933056"/>
          <a:ext cx="8208912" cy="19642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36304"/>
                <a:gridCol w="2736304"/>
                <a:gridCol w="2736304"/>
              </a:tblGrid>
              <a:tr h="792088">
                <a:tc gridSpan="3">
                  <a:txBody>
                    <a:bodyPr/>
                    <a:lstStyle/>
                    <a:p>
                      <a:pPr algn="ctr"/>
                      <a:r>
                        <a:rPr lang="uk-UA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Частка населення із середньодушовими еквівалентними грошовими доходами на місяць нижче прожиткового мінімуму (%)</a:t>
                      </a:r>
                      <a:endParaRPr lang="uk-UA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24,0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5354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147</TotalTime>
  <Words>2022</Words>
  <Application>Microsoft Office PowerPoint</Application>
  <PresentationFormat>Экран (4:3)</PresentationFormat>
  <Paragraphs>1538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Городская</vt:lpstr>
      <vt:lpstr>Презентація на тему: «Характеристика соціального розвитку регіону»</vt:lpstr>
      <vt:lpstr>Населення</vt:lpstr>
      <vt:lpstr>Презентация PowerPoint</vt:lpstr>
      <vt:lpstr>Ринок праці</vt:lpstr>
      <vt:lpstr>Презентация PowerPoint</vt:lpstr>
      <vt:lpstr>Освіта</vt:lpstr>
      <vt:lpstr>Презентация PowerPoint</vt:lpstr>
      <vt:lpstr>Презентация PowerPoint</vt:lpstr>
      <vt:lpstr>Доходи та умови життя</vt:lpstr>
      <vt:lpstr>Середньомісячна номінальна заробітна плата за видами економічної діяльності (грн)</vt:lpstr>
      <vt:lpstr>Охорона здоров’я</vt:lpstr>
      <vt:lpstr>Презентация PowerPoint</vt:lpstr>
      <vt:lpstr>Соціальний захист</vt:lpstr>
      <vt:lpstr>Презентация PowerPoint</vt:lpstr>
      <vt:lpstr>Населені пункти та житло</vt:lpstr>
      <vt:lpstr>Правосуддя та злочинність</vt:lpstr>
      <vt:lpstr>Культура</vt:lpstr>
      <vt:lpstr>Презентация PowerPoint</vt:lpstr>
      <vt:lpstr>Відпочинок та туризм</vt:lpstr>
      <vt:lpstr>Презентация PowerPoint</vt:lpstr>
      <vt:lpstr>Навколишнє середовище</vt:lpstr>
      <vt:lpstr>Презентация PowerPoint</vt:lpstr>
      <vt:lpstr>Презентация PowerPoint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 «Характеристика соціального розвитку регіону»</dc:title>
  <dc:creator>HP</dc:creator>
  <cp:lastModifiedBy>HP</cp:lastModifiedBy>
  <cp:revision>31</cp:revision>
  <dcterms:created xsi:type="dcterms:W3CDTF">2020-03-09T09:26:43Z</dcterms:created>
  <dcterms:modified xsi:type="dcterms:W3CDTF">2020-03-09T15:04:09Z</dcterms:modified>
</cp:coreProperties>
</file>