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19"/>
          </a:xfrm>
        </p:spPr>
        <p:txBody>
          <a:bodyPr>
            <a:normAutofit/>
          </a:bodyPr>
          <a:lstStyle/>
          <a:p>
            <a:r>
              <a:rPr lang="uk-UA" dirty="0" smtClean="0"/>
              <a:t>Фізіологічні механізми та гігієна сну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jak.org/wp-content/uploads/2013/07/24132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" y="1204525"/>
            <a:ext cx="9130882" cy="56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7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механізми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Ці структури періодично зменшують кількість сигналів, які передають до кори – виникає сон</a:t>
            </a:r>
            <a:endParaRPr lang="ru-RU" sz="2800" dirty="0"/>
          </a:p>
        </p:txBody>
      </p:sp>
      <p:pic>
        <p:nvPicPr>
          <p:cNvPr id="10242" name="Picture 2" descr="http://vmede.org/sait/content/Nevrologija_neiroserg_konoval_2009/3_files/mb4_0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7"/>
            <a:ext cx="6402192" cy="54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6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механізми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Снодійні препарати майже виключають ретикулярну формацію</a:t>
            </a:r>
            <a:endParaRPr lang="ru-RU" sz="2800" dirty="0"/>
          </a:p>
        </p:txBody>
      </p:sp>
      <p:pic>
        <p:nvPicPr>
          <p:cNvPr id="11266" name="Picture 2" descr="http://s1.anekdoty.ru/uploads/images/funny/open/segodnya-muzh-vernulsya-s-rybalki-ni-odna-ryba-ne-postradala-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73313" cy="57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6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механізми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Нейрохімічні</a:t>
            </a:r>
            <a:r>
              <a:rPr lang="uk-UA" sz="2800" dirty="0" smtClean="0"/>
              <a:t> процеси: </a:t>
            </a:r>
            <a:r>
              <a:rPr lang="uk-UA" sz="2800" dirty="0" err="1" smtClean="0"/>
              <a:t>нейромедіатор</a:t>
            </a:r>
            <a:r>
              <a:rPr lang="uk-UA" sz="2800" dirty="0" smtClean="0"/>
              <a:t> </a:t>
            </a:r>
            <a:r>
              <a:rPr lang="uk-UA" sz="2800" dirty="0" err="1" smtClean="0"/>
              <a:t>норадреналін</a:t>
            </a:r>
            <a:r>
              <a:rPr lang="uk-UA" sz="2800" dirty="0" smtClean="0"/>
              <a:t> підтримує активність, </a:t>
            </a:r>
            <a:r>
              <a:rPr lang="uk-UA" sz="2800" dirty="0" err="1" smtClean="0"/>
              <a:t>нейромедіатор</a:t>
            </a:r>
            <a:r>
              <a:rPr lang="uk-UA" sz="2800" dirty="0" smtClean="0"/>
              <a:t> серотонін - сон</a:t>
            </a:r>
            <a:endParaRPr lang="ru-RU" sz="2800" dirty="0"/>
          </a:p>
        </p:txBody>
      </p:sp>
      <p:pic>
        <p:nvPicPr>
          <p:cNvPr id="12292" name="Picture 4" descr="http://kineziolog.bodhy.ru/sites/default/files/astro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1474"/>
            <a:ext cx="7488832" cy="53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6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Знижується активність ЦНС (зокрема кори)</a:t>
            </a:r>
            <a:endParaRPr lang="ru-RU" sz="2800" dirty="0"/>
          </a:p>
        </p:txBody>
      </p:sp>
      <p:pic>
        <p:nvPicPr>
          <p:cNvPr id="13314" name="Picture 2" descr="http://medvesti.com/uploads/posts/2011-12/1322813938_mo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26" y="548680"/>
            <a:ext cx="7209419" cy="57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6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Вимикається свідомість</a:t>
            </a:r>
            <a:endParaRPr lang="ru-RU" sz="2800" dirty="0"/>
          </a:p>
        </p:txBody>
      </p:sp>
      <p:pic>
        <p:nvPicPr>
          <p:cNvPr id="14338" name="Picture 2" descr="http://s60.radikal.ru/i170/0906/a0/757db3f3ea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56"/>
            <a:ext cx="8686264" cy="57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Знижується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язовий</a:t>
            </a:r>
            <a:r>
              <a:rPr lang="uk-UA" sz="2800" dirty="0" smtClean="0"/>
              <a:t> тонус (розслаблення)</a:t>
            </a:r>
            <a:endParaRPr lang="ru-RU" sz="2800" dirty="0"/>
          </a:p>
        </p:txBody>
      </p:sp>
      <p:pic>
        <p:nvPicPr>
          <p:cNvPr id="15362" name="Picture 2" descr="http://cs21.babysfera.ru/5/1/a/2/89644694.1256751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16706" cy="56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Знижуються усі види чутливості</a:t>
            </a:r>
            <a:endParaRPr lang="ru-RU" sz="2800" dirty="0"/>
          </a:p>
        </p:txBody>
      </p:sp>
      <p:pic>
        <p:nvPicPr>
          <p:cNvPr id="16386" name="Picture 2" descr="http://movie-good.ru/wp-content/uploads/2011/05/7-sl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12401" cy="57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Умовні і безумовні рефлекси загальмовуються</a:t>
            </a:r>
            <a:endParaRPr lang="ru-RU" sz="2800" dirty="0"/>
          </a:p>
        </p:txBody>
      </p:sp>
      <p:pic>
        <p:nvPicPr>
          <p:cNvPr id="17410" name="Picture 2" descr="http://cs21.babysfera.ru/b/1/9/0/25625935.1034359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4067"/>
            <a:ext cx="7548330" cy="56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Зменшується ЧСС, кровопостачання тканин та органів (і мозку теж)</a:t>
            </a:r>
            <a:endParaRPr lang="ru-RU" sz="2800" dirty="0"/>
          </a:p>
        </p:txBody>
      </p:sp>
      <p:pic>
        <p:nvPicPr>
          <p:cNvPr id="18434" name="Picture 2" descr="http://static.eva.ru/eva/330000-340000/330175/channel/39478017452006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Обмін речовин знижується на 8…10%, температура тіла – на 0,5….1˚С</a:t>
            </a:r>
            <a:endParaRPr lang="ru-RU" sz="2800" dirty="0"/>
          </a:p>
        </p:txBody>
      </p:sp>
      <p:pic>
        <p:nvPicPr>
          <p:cNvPr id="19458" name="Picture 2" descr="http://static.eva.ru/eva/330000-340000/330175/channel/39477759938456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899"/>
            <a:ext cx="9144000" cy="51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Сон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Сон – життєво необхідний функціональний стан мозку та всього організму</a:t>
            </a:r>
            <a:endParaRPr lang="ru-RU" sz="2800" dirty="0"/>
          </a:p>
        </p:txBody>
      </p:sp>
      <p:pic>
        <p:nvPicPr>
          <p:cNvPr id="2050" name="Picture 2" descr="http://anthropos.org.ua/wp-content/uploads/2012/11/1302721750-4_sleep_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8299549" cy="55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7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мозку посилено синтезуються білки, жири, </a:t>
            </a:r>
            <a:r>
              <a:rPr lang="uk-UA" sz="2800" dirty="0" err="1" smtClean="0"/>
              <a:t>нейромедіатори</a:t>
            </a:r>
            <a:endParaRPr lang="ru-RU" sz="2800" dirty="0"/>
          </a:p>
        </p:txBody>
      </p:sp>
      <p:pic>
        <p:nvPicPr>
          <p:cNvPr id="20482" name="Picture 2" descr="http://stolicadetstva.com/images/text/c864aa8ab86e57900e4cb1e91f33d3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34826"/>
            <a:ext cx="7813155" cy="57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Переробляється накопичена протягом для інформація</a:t>
            </a:r>
            <a:endParaRPr lang="ru-RU" sz="2800" dirty="0"/>
          </a:p>
        </p:txBody>
      </p:sp>
      <p:pic>
        <p:nvPicPr>
          <p:cNvPr id="21506" name="Picture 2" descr="http://www.idioteka.com/upload/pictures/2012/02/27/02c1b18a7650a62320c203834c898fa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348"/>
            <a:ext cx="8559088" cy="57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Нова інформація поєднується зі «старою», закріплюється у довготривалій </a:t>
            </a: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smtClean="0"/>
              <a:t>яті</a:t>
            </a:r>
            <a:endParaRPr lang="ru-RU" sz="2800" dirty="0"/>
          </a:p>
        </p:txBody>
      </p:sp>
      <p:pic>
        <p:nvPicPr>
          <p:cNvPr id="22530" name="Picture 2" descr="http://relaxic.net/wp-content/uploads/2010/12/sleeping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70922" cy="53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Якщо у мозку є домінанта (центр збудження),                            то мозок може вирішити якесь завдання</a:t>
            </a:r>
            <a:endParaRPr lang="ru-RU" sz="2800" dirty="0"/>
          </a:p>
        </p:txBody>
      </p:sp>
      <p:pic>
        <p:nvPicPr>
          <p:cNvPr id="23556" name="Picture 4" descr="http://otkritieameriki.narod.ru/img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67261"/>
            <a:ext cx="8641785" cy="54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мозку відбуваються певні електричні явища</a:t>
            </a:r>
            <a:endParaRPr lang="ru-RU" sz="2800" dirty="0"/>
          </a:p>
        </p:txBody>
      </p:sp>
      <p:pic>
        <p:nvPicPr>
          <p:cNvPr id="24578" name="Picture 2" descr="http://www.dw.de/image/0,,4514801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836712"/>
            <a:ext cx="9138708" cy="51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1791. Луїджі Гальвані відкрив живу електрику</a:t>
            </a:r>
            <a:endParaRPr lang="ru-RU" sz="2800" dirty="0"/>
          </a:p>
        </p:txBody>
      </p:sp>
      <p:pic>
        <p:nvPicPr>
          <p:cNvPr id="25602" name="Picture 2" descr="http://unnatural.ru/wp-content/uploads/2012/11/111512_1453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9940"/>
            <a:ext cx="8244408" cy="57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Енцефалограма показує </a:t>
            </a:r>
            <a:r>
              <a:rPr lang="uk-UA" sz="2800" dirty="0" err="1" smtClean="0"/>
              <a:t>біопотенціали</a:t>
            </a:r>
            <a:r>
              <a:rPr lang="uk-UA" sz="2800" dirty="0" smtClean="0"/>
              <a:t> мозку</a:t>
            </a:r>
            <a:endParaRPr lang="ru-RU" sz="2800" dirty="0"/>
          </a:p>
        </p:txBody>
      </p:sp>
      <p:pic>
        <p:nvPicPr>
          <p:cNvPr id="26626" name="Picture 2" descr="http://science.compulenta.ru/upload/iblock/6c4/P330504-EEG_of_a_normal_adult_asleep-S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75577" cy="50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зміни під час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За біоелектричною активністю можна виділити певні фази сну</a:t>
            </a:r>
            <a:endParaRPr lang="ru-RU" sz="2800" dirty="0"/>
          </a:p>
        </p:txBody>
      </p:sp>
      <p:pic>
        <p:nvPicPr>
          <p:cNvPr id="27650" name="Picture 2" descr="http://lightbreath.org.ua/wp-content/uploads/brain-wa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1124744"/>
            <a:ext cx="9144000" cy="469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Повільний сон (75…80% тривалості) – глибокий, без сновидінь, усі процеси сповільнюються</a:t>
            </a:r>
            <a:endParaRPr lang="ru-RU" sz="2800" dirty="0"/>
          </a:p>
        </p:txBody>
      </p:sp>
      <p:pic>
        <p:nvPicPr>
          <p:cNvPr id="28674" name="Picture 2" descr="http://img11.nnm.ru/f/f/e/3/1/ffe31ffff38e1c28f9123c9e882fd8e6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22343" cy="54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95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Повільний сон має 4 фази                                                                    (від легкого дрімання до найглибшого сну)</a:t>
            </a:r>
            <a:endParaRPr lang="ru-RU" sz="2800" dirty="0"/>
          </a:p>
        </p:txBody>
      </p:sp>
      <p:pic>
        <p:nvPicPr>
          <p:cNvPr id="29698" name="Picture 2" descr="http://files.vozmu.com/images/img/2015/02/18/20150218184427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7468"/>
            <a:ext cx="6648673" cy="53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Сон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Настає періодично</a:t>
            </a:r>
            <a:endParaRPr lang="ru-RU" sz="2800" dirty="0"/>
          </a:p>
        </p:txBody>
      </p:sp>
      <p:pic>
        <p:nvPicPr>
          <p:cNvPr id="3074" name="Picture 2" descr="http://images.astronet.ru/pubd/2011/08/05/0001253149/FirefliesStartrails_rosinski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00795" cy="57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06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Під час швидкого сну усі процеси в організмі посилюються, але мозок так загальмований, що людину важко розбудити</a:t>
            </a:r>
            <a:endParaRPr lang="ru-RU" sz="2800" dirty="0"/>
          </a:p>
        </p:txBody>
      </p:sp>
      <p:pic>
        <p:nvPicPr>
          <p:cNvPr id="30722" name="Picture 2" descr="http://www.compulenta.ru/upload/podcast/hamsters/hamster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2681"/>
            <a:ext cx="7877729" cy="55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Людина бачить сни, очі при цьому рухаються</a:t>
            </a:r>
            <a:endParaRPr lang="ru-RU" sz="2800" dirty="0"/>
          </a:p>
        </p:txBody>
      </p:sp>
      <p:pic>
        <p:nvPicPr>
          <p:cNvPr id="31746" name="Picture 2" descr="http://snovidenya.ru/6/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8609" cy="51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За ніч змінюється 4-6 циклів повільного і швидкого сну</a:t>
            </a:r>
            <a:endParaRPr lang="ru-RU" sz="2800" dirty="0"/>
          </a:p>
        </p:txBody>
      </p:sp>
      <p:pic>
        <p:nvPicPr>
          <p:cNvPr id="32770" name="Picture 2" descr="http://aing.ru/russian/wp-content/uploads/2008/01/mog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836712"/>
            <a:ext cx="9095857" cy="41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Сновидіння – образні фантастичні емоційні уявлення        під час швидкого сну</a:t>
            </a:r>
            <a:endParaRPr lang="ru-RU" sz="2800" dirty="0"/>
          </a:p>
        </p:txBody>
      </p:sp>
      <p:pic>
        <p:nvPicPr>
          <p:cNvPr id="33794" name="Picture 2" descr="http://marina-dorih.ru/wp-content/uploads/2010/10/%D1%81%D0%BD%D0%BE%D0%B2%D0%B8%D0%B4%D0%B5%D0%BD%D0%B8%D1%8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6" y="548680"/>
            <a:ext cx="7516852" cy="55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Причина сновидінь – різний степінь гальмування окремих центрів, </a:t>
            </a:r>
            <a:r>
              <a:rPr lang="uk-UA" sz="2800" dirty="0" err="1" smtClean="0"/>
              <a:t>перезбуджені</a:t>
            </a:r>
            <a:r>
              <a:rPr lang="uk-UA" sz="2800" dirty="0" smtClean="0"/>
              <a:t> центри майже не гальмуються</a:t>
            </a:r>
            <a:endParaRPr lang="ru-RU" sz="2800" dirty="0"/>
          </a:p>
        </p:txBody>
      </p:sp>
      <p:pic>
        <p:nvPicPr>
          <p:cNvPr id="34818" name="Picture 2" descr="http://bezumno.ru/uploads/posts/2012-08/134515069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490"/>
            <a:ext cx="8144610" cy="55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Характер снів залежить від емоційності людини                                    і способу її мислення (образне чи абстрактне)</a:t>
            </a:r>
            <a:endParaRPr lang="ru-RU" sz="2800" dirty="0"/>
          </a:p>
        </p:txBody>
      </p:sp>
      <p:pic>
        <p:nvPicPr>
          <p:cNvPr id="35842" name="Picture 2" descr="http://img-fotki.yandex.ru/get/3501/karandash-prostoy.5/0_263bb_5dd80b6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854"/>
            <a:ext cx="8820472" cy="55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Гальмування окремих зон мозку дозволяє іншим зонам «проявитися». «Віщі» сни</a:t>
            </a:r>
            <a:endParaRPr lang="ru-RU" sz="2800" dirty="0"/>
          </a:p>
        </p:txBody>
      </p:sp>
      <p:pic>
        <p:nvPicPr>
          <p:cNvPr id="36866" name="Picture 2" descr="http://g4.delphi.lv/images/pix/659x380/ZWQ5TLBTxsk/skaistas-kajas-basas-kajas-jura-udens-relax-atvalinajums-atputa-laime-4534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620688"/>
            <a:ext cx="9149147" cy="52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Фази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Сновидіння надзвичайно короткі – кілька секунд</a:t>
            </a:r>
            <a:endParaRPr lang="ru-RU" sz="2800" dirty="0"/>
          </a:p>
        </p:txBody>
      </p:sp>
      <p:pic>
        <p:nvPicPr>
          <p:cNvPr id="37890" name="Picture 2" descr="http://drugoigorod.ru/wp-content/uploads/2013/09/%D1%81%D0%BE%D0%BD_%D0%96%D0%B0%D0%BD%D0%BD%D0%B0-%D0%9E%D0%B3%D0%B0%D0%BD%D0%B5%D1%81%D1%8F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0" y="548680"/>
            <a:ext cx="868506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Безсоння – наслідок неправильного режиму дня, способу життя, гіподинамії, хвороб тощо</a:t>
            </a:r>
            <a:endParaRPr lang="ru-RU" sz="2800" dirty="0"/>
          </a:p>
        </p:txBody>
      </p:sp>
      <p:pic>
        <p:nvPicPr>
          <p:cNvPr id="38916" name="Picture 4" descr="http://xn----dtb2ahkse9f.xn--p1ai/wp-content/uploads/2011/11/%D0%B1%D0%B5%D1%81%D1%81%D0%BE%D0%BD%D0%BD%D0%B8%D1%86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61163" cy="5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4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Безсоння – порушення нічного сну і сонливість удень</a:t>
            </a:r>
            <a:endParaRPr lang="ru-RU" sz="2800" dirty="0"/>
          </a:p>
        </p:txBody>
      </p:sp>
      <p:pic>
        <p:nvPicPr>
          <p:cNvPr id="39940" name="Picture 4" descr="http://www.kulturologia.ru/files/u1866/russel_sheep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1663"/>
            <a:ext cx="7059547" cy="56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Сон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Свідома психічна діяльність тимчасово припиняється, активна взаємодія організму з довкіллям гальмується</a:t>
            </a:r>
            <a:endParaRPr lang="ru-RU" sz="2800" dirty="0"/>
          </a:p>
        </p:txBody>
      </p:sp>
      <p:sp>
        <p:nvSpPr>
          <p:cNvPr id="4" name="AutoShape 2" descr="https://upload.wikimedia.org/wikipedia/ru/3/36/%D0%9A%D0%B0%D1%80%D1%82%D0%B8%D0%BD%D0%B0_%D0%A1%D0%B0%D0%BB%D1%8C%D0%B2%D0%B0%D0%B4%D0%BE%D1%80%D0%B0_%D0%94%D0%B0%D0%BB%D0%B8_%C2%AB%D0%A1%D0%BE%D0%BD%C2%BB_(1937)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stenopis.com/images/stories/05painting/details/copy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0" y="548680"/>
            <a:ext cx="8697256" cy="55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0544" y="5733167"/>
            <a:ext cx="4056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Картина Сальвадора Дали «Сон» (1937)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06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Новонароджена дитина спить до 21 години на добу</a:t>
            </a:r>
            <a:endParaRPr lang="ru-RU" sz="2800" dirty="0"/>
          </a:p>
        </p:txBody>
      </p:sp>
      <p:pic>
        <p:nvPicPr>
          <p:cNvPr id="40964" name="Picture 4" descr="Детские меч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3" y="548679"/>
            <a:ext cx="7737309" cy="58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Однорічна дитина спить до 14 </a:t>
            </a:r>
            <a:r>
              <a:rPr lang="uk-UA" sz="2800" dirty="0" err="1" smtClean="0"/>
              <a:t>год</a:t>
            </a:r>
            <a:endParaRPr lang="ru-RU" sz="2800" dirty="0"/>
          </a:p>
        </p:txBody>
      </p:sp>
      <p:pic>
        <p:nvPicPr>
          <p:cNvPr id="41986" name="Picture 2" descr="Детские меч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964"/>
            <a:ext cx="7641298" cy="57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Дошкільня спить до 12 </a:t>
            </a:r>
            <a:r>
              <a:rPr lang="uk-UA" sz="2800" dirty="0" err="1" smtClean="0"/>
              <a:t>год</a:t>
            </a:r>
            <a:endParaRPr lang="ru-RU" sz="2800" dirty="0"/>
          </a:p>
        </p:txBody>
      </p:sp>
      <p:pic>
        <p:nvPicPr>
          <p:cNvPr id="44036" name="Picture 4" descr="http://img.bibo.kz/?728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45" y="558521"/>
            <a:ext cx="43148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Молодші школярі сплять до 10 </a:t>
            </a:r>
            <a:r>
              <a:rPr lang="uk-UA" sz="2800" dirty="0" err="1" smtClean="0"/>
              <a:t>год</a:t>
            </a:r>
            <a:endParaRPr lang="ru-RU" sz="2800" dirty="0"/>
          </a:p>
        </p:txBody>
      </p:sp>
      <p:pic>
        <p:nvPicPr>
          <p:cNvPr id="45058" name="Picture 2" descr="http://img1.liveinternet.ru/images/foto/1/1052489/f_170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7192"/>
            <a:ext cx="7518097" cy="56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Школярі сплять до 9 </a:t>
            </a:r>
            <a:r>
              <a:rPr lang="uk-UA" sz="2800" dirty="0" err="1" smtClean="0"/>
              <a:t>год</a:t>
            </a:r>
            <a:endParaRPr lang="ru-RU" sz="2800" dirty="0"/>
          </a:p>
        </p:txBody>
      </p:sp>
      <p:pic>
        <p:nvPicPr>
          <p:cNvPr id="46082" name="Picture 2" descr="http://s19.radikal.ru/i192/1110/a1/9f53e816a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81" y="1124744"/>
            <a:ext cx="600651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myhome.ru/uploads/public/media_knowledge/13693722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117639"/>
            <a:ext cx="350380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Дорослі сплять до 8 </a:t>
            </a:r>
            <a:r>
              <a:rPr lang="uk-UA" sz="2800" dirty="0" err="1" smtClean="0"/>
              <a:t>год</a:t>
            </a:r>
            <a:endParaRPr lang="ru-RU" sz="2800" dirty="0"/>
          </a:p>
        </p:txBody>
      </p:sp>
      <p:pic>
        <p:nvPicPr>
          <p:cNvPr id="47106" name="Picture 2" descr="http://yahooeu.ru/uploads/posts/2010-07/1278100809_yahooeu_ru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9" y="548679"/>
            <a:ext cx="7725138" cy="57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Правила здорового сну: рання і легка вечеря</a:t>
            </a:r>
            <a:endParaRPr lang="ru-RU" sz="2800" dirty="0"/>
          </a:p>
        </p:txBody>
      </p:sp>
      <p:pic>
        <p:nvPicPr>
          <p:cNvPr id="48130" name="Picture 2" descr="http://gotovimonline.ru/uploads/posts/2012-04/1333894445_ph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Правила здорового сну: спокій перед сном</a:t>
            </a:r>
            <a:endParaRPr lang="ru-RU" sz="2800" dirty="0"/>
          </a:p>
        </p:txBody>
      </p:sp>
      <p:pic>
        <p:nvPicPr>
          <p:cNvPr id="49154" name="Picture 2" descr="http://apikabu.ru/img_n/2012-10_2/89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6142"/>
            <a:ext cx="8287873" cy="58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96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Правила здорового сну: не пити кави і чаю </a:t>
            </a:r>
            <a:r>
              <a:rPr lang="uk-UA" sz="2800" dirty="0" err="1" smtClean="0"/>
              <a:t>наніч</a:t>
            </a:r>
            <a:endParaRPr lang="ru-RU" sz="2800" dirty="0"/>
          </a:p>
        </p:txBody>
      </p:sp>
      <p:pic>
        <p:nvPicPr>
          <p:cNvPr id="50178" name="Picture 2" descr="http://plitka-online.zp.ua/assets/images/Ceramika%20Konskie/Artkitchen/inserto-tea-coffee-domenico-ceramika-konsk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2" y="1628758"/>
            <a:ext cx="9157792" cy="36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96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Правила здорового сну: прогулянка на свіжому повітрі</a:t>
            </a:r>
            <a:endParaRPr lang="ru-RU" sz="2800" dirty="0"/>
          </a:p>
        </p:txBody>
      </p:sp>
      <p:pic>
        <p:nvPicPr>
          <p:cNvPr id="51202" name="Picture 2" descr="http://dlyakota.ru/uploads/posts/2010-07/1280501798_640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3620"/>
            <a:ext cx="8415825" cy="56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9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Сон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Людина спить третину життя,                                                            розлади сну виснажують нервову систему</a:t>
            </a:r>
            <a:endParaRPr lang="ru-RU" sz="2800" dirty="0"/>
          </a:p>
        </p:txBody>
      </p:sp>
      <p:pic>
        <p:nvPicPr>
          <p:cNvPr id="5122" name="Picture 2" descr="Смешные картинки про с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1191"/>
            <a:ext cx="5688632" cy="55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06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Правила здорового сну: свіже повітря уночі</a:t>
            </a:r>
            <a:endParaRPr lang="ru-RU" sz="2800" dirty="0"/>
          </a:p>
        </p:txBody>
      </p:sp>
      <p:pic>
        <p:nvPicPr>
          <p:cNvPr id="52226" name="Picture 2" descr="http://i46.fastpic.ru/big/2013/0611/19/fe272ab314e9f4723a4f89a971543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7475"/>
            <a:ext cx="7773617" cy="56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96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Безсоння і гігієна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43010" name="Picture 2" descr="http://www.anekdot.ru/i/caricatures/normal/12/8/20/besson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893"/>
            <a:ext cx="7956376" cy="68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Сон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Позбавлені сну тварини гинуть</a:t>
            </a:r>
            <a:endParaRPr lang="ru-RU" sz="2800" dirty="0"/>
          </a:p>
        </p:txBody>
      </p:sp>
      <p:pic>
        <p:nvPicPr>
          <p:cNvPr id="6146" name="Picture 2" descr="http://copypast.ru/uploads/posts/126487966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76844" cy="56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механізми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І.Павлов вважав, що сон та умовне гальмування                 (зміни у рефлекторній дузі) – єдиний процес </a:t>
            </a:r>
            <a:endParaRPr lang="ru-RU" sz="2800" dirty="0"/>
          </a:p>
        </p:txBody>
      </p:sp>
      <p:pic>
        <p:nvPicPr>
          <p:cNvPr id="7170" name="Picture 2" descr="http://dommedika.com/phisiology/Pic/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9" y="548680"/>
            <a:ext cx="6895109" cy="55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0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механізми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Але умовне гальмування охоплює окремі групи нейронів,           а сон – всю кору й підкіркові центри</a:t>
            </a:r>
            <a:endParaRPr lang="ru-RU" sz="2800" dirty="0"/>
          </a:p>
        </p:txBody>
      </p:sp>
      <p:pic>
        <p:nvPicPr>
          <p:cNvPr id="8194" name="Picture 2" descr="http://www.psy-expert.ru/foto-obsh/tormozheni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971" y="836712"/>
            <a:ext cx="9162969" cy="51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6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Фізіологічні механізми сну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Центру сну у мозку не виявлено.                                                     Процеси сну й активності регулюють                                   ретикулярна формація (1), гіпоталамус (2), таламус (3)</a:t>
            </a:r>
            <a:endParaRPr lang="ru-RU" sz="2800" dirty="0"/>
          </a:p>
        </p:txBody>
      </p:sp>
      <p:pic>
        <p:nvPicPr>
          <p:cNvPr id="9218" name="Picture 2" descr="http://www.med39.ru/atlas/mozgechok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8592"/>
            <a:ext cx="6583638" cy="50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1403648" y="3210873"/>
            <a:ext cx="914400" cy="914400"/>
          </a:xfrm>
          <a:prstGeom prst="donut">
            <a:avLst>
              <a:gd name="adj" fmla="val 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3059832" y="4800243"/>
            <a:ext cx="914400" cy="914400"/>
          </a:xfrm>
          <a:prstGeom prst="donut">
            <a:avLst>
              <a:gd name="adj" fmla="val 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145432" y="3885843"/>
            <a:ext cx="914400" cy="914400"/>
          </a:xfrm>
          <a:prstGeom prst="donut">
            <a:avLst>
              <a:gd name="adj" fmla="val 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7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657</Words>
  <Application>Microsoft Office PowerPoint</Application>
  <PresentationFormat>Экран (4:3)</PresentationFormat>
  <Paragraphs>101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Фізіологічні механізми та гігієна сну</vt:lpstr>
      <vt:lpstr>Сон </vt:lpstr>
      <vt:lpstr>Сон </vt:lpstr>
      <vt:lpstr>Сон </vt:lpstr>
      <vt:lpstr>Сон </vt:lpstr>
      <vt:lpstr>Сон </vt:lpstr>
      <vt:lpstr>Фізіологічні механізми сну </vt:lpstr>
      <vt:lpstr>Фізіологічні механізми сну </vt:lpstr>
      <vt:lpstr>Фізіологічні механізми сну </vt:lpstr>
      <vt:lpstr>Фізіологічні механізми сну </vt:lpstr>
      <vt:lpstr>Фізіологічні механізми сну </vt:lpstr>
      <vt:lpstr>Фізіологічні механізми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Фізіологічні зміни під час сну </vt:lpstr>
      <vt:lpstr>Фази сну </vt:lpstr>
      <vt:lpstr>Фази сну </vt:lpstr>
      <vt:lpstr>Фази сну </vt:lpstr>
      <vt:lpstr>Фази сну </vt:lpstr>
      <vt:lpstr>Фази сну </vt:lpstr>
      <vt:lpstr>Фази сну </vt:lpstr>
      <vt:lpstr>Фази сну </vt:lpstr>
      <vt:lpstr>Фази сну </vt:lpstr>
      <vt:lpstr>Фази сну </vt:lpstr>
      <vt:lpstr>Фази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  <vt:lpstr>Безсоння і гігієна сну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Фізіологічні механізми та гігієна сну</dc:title>
  <dc:creator>Наука сука.</dc:creator>
  <cp:lastModifiedBy>Пользователь Windows</cp:lastModifiedBy>
  <cp:revision>17</cp:revision>
  <dcterms:created xsi:type="dcterms:W3CDTF">2015-05-06T19:47:29Z</dcterms:created>
  <dcterms:modified xsi:type="dcterms:W3CDTF">2015-05-07T05:03:55Z</dcterms:modified>
</cp:coreProperties>
</file>