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74" r:id="rId4"/>
    <p:sldId id="275" r:id="rId5"/>
    <p:sldId id="276" r:id="rId6"/>
    <p:sldId id="277" r:id="rId7"/>
    <p:sldId id="278" r:id="rId8"/>
    <p:sldId id="279"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508" autoAdjust="0"/>
  </p:normalViewPr>
  <p:slideViewPr>
    <p:cSldViewPr snapToGrid="0">
      <p:cViewPr varScale="1">
        <p:scale>
          <a:sx n="95" d="100"/>
          <a:sy n="95" d="100"/>
        </p:scale>
        <p:origin x="1158"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5C325604-04DC-47AD-819D-1A7D5CB9BECE}" type="datetimeFigureOut">
              <a:rPr lang="ru-RU"/>
              <a:pPr>
                <a:defRPr/>
              </a:pPr>
              <a:t>31.03.2021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7290A187-F038-4E60-9346-8618B8C7B9FE}"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Образ слайда 1"/>
          <p:cNvSpPr>
            <a:spLocks noGrp="1" noRot="1" noChangeAspect="1"/>
          </p:cNvSpPr>
          <p:nvPr>
            <p:ph type="sldImg"/>
          </p:nvPr>
        </p:nvSpPr>
        <p:spPr bwMode="auto">
          <a:noFill/>
          <a:ln>
            <a:solidFill>
              <a:srgbClr val="000000"/>
            </a:solidFill>
            <a:miter lim="800000"/>
            <a:headEnd/>
            <a:tailEnd/>
          </a:ln>
        </p:spPr>
      </p:sp>
      <p:sp>
        <p:nvSpPr>
          <p:cNvPr id="15362"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a:p>
        </p:txBody>
      </p:sp>
      <p:sp>
        <p:nvSpPr>
          <p:cNvPr id="15363"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3C2BA3-AB88-4094-88CC-869A35047A62}" type="slidenum">
              <a:rPr lang="ru-RU"/>
              <a:pPr fontAlgn="base">
                <a:spcBef>
                  <a:spcPct val="0"/>
                </a:spcBef>
                <a:spcAft>
                  <a:spcPct val="0"/>
                </a:spcAft>
                <a:defRPr/>
              </a:pPr>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Образ слайда 1"/>
          <p:cNvSpPr>
            <a:spLocks noGrp="1" noRot="1" noChangeAspect="1"/>
          </p:cNvSpPr>
          <p:nvPr>
            <p:ph type="sldImg"/>
          </p:nvPr>
        </p:nvSpPr>
        <p:spPr bwMode="auto">
          <a:noFill/>
          <a:ln>
            <a:solidFill>
              <a:srgbClr val="000000"/>
            </a:solidFill>
            <a:miter lim="800000"/>
            <a:headEnd/>
            <a:tailEnd/>
          </a:ln>
        </p:spPr>
      </p:sp>
      <p:sp>
        <p:nvSpPr>
          <p:cNvPr id="29698"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a:p>
        </p:txBody>
      </p:sp>
      <p:sp>
        <p:nvSpPr>
          <p:cNvPr id="28675"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F43AF32-1CCB-485E-9304-7BB636092A4A}" type="slidenum">
              <a:rPr lang="ru-RU">
                <a:solidFill>
                  <a:srgbClr val="000000"/>
                </a:solidFill>
              </a:rPr>
              <a:pPr fontAlgn="base">
                <a:spcBef>
                  <a:spcPct val="0"/>
                </a:spcBef>
                <a:spcAft>
                  <a:spcPct val="0"/>
                </a:spcAft>
                <a:defRPr/>
              </a:pPr>
              <a:t>14</a:t>
            </a:fld>
            <a:endParaRPr lang="ru-RU">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2CDE1ADF-AD30-42FD-B821-F54A1A54C500}" type="datetimeFigureOut">
              <a:rPr lang="ru-RU"/>
              <a:pPr>
                <a:defRPr/>
              </a:pPr>
              <a:t>31.03.2021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3EDE0F1-2E06-4B1D-A2EA-5E68C853D7E1}"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4BC7A2D2-4CD3-4989-8035-82A326A55A3D}" type="datetimeFigureOut">
              <a:rPr lang="ru-RU"/>
              <a:pPr>
                <a:defRPr/>
              </a:pPr>
              <a:t>31.03.2021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C926180-0E54-4A69-9CCE-61CAE14AAB44}"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9241EC25-EE06-4277-97CA-BE7ABAA26349}" type="datetimeFigureOut">
              <a:rPr lang="ru-RU"/>
              <a:pPr>
                <a:defRPr/>
              </a:pPr>
              <a:t>31.03.2021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A0AE21E-ADC0-419D-BA89-BC4D892BFB13}"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D0B3AF72-7391-4834-95E3-411E366D9950}" type="datetimeFigureOut">
              <a:rPr lang="ru-RU"/>
              <a:pPr>
                <a:defRPr/>
              </a:pPr>
              <a:t>31.03.2021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63D0A8D-C5F0-4EB2-8A1F-4F70B35D2A5B}"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82FD9488-0D01-4D7C-A017-0453B67BB0D6}" type="datetimeFigureOut">
              <a:rPr lang="ru-RU"/>
              <a:pPr>
                <a:defRPr/>
              </a:pPr>
              <a:t>31.03.2021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6555C4B-A4A7-492E-9933-89BC3E278BDE}"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0E77C949-F497-4181-B385-1512C0F41A7C}" type="datetimeFigureOut">
              <a:rPr lang="ru-RU"/>
              <a:pPr>
                <a:defRPr/>
              </a:pPr>
              <a:t>31.03.2021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E70FDE0-0343-4C4A-B78D-67A832CEDB78}"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062154AA-A1EE-48CD-9BC0-3657E095D388}" type="datetimeFigureOut">
              <a:rPr lang="ru-RU"/>
              <a:pPr>
                <a:defRPr/>
              </a:pPr>
              <a:t>31.03.2021</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7B36C5CD-9644-4C91-AC83-82A134472A89}"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AFF961B8-715B-4790-934F-2D31C3507BB6}" type="datetimeFigureOut">
              <a:rPr lang="ru-RU"/>
              <a:pPr>
                <a:defRPr/>
              </a:pPr>
              <a:t>31.03.2021</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158356C9-008B-43C7-8147-B1010287D956}"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8ED536FC-7903-4343-A543-042FE7DCB995}" type="datetimeFigureOut">
              <a:rPr lang="ru-RU"/>
              <a:pPr>
                <a:defRPr/>
              </a:pPr>
              <a:t>31.03.2021</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FF698F78-BCDF-4C2B-B872-68CC80D5EBA9}"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B7F9C542-3262-4904-9969-9868A34282FE}" type="datetimeFigureOut">
              <a:rPr lang="ru-RU"/>
              <a:pPr>
                <a:defRPr/>
              </a:pPr>
              <a:t>31.03.2021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539B46A-D2C9-4C0E-8F58-9A10D54AB4FC}"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BBC76E20-B939-4988-98A0-B0CDB8C5B5EE}" type="datetimeFigureOut">
              <a:rPr lang="ru-RU"/>
              <a:pPr>
                <a:defRPr/>
              </a:pPr>
              <a:t>31.03.2021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FB15581-2B11-41C6-9222-1950CB11C26F}"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1027" name="Текст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ECA6860-BD8F-4F77-B42F-F76A68C06E43}" type="datetimeFigureOut">
              <a:rPr lang="ru-RU"/>
              <a:pPr>
                <a:defRPr/>
              </a:pPr>
              <a:t>31.03.2021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2FF03EE-8AA5-4376-AAEA-2FA875A9C108}"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a:defRPr>
      </a:lvl2pPr>
      <a:lvl3pPr algn="l" rtl="0" eaLnBrk="0" fontAlgn="base" hangingPunct="0">
        <a:lnSpc>
          <a:spcPct val="90000"/>
        </a:lnSpc>
        <a:spcBef>
          <a:spcPct val="0"/>
        </a:spcBef>
        <a:spcAft>
          <a:spcPct val="0"/>
        </a:spcAft>
        <a:defRPr sz="4400">
          <a:solidFill>
            <a:schemeClr val="tx1"/>
          </a:solidFill>
          <a:latin typeface="Calibri Light"/>
        </a:defRPr>
      </a:lvl3pPr>
      <a:lvl4pPr algn="l" rtl="0" eaLnBrk="0" fontAlgn="base" hangingPunct="0">
        <a:lnSpc>
          <a:spcPct val="90000"/>
        </a:lnSpc>
        <a:spcBef>
          <a:spcPct val="0"/>
        </a:spcBef>
        <a:spcAft>
          <a:spcPct val="0"/>
        </a:spcAft>
        <a:defRPr sz="4400">
          <a:solidFill>
            <a:schemeClr val="tx1"/>
          </a:solidFill>
          <a:latin typeface="Calibri Light"/>
        </a:defRPr>
      </a:lvl4pPr>
      <a:lvl5pPr algn="l" rtl="0" eaLnBrk="0" fontAlgn="base" hangingPunct="0">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hyperlink" Target="http://www.vidaes.ru/ua/valensiya.html" TargetMode="External"/><Relationship Id="rId2" Type="http://schemas.openxmlformats.org/officeDocument/2006/relationships/hyperlink" Target="http://www.vidaes.ru/ua/mursiya.html" TargetMode="Externa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journals.indexcopernicus.com/api/file/viewByFileId/295780.pdf" TargetMode="External"/><Relationship Id="rId2" Type="http://schemas.openxmlformats.org/officeDocument/2006/relationships/hyperlink" Target="http://www.visnyk-econom.uzhnu.uz.ua/archive/7_2_2017ua/9.pdf"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ecoj.dea.kiev.ua/archives/2019/1/part_1/8.pdf"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30251" y="1095637"/>
            <a:ext cx="7164474" cy="4838701"/>
          </a:xfrm>
        </p:spPr>
        <p:txBody>
          <a:bodyPr rtlCol="0">
            <a:normAutofit fontScale="90000"/>
          </a:bodyPr>
          <a:lstStyle/>
          <a:p>
            <a:pPr eaLnBrk="1" fontAlgn="auto" hangingPunct="1">
              <a:lnSpc>
                <a:spcPct val="100000"/>
              </a:lnSpc>
              <a:spcAft>
                <a:spcPts val="0"/>
              </a:spcAft>
              <a:defRPr/>
            </a:pPr>
            <a:r>
              <a:rPr lang="uk-UA" dirty="0">
                <a:latin typeface="Calibri" panose="020F0502020204030204" pitchFamily="34" charset="0"/>
                <a:ea typeface="Calibri" panose="020F0502020204030204" pitchFamily="34" charset="0"/>
                <a:cs typeface="Times New Roman" panose="02020603050405020304" pitchFamily="18" charset="0"/>
              </a:rPr>
              <a:t>. </a:t>
            </a:r>
            <a:br>
              <a:rPr lang="uk-UA" dirty="0">
                <a:latin typeface="Calibri" panose="020F0502020204030204" pitchFamily="34" charset="0"/>
                <a:ea typeface="Calibri" panose="020F0502020204030204" pitchFamily="34" charset="0"/>
                <a:cs typeface="Times New Roman" panose="02020603050405020304" pitchFamily="18" charset="0"/>
              </a:rPr>
            </a:br>
            <a:br>
              <a:rPr lang="uk-UA" dirty="0">
                <a:latin typeface="Calibri" panose="020F0502020204030204" pitchFamily="34" charset="0"/>
                <a:ea typeface="Calibri" panose="020F0502020204030204" pitchFamily="34" charset="0"/>
                <a:cs typeface="Times New Roman" panose="02020603050405020304" pitchFamily="18" charset="0"/>
              </a:rPr>
            </a:br>
            <a:br>
              <a:rPr lang="uk-UA" dirty="0">
                <a:latin typeface="Calibri" panose="020F0502020204030204" pitchFamily="34" charset="0"/>
                <a:ea typeface="Calibri" panose="020F0502020204030204" pitchFamily="34" charset="0"/>
                <a:cs typeface="Times New Roman" panose="02020603050405020304" pitchFamily="18" charset="0"/>
              </a:rPr>
            </a:br>
            <a:br>
              <a:rPr lang="uk-UA" dirty="0">
                <a:latin typeface="Calibri" panose="020F0502020204030204" pitchFamily="34" charset="0"/>
                <a:ea typeface="Calibri" panose="020F0502020204030204" pitchFamily="34" charset="0"/>
                <a:cs typeface="Times New Roman" panose="02020603050405020304" pitchFamily="18" charset="0"/>
              </a:rPr>
            </a:br>
            <a:br>
              <a:rPr lang="uk-UA" dirty="0">
                <a:latin typeface="Calibri" panose="020F0502020204030204" pitchFamily="34" charset="0"/>
                <a:ea typeface="Calibri" panose="020F0502020204030204" pitchFamily="34" charset="0"/>
                <a:cs typeface="Times New Roman" panose="02020603050405020304" pitchFamily="18" charset="0"/>
              </a:rPr>
            </a:br>
            <a:br>
              <a:rPr lang="uk-UA" dirty="0">
                <a:latin typeface="Calibri" panose="020F0502020204030204" pitchFamily="34" charset="0"/>
                <a:ea typeface="Calibri" panose="020F0502020204030204" pitchFamily="34" charset="0"/>
                <a:cs typeface="Times New Roman" panose="02020603050405020304" pitchFamily="18" charset="0"/>
              </a:rPr>
            </a:br>
            <a:br>
              <a:rPr lang="uk-UA" dirty="0">
                <a:latin typeface="Calibri" panose="020F0502020204030204" pitchFamily="34" charset="0"/>
                <a:ea typeface="Calibri" panose="020F0502020204030204" pitchFamily="34" charset="0"/>
                <a:cs typeface="Times New Roman" panose="02020603050405020304" pitchFamily="18" charset="0"/>
              </a:rPr>
            </a:br>
            <a:r>
              <a:rPr lang="uk-UA" sz="3100" b="1" kern="50" dirty="0">
                <a:latin typeface="Times New Roman" panose="02020603050405020304" pitchFamily="18" charset="0"/>
                <a:ea typeface="Droid Sans Fallback"/>
                <a:cs typeface="FreeSans"/>
              </a:rPr>
              <a:t>Специфічні особливості та тенденції трансформації туризму як чинника  сталого розвитку країн Європи: інституційний аспект </a:t>
            </a:r>
            <a:br>
              <a:rPr lang="uk-UA" sz="3100" b="1" kern="50" dirty="0">
                <a:latin typeface="Times New Roman" panose="02020603050405020304" pitchFamily="18" charset="0"/>
                <a:ea typeface="Droid Sans Fallback"/>
                <a:cs typeface="FreeSans"/>
              </a:rPr>
            </a:br>
            <a:br>
              <a:rPr lang="uk-UA" sz="3100" b="1" kern="50" dirty="0">
                <a:latin typeface="Times New Roman" panose="02020603050405020304" pitchFamily="18" charset="0"/>
                <a:ea typeface="Droid Sans Fallback"/>
                <a:cs typeface="FreeSans"/>
              </a:rPr>
            </a:br>
            <a:br>
              <a:rPr lang="uk-UA" sz="3100" b="1" kern="50" dirty="0">
                <a:latin typeface="Times New Roman" panose="02020603050405020304" pitchFamily="18" charset="0"/>
                <a:ea typeface="Droid Sans Fallback"/>
                <a:cs typeface="FreeSans"/>
              </a:rPr>
            </a:br>
            <a:br>
              <a:rPr lang="uk-UA" sz="3100" b="1" kern="50" dirty="0">
                <a:latin typeface="Times New Roman" panose="02020603050405020304" pitchFamily="18" charset="0"/>
                <a:ea typeface="Droid Sans Fallback"/>
                <a:cs typeface="FreeSans"/>
              </a:rPr>
            </a:br>
            <a:endParaRPr lang="ru-RU" sz="3100" b="1" dirty="0"/>
          </a:p>
        </p:txBody>
      </p:sp>
      <p:sp>
        <p:nvSpPr>
          <p:cNvPr id="3" name="Подзаголовок 2"/>
          <p:cNvSpPr>
            <a:spLocks noGrp="1"/>
          </p:cNvSpPr>
          <p:nvPr>
            <p:ph type="subTitle" idx="1"/>
          </p:nvPr>
        </p:nvSpPr>
        <p:spPr>
          <a:xfrm>
            <a:off x="42069" y="4002542"/>
            <a:ext cx="12107862" cy="1148025"/>
          </a:xfrm>
        </p:spPr>
        <p:txBody>
          <a:bodyPr rtlCol="0">
            <a:noAutofit/>
          </a:bodyPr>
          <a:lstStyle/>
          <a:p>
            <a:pPr algn="r" eaLnBrk="1" fontAlgn="auto" hangingPunct="1">
              <a:spcAft>
                <a:spcPts val="0"/>
              </a:spcAft>
              <a:buFont typeface="Arial" panose="020B0604020202020204" pitchFamily="34" charset="0"/>
              <a:buNone/>
              <a:defRPr/>
            </a:pPr>
            <a:endParaRPr lang="uk-UA" sz="3200" b="1" dirty="0">
              <a:latin typeface="Times New Roman" panose="02020603050405020304" pitchFamily="18" charset="0"/>
              <a:cs typeface="Times New Roman" panose="02020603050405020304" pitchFamily="18" charset="0"/>
            </a:endParaRPr>
          </a:p>
          <a:p>
            <a:pPr algn="r" eaLnBrk="1" fontAlgn="auto" hangingPunct="1">
              <a:spcAft>
                <a:spcPts val="0"/>
              </a:spcAft>
              <a:buFont typeface="Arial" panose="020B0604020202020204" pitchFamily="34" charset="0"/>
              <a:buNone/>
              <a:defRPr/>
            </a:pPr>
            <a:endParaRPr lang="uk-UA" sz="3200" b="1" dirty="0">
              <a:latin typeface="Times New Roman" panose="02020603050405020304" pitchFamily="18" charset="0"/>
              <a:cs typeface="Times New Roman" panose="02020603050405020304" pitchFamily="18" charset="0"/>
            </a:endParaRPr>
          </a:p>
          <a:p>
            <a:pPr algn="r" eaLnBrk="1" fontAlgn="auto" hangingPunct="1">
              <a:spcAft>
                <a:spcPts val="0"/>
              </a:spcAft>
              <a:buFont typeface="Arial" panose="020B0604020202020204" pitchFamily="34" charset="0"/>
              <a:buNone/>
              <a:defRPr/>
            </a:pPr>
            <a:r>
              <a:rPr lang="uk-UA" sz="3200" b="1" dirty="0" err="1">
                <a:latin typeface="Times New Roman" panose="02020603050405020304" pitchFamily="18" charset="0"/>
                <a:cs typeface="Times New Roman" panose="02020603050405020304" pitchFamily="18" charset="0"/>
              </a:rPr>
              <a:t>Д.е.н</a:t>
            </a:r>
            <a:r>
              <a:rPr lang="uk-UA" sz="3200" b="1" dirty="0">
                <a:latin typeface="Times New Roman" panose="02020603050405020304" pitchFamily="18" charset="0"/>
                <a:cs typeface="Times New Roman" panose="02020603050405020304" pitchFamily="18" charset="0"/>
              </a:rPr>
              <a:t>., професор</a:t>
            </a:r>
          </a:p>
          <a:p>
            <a:pPr algn="r" eaLnBrk="1" fontAlgn="auto" hangingPunct="1">
              <a:spcAft>
                <a:spcPts val="0"/>
              </a:spcAft>
              <a:buFont typeface="Arial" panose="020B0604020202020204" pitchFamily="34" charset="0"/>
              <a:buNone/>
              <a:defRPr/>
            </a:pPr>
            <a:r>
              <a:rPr lang="uk-UA" sz="3200" b="1" dirty="0">
                <a:latin typeface="Times New Roman" panose="02020603050405020304" pitchFamily="18" charset="0"/>
                <a:cs typeface="Times New Roman" panose="02020603050405020304" pitchFamily="18" charset="0"/>
              </a:rPr>
              <a:t>Череп А.В.</a:t>
            </a:r>
            <a:endParaRPr lang="ru-RU" sz="3200" b="1" dirty="0">
              <a:latin typeface="Times New Roman" panose="02020603050405020304" pitchFamily="18" charset="0"/>
              <a:cs typeface="Times New Roman" panose="02020603050405020304" pitchFamily="18" charset="0"/>
            </a:endParaRPr>
          </a:p>
        </p:txBody>
      </p:sp>
      <p:pic>
        <p:nvPicPr>
          <p:cNvPr id="14339" name="image1.png" descr="ÐÐ°ÑÑÐ¸Ð½ÐºÐ¸ Ð¿Ð¾ Ð·Ð°Ð¿ÑÐ¾ÑÑ erasmus+ logo transparent"/>
          <p:cNvPicPr>
            <a:picLocks noChangeAspect="1" noChangeArrowheads="1"/>
          </p:cNvPicPr>
          <p:nvPr/>
        </p:nvPicPr>
        <p:blipFill>
          <a:blip r:embed="rId3" cstate="print"/>
          <a:srcRect/>
          <a:stretch>
            <a:fillRect/>
          </a:stretch>
        </p:blipFill>
        <p:spPr bwMode="auto">
          <a:xfrm>
            <a:off x="658813" y="400050"/>
            <a:ext cx="3854450" cy="1476375"/>
          </a:xfrm>
          <a:prstGeom prst="rect">
            <a:avLst/>
          </a:prstGeom>
          <a:noFill/>
          <a:ln w="9525">
            <a:noFill/>
            <a:miter lim="800000"/>
            <a:headEnd/>
            <a:tailEnd/>
          </a:ln>
        </p:spPr>
      </p:pic>
      <p:pic>
        <p:nvPicPr>
          <p:cNvPr id="14340" name="image2.png"/>
          <p:cNvPicPr>
            <a:picLocks noChangeAspect="1" noChangeArrowheads="1"/>
          </p:cNvPicPr>
          <p:nvPr/>
        </p:nvPicPr>
        <p:blipFill>
          <a:blip r:embed="rId4" cstate="print"/>
          <a:srcRect/>
          <a:stretch>
            <a:fillRect/>
          </a:stretch>
        </p:blipFill>
        <p:spPr bwMode="auto">
          <a:xfrm>
            <a:off x="8199438" y="0"/>
            <a:ext cx="3878262" cy="189547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a:xfrm>
            <a:off x="0" y="0"/>
            <a:ext cx="12192000" cy="1438275"/>
          </a:xfrm>
        </p:spPr>
        <p:txBody>
          <a:bodyPr/>
          <a:lstStyle/>
          <a:p>
            <a:pPr algn="just" eaLnBrk="1" hangingPunct="1"/>
            <a:br>
              <a:rPr lang="en-US" sz="2500">
                <a:latin typeface="Times New Roman" pitchFamily="18" charset="0"/>
                <a:cs typeface="Times New Roman" pitchFamily="18" charset="0"/>
              </a:rPr>
            </a:br>
            <a:br>
              <a:rPr lang="en-US" sz="2500">
                <a:latin typeface="Times New Roman" pitchFamily="18" charset="0"/>
                <a:cs typeface="Times New Roman" pitchFamily="18" charset="0"/>
              </a:rPr>
            </a:br>
            <a:br>
              <a:rPr lang="en-US" sz="2500">
                <a:latin typeface="Times New Roman" pitchFamily="18" charset="0"/>
                <a:cs typeface="Times New Roman" pitchFamily="18" charset="0"/>
              </a:rPr>
            </a:br>
            <a:r>
              <a:rPr lang="ru-RU" sz="2500" b="1">
                <a:latin typeface="Times New Roman" pitchFamily="18" charset="0"/>
                <a:cs typeface="Times New Roman" pitchFamily="18" charset="0"/>
              </a:rPr>
              <a:t>Динаміка іноземних туристичних прибуттів в Іспанії у 2006–2016 рр. [11]</a:t>
            </a:r>
            <a:br>
              <a:rPr lang="ru-RU" sz="2800" b="1">
                <a:latin typeface="Times New Roman" pitchFamily="18" charset="0"/>
                <a:cs typeface="Times New Roman" pitchFamily="18" charset="0"/>
              </a:rPr>
            </a:br>
            <a:endParaRPr lang="ru-RU" sz="2800" b="1"/>
          </a:p>
        </p:txBody>
      </p:sp>
      <p:sp>
        <p:nvSpPr>
          <p:cNvPr id="24578" name="Объект 2"/>
          <p:cNvSpPr>
            <a:spLocks noGrp="1"/>
          </p:cNvSpPr>
          <p:nvPr>
            <p:ph idx="1"/>
          </p:nvPr>
        </p:nvSpPr>
        <p:spPr>
          <a:xfrm>
            <a:off x="-8105775" y="1897063"/>
            <a:ext cx="26792238" cy="8377237"/>
          </a:xfrm>
        </p:spPr>
        <p:txBody>
          <a:bodyPr/>
          <a:lstStyle/>
          <a:p>
            <a:pPr eaLnBrk="1" hangingPunct="1"/>
            <a:endParaRPr lang="uk-UA"/>
          </a:p>
          <a:p>
            <a:pPr eaLnBrk="1" hangingPunct="1"/>
            <a:endParaRPr lang="uk-UA"/>
          </a:p>
          <a:p>
            <a:pPr eaLnBrk="1" hangingPunct="1"/>
            <a:endParaRPr lang="uk-UA"/>
          </a:p>
          <a:p>
            <a:pPr eaLnBrk="1" hangingPunct="1"/>
            <a:endParaRPr lang="ru-RU"/>
          </a:p>
        </p:txBody>
      </p:sp>
      <p:pic>
        <p:nvPicPr>
          <p:cNvPr id="24579" name="Рисунок 3"/>
          <p:cNvPicPr>
            <a:picLocks noChangeAspect="1" noChangeArrowheads="1"/>
          </p:cNvPicPr>
          <p:nvPr/>
        </p:nvPicPr>
        <p:blipFill>
          <a:blip r:embed="rId2" cstate="print"/>
          <a:srcRect l="10399" t="8749" r="37968" b="23854"/>
          <a:stretch>
            <a:fillRect/>
          </a:stretch>
        </p:blipFill>
        <p:spPr bwMode="auto">
          <a:xfrm>
            <a:off x="457200" y="1438275"/>
            <a:ext cx="10499725" cy="5237163"/>
          </a:xfrm>
          <a:prstGeom prst="rect">
            <a:avLst/>
          </a:prstGeom>
          <a:noFill/>
          <a:ln w="9525">
            <a:noFill/>
            <a:miter lim="800000"/>
            <a:headEnd/>
            <a:tailEnd/>
          </a:ln>
        </p:spPr>
      </p:pic>
      <p:pic>
        <p:nvPicPr>
          <p:cNvPr id="24580" name="image1.png" descr="ÐÐ°ÑÑÐ¸Ð½ÐºÐ¸ Ð¿Ð¾ Ð·Ð°Ð¿ÑÐ¾ÑÑ erasmus+ logo transparent"/>
          <p:cNvPicPr>
            <a:picLocks noChangeAspect="1" noChangeArrowheads="1"/>
          </p:cNvPicPr>
          <p:nvPr/>
        </p:nvPicPr>
        <p:blipFill>
          <a:blip r:embed="rId3" cstate="print"/>
          <a:srcRect/>
          <a:stretch>
            <a:fillRect/>
          </a:stretch>
        </p:blipFill>
        <p:spPr bwMode="auto">
          <a:xfrm>
            <a:off x="104775" y="19050"/>
            <a:ext cx="3079750" cy="666750"/>
          </a:xfrm>
          <a:prstGeom prst="rect">
            <a:avLst/>
          </a:prstGeom>
          <a:noFill/>
          <a:ln w="9525">
            <a:noFill/>
            <a:miter lim="800000"/>
            <a:headEnd/>
            <a:tailEnd/>
          </a:ln>
        </p:spPr>
      </p:pic>
      <p:pic>
        <p:nvPicPr>
          <p:cNvPr id="24581" name="image2.png"/>
          <p:cNvPicPr>
            <a:picLocks noChangeAspect="1" noChangeArrowheads="1"/>
          </p:cNvPicPr>
          <p:nvPr/>
        </p:nvPicPr>
        <p:blipFill>
          <a:blip r:embed="rId4" cstate="print"/>
          <a:srcRect/>
          <a:stretch>
            <a:fillRect/>
          </a:stretch>
        </p:blipFill>
        <p:spPr bwMode="auto">
          <a:xfrm>
            <a:off x="9363075" y="0"/>
            <a:ext cx="2609850" cy="9017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p:nvPr>
        </p:nvSpPr>
        <p:spPr>
          <a:xfrm>
            <a:off x="-47625" y="-204788"/>
            <a:ext cx="12239625" cy="974726"/>
          </a:xfrm>
        </p:spPr>
        <p:txBody>
          <a:bodyPr/>
          <a:lstStyle/>
          <a:p>
            <a:pPr algn="ctr" eaLnBrk="1" hangingPunct="1">
              <a:spcBef>
                <a:spcPts val="600"/>
              </a:spcBef>
              <a:spcAft>
                <a:spcPts val="600"/>
              </a:spcAft>
            </a:pPr>
            <a:br>
              <a:rPr lang="ru-RU" sz="4000" b="1">
                <a:latin typeface="Times New Roman" pitchFamily="18" charset="0"/>
                <a:cs typeface="Times New Roman" pitchFamily="18" charset="0"/>
              </a:rPr>
            </a:br>
            <a:br>
              <a:rPr lang="en-US" sz="4000" b="1">
                <a:latin typeface="Times New Roman" pitchFamily="18" charset="0"/>
                <a:cs typeface="Times New Roman" pitchFamily="18" charset="0"/>
              </a:rPr>
            </a:br>
            <a:r>
              <a:rPr lang="en-US" sz="4000" b="1">
                <a:latin typeface="Times New Roman" pitchFamily="18" charset="0"/>
                <a:cs typeface="Times New Roman" pitchFamily="18" charset="0"/>
              </a:rPr>
              <a:t>              </a:t>
            </a:r>
            <a:r>
              <a:rPr lang="ru-RU" sz="2800" b="1">
                <a:latin typeface="Times New Roman" pitchFamily="18" charset="0"/>
                <a:cs typeface="Times New Roman" pitchFamily="18" charset="0"/>
              </a:rPr>
              <a:t>Основні туристично-видовищні заходи Іспанії</a:t>
            </a:r>
            <a:br>
              <a:rPr lang="ru-RU" sz="3200">
                <a:latin typeface="Times New Roman" pitchFamily="18" charset="0"/>
                <a:cs typeface="Times New Roman" pitchFamily="18" charset="0"/>
              </a:rPr>
            </a:br>
            <a:endParaRPr lang="ru-RU" sz="4000"/>
          </a:p>
        </p:txBody>
      </p:sp>
      <p:graphicFrame>
        <p:nvGraphicFramePr>
          <p:cNvPr id="7" name="Объект 6"/>
          <p:cNvGraphicFramePr>
            <a:graphicFrameLocks noGrp="1"/>
          </p:cNvGraphicFramePr>
          <p:nvPr>
            <p:ph idx="1"/>
          </p:nvPr>
        </p:nvGraphicFramePr>
        <p:xfrm>
          <a:off x="228600" y="806450"/>
          <a:ext cx="5732463" cy="6054728"/>
        </p:xfrm>
        <a:graphic>
          <a:graphicData uri="http://schemas.openxmlformats.org/drawingml/2006/table">
            <a:tbl>
              <a:tblPr/>
              <a:tblGrid>
                <a:gridCol w="363538">
                  <a:extLst>
                    <a:ext uri="{9D8B030D-6E8A-4147-A177-3AD203B41FA5}">
                      <a16:colId xmlns:a16="http://schemas.microsoft.com/office/drawing/2014/main" val="20000"/>
                    </a:ext>
                  </a:extLst>
                </a:gridCol>
                <a:gridCol w="1431925">
                  <a:extLst>
                    <a:ext uri="{9D8B030D-6E8A-4147-A177-3AD203B41FA5}">
                      <a16:colId xmlns:a16="http://schemas.microsoft.com/office/drawing/2014/main" val="20001"/>
                    </a:ext>
                  </a:extLst>
                </a:gridCol>
                <a:gridCol w="1379537">
                  <a:extLst>
                    <a:ext uri="{9D8B030D-6E8A-4147-A177-3AD203B41FA5}">
                      <a16:colId xmlns:a16="http://schemas.microsoft.com/office/drawing/2014/main" val="20002"/>
                    </a:ext>
                  </a:extLst>
                </a:gridCol>
                <a:gridCol w="1338263">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317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1" i="0" u="none" strike="noStrike" cap="none" normalizeH="0" baseline="0">
                          <a:ln>
                            <a:noFill/>
                          </a:ln>
                          <a:solidFill>
                            <a:srgbClr val="FFFFFF"/>
                          </a:solidFill>
                          <a:effectLst/>
                          <a:latin typeface="Times New Roman" pitchFamily="18" charset="0"/>
                          <a:cs typeface="Times New Roman" pitchFamily="18" charset="0"/>
                        </a:rPr>
                        <a:t>№ з/п</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1" i="0" u="none" strike="noStrike" cap="none" normalizeH="0" baseline="0">
                          <a:ln>
                            <a:noFill/>
                          </a:ln>
                          <a:solidFill>
                            <a:srgbClr val="FFFFFF"/>
                          </a:solidFill>
                          <a:effectLst/>
                          <a:latin typeface="Times New Roman" pitchFamily="18" charset="0"/>
                          <a:cs typeface="Times New Roman" pitchFamily="18" charset="0"/>
                        </a:rPr>
                        <a:t>Назва заходу</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1" i="0" u="none" strike="noStrike" cap="none" normalizeH="0" baseline="0">
                          <a:ln>
                            <a:noFill/>
                          </a:ln>
                          <a:solidFill>
                            <a:srgbClr val="FFFFFF"/>
                          </a:solidFill>
                          <a:effectLst/>
                          <a:latin typeface="Times New Roman" pitchFamily="18" charset="0"/>
                          <a:cs typeface="Times New Roman" pitchFamily="18" charset="0"/>
                        </a:rPr>
                        <a:t>Місце проведення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1" i="0" u="none" strike="noStrike" cap="none" normalizeH="0" baseline="0">
                          <a:ln>
                            <a:noFill/>
                          </a:ln>
                          <a:solidFill>
                            <a:srgbClr val="FFFFFF"/>
                          </a:solidFill>
                          <a:effectLst/>
                          <a:latin typeface="Times New Roman" pitchFamily="18" charset="0"/>
                          <a:cs typeface="Times New Roman" pitchFamily="18" charset="0"/>
                        </a:rPr>
                        <a:t>Час проведення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1" i="0" u="none" strike="noStrike" cap="none" normalizeH="0" baseline="0">
                          <a:ln>
                            <a:noFill/>
                          </a:ln>
                          <a:solidFill>
                            <a:srgbClr val="FFFFFF"/>
                          </a:solidFill>
                          <a:effectLst/>
                          <a:latin typeface="Times New Roman" pitchFamily="18" charset="0"/>
                          <a:cs typeface="Times New Roman" pitchFamily="18" charset="0"/>
                        </a:rPr>
                        <a:t>Статус заходу</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87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квітів і зелені</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Кордова</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травень</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 флористичний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01"/>
                  </a:ext>
                </a:extLst>
              </a:tr>
              <a:tr h="387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2</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Рок-фестиваль «Mad Cool»</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околиці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Барселона</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травень</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r>
                        <a:rPr kumimoji="0" lang="ru-RU" sz="1000" b="0" i="0" u="none" strike="noStrike" cap="none" normalizeH="0" baseline="0">
                          <a:ln>
                            <a:noFill/>
                          </a:ln>
                          <a:solidFill>
                            <a:srgbClr val="000000"/>
                          </a:solidFill>
                          <a:effectLst/>
                          <a:latin typeface="Times New Roman" pitchFamily="18" charset="0"/>
                          <a:cs typeface="Times New Roman" pitchFamily="18" charset="0"/>
                        </a:rPr>
                        <a:t>червень</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 музичний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02"/>
                  </a:ext>
                </a:extLst>
              </a:tr>
              <a:tr h="387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3</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Музичний фестиваль «PrimaveraSound»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Барселона</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травень</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r>
                        <a:rPr kumimoji="0" lang="ru-RU" sz="1000" b="0" i="0" u="none" strike="noStrike" cap="none" normalizeH="0" baseline="0">
                          <a:ln>
                            <a:noFill/>
                          </a:ln>
                          <a:solidFill>
                            <a:srgbClr val="000000"/>
                          </a:solidFill>
                          <a:effectLst/>
                          <a:latin typeface="Times New Roman" pitchFamily="18" charset="0"/>
                          <a:cs typeface="Times New Roman" pitchFamily="18" charset="0"/>
                        </a:rPr>
                        <a:t>червень</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 музичний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03"/>
                  </a:ext>
                </a:extLst>
              </a:tr>
              <a:tr h="636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4</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«Las Fallas» (фестиваль зустрічі літа або Святого Йосифа)</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Валенсія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19 березня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 етнографічний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04"/>
                  </a:ext>
                </a:extLst>
              </a:tr>
              <a:tr h="477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5</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«Весела кофрадія» («похорон сардини»)</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Барселона</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лютий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 культурний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05"/>
                  </a:ext>
                </a:extLst>
              </a:tr>
              <a:tr h="477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6</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«Santa Semana» (Святий тиждень)</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по всій території країни</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тиждень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перед Пасхою</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етнорелігійний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06"/>
                  </a:ext>
                </a:extLst>
              </a:tr>
              <a:tr h="387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7</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«San Jordi»</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обл. Каталонія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23 квітня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07"/>
                  </a:ext>
                </a:extLst>
              </a:tr>
              <a:tr h="477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8</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«Святого Хуана» (фестиваль купання)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a:ln>
                            <a:noFill/>
                          </a:ln>
                          <a:solidFill>
                            <a:srgbClr val="000000"/>
                          </a:solidFill>
                          <a:effectLst/>
                          <a:latin typeface="Times New Roman" pitchFamily="18" charset="0"/>
                          <a:cs typeface="Times New Roman" pitchFamily="18" charset="0"/>
                        </a:rPr>
                        <a:t>у</a:t>
                      </a:r>
                      <a:r>
                        <a:rPr kumimoji="0" lang="ru-RU" sz="1000" b="0" i="0" u="none" strike="noStrike" cap="none" normalizeH="0" baseline="0">
                          <a:ln>
                            <a:noFill/>
                          </a:ln>
                          <a:solidFill>
                            <a:srgbClr val="000000"/>
                          </a:solidFill>
                          <a:effectLst/>
                          <a:latin typeface="Times New Roman" pitchFamily="18" charset="0"/>
                          <a:cs typeface="Times New Roman" pitchFamily="18" charset="0"/>
                        </a:rPr>
                        <a:t>здовж усього узбережжя країни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3 червня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 етнорелігійний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08"/>
                  </a:ext>
                </a:extLst>
              </a:tr>
              <a:tr h="477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9</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«Sanfermines» (перегони биків)</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Памплона</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6</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r>
                        <a:rPr kumimoji="0" lang="ru-RU" sz="1000" b="0" i="0" u="none" strike="noStrike" cap="none" normalizeH="0" baseline="0">
                          <a:ln>
                            <a:noFill/>
                          </a:ln>
                          <a:solidFill>
                            <a:srgbClr val="000000"/>
                          </a:solidFill>
                          <a:effectLst/>
                          <a:latin typeface="Times New Roman" pitchFamily="18" charset="0"/>
                          <a:cs typeface="Times New Roman" pitchFamily="18" charset="0"/>
                        </a:rPr>
                        <a:t>14 липня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культурний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09"/>
                  </a:ext>
                </a:extLst>
              </a:tr>
              <a:tr h="387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кориди та матадорів</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Севілья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травень–жовтень</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10"/>
                  </a:ext>
                </a:extLst>
              </a:tr>
              <a:tr h="387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11</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«La Tomatina»</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Буньоль</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останній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тиждень серпня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 культурний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11"/>
                  </a:ext>
                </a:extLst>
              </a:tr>
              <a:tr h="477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12</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a:t>
                      </a:r>
                      <a:r>
                        <a:rPr kumimoji="0" lang="es-ES" sz="1000" b="0" i="0" u="none" strike="noStrike" cap="none" normalizeH="0" baseline="0">
                          <a:ln>
                            <a:noFill/>
                          </a:ln>
                          <a:solidFill>
                            <a:srgbClr val="000000"/>
                          </a:solidFill>
                          <a:effectLst/>
                          <a:latin typeface="Times New Roman" pitchFamily="18" charset="0"/>
                          <a:cs typeface="Times New Roman" pitchFamily="18" charset="0"/>
                        </a:rPr>
                        <a:t> «Día de la Hispanidad / Hispanic Day» (</a:t>
                      </a:r>
                      <a:r>
                        <a:rPr kumimoji="0" lang="ru-RU" sz="1000" b="0" i="0" u="none" strike="noStrike" cap="none" normalizeH="0" baseline="0">
                          <a:ln>
                            <a:noFill/>
                          </a:ln>
                          <a:solidFill>
                            <a:srgbClr val="000000"/>
                          </a:solidFill>
                          <a:effectLst/>
                          <a:latin typeface="Times New Roman" pitchFamily="18" charset="0"/>
                          <a:cs typeface="Times New Roman" pitchFamily="18" charset="0"/>
                        </a:rPr>
                        <a:t>день Іспанії</a:t>
                      </a:r>
                      <a:r>
                        <a:rPr kumimoji="0" lang="es-ES" sz="1000" b="0" i="0" u="none" strike="noStrike" cap="none" normalizeH="0" baseline="0">
                          <a:ln>
                            <a:noFill/>
                          </a:ln>
                          <a:solidFill>
                            <a:srgbClr val="000000"/>
                          </a:solidFill>
                          <a:effectLst/>
                          <a:latin typeface="Times New Roman" pitchFamily="18" charset="0"/>
                          <a:cs typeface="Times New Roman" pitchFamily="18" charset="0"/>
                        </a:rPr>
                        <a:t>)</a:t>
                      </a:r>
                      <a:endParaRPr kumimoji="0" lang="ru-RU" sz="10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по всій території країни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12 жовтня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загальнодержавний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12"/>
                  </a:ext>
                </a:extLst>
              </a:tr>
              <a:tr h="387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13</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до Дня всіх святих та спочилих</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по всій території країни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31 жовтня –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 листопада</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традиційний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13"/>
                  </a:ext>
                </a:extLst>
              </a:tr>
            </a:tbl>
          </a:graphicData>
        </a:graphic>
      </p:graphicFrame>
      <p:graphicFrame>
        <p:nvGraphicFramePr>
          <p:cNvPr id="8" name="Таблица 7"/>
          <p:cNvGraphicFramePr>
            <a:graphicFrameLocks noGrp="1"/>
          </p:cNvGraphicFramePr>
          <p:nvPr/>
        </p:nvGraphicFramePr>
        <p:xfrm>
          <a:off x="5961063" y="817563"/>
          <a:ext cx="6002337" cy="6037265"/>
        </p:xfrm>
        <a:graphic>
          <a:graphicData uri="http://schemas.openxmlformats.org/drawingml/2006/table">
            <a:tbl>
              <a:tblPr/>
              <a:tblGrid>
                <a:gridCol w="482600">
                  <a:extLst>
                    <a:ext uri="{9D8B030D-6E8A-4147-A177-3AD203B41FA5}">
                      <a16:colId xmlns:a16="http://schemas.microsoft.com/office/drawing/2014/main" val="20000"/>
                    </a:ext>
                  </a:extLst>
                </a:gridCol>
                <a:gridCol w="1917700">
                  <a:extLst>
                    <a:ext uri="{9D8B030D-6E8A-4147-A177-3AD203B41FA5}">
                      <a16:colId xmlns:a16="http://schemas.microsoft.com/office/drawing/2014/main" val="20001"/>
                    </a:ext>
                  </a:extLst>
                </a:gridCol>
                <a:gridCol w="1200150">
                  <a:extLst>
                    <a:ext uri="{9D8B030D-6E8A-4147-A177-3AD203B41FA5}">
                      <a16:colId xmlns:a16="http://schemas.microsoft.com/office/drawing/2014/main" val="20002"/>
                    </a:ext>
                  </a:extLst>
                </a:gridCol>
                <a:gridCol w="1201737">
                  <a:extLst>
                    <a:ext uri="{9D8B030D-6E8A-4147-A177-3AD203B41FA5}">
                      <a16:colId xmlns:a16="http://schemas.microsoft.com/office/drawing/2014/main" val="20003"/>
                    </a:ext>
                  </a:extLst>
                </a:gridCol>
                <a:gridCol w="1200150">
                  <a:extLst>
                    <a:ext uri="{9D8B030D-6E8A-4147-A177-3AD203B41FA5}">
                      <a16:colId xmlns:a16="http://schemas.microsoft.com/office/drawing/2014/main" val="20004"/>
                    </a:ext>
                  </a:extLst>
                </a:gridCol>
              </a:tblGrid>
              <a:tr h="279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1" i="0" u="none" strike="noStrike" cap="none" normalizeH="0" baseline="0">
                          <a:ln>
                            <a:noFill/>
                          </a:ln>
                          <a:solidFill>
                            <a:srgbClr val="FFFFFF"/>
                          </a:solidFill>
                          <a:effectLst/>
                          <a:latin typeface="Times New Roman" pitchFamily="18" charset="0"/>
                          <a:cs typeface="Times New Roman" pitchFamily="18" charset="0"/>
                        </a:rPr>
                        <a:t>№ з/п</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1" i="0" u="none" strike="noStrike" cap="none" normalizeH="0" baseline="0">
                          <a:ln>
                            <a:noFill/>
                          </a:ln>
                          <a:solidFill>
                            <a:srgbClr val="FFFFFF"/>
                          </a:solidFill>
                          <a:effectLst/>
                          <a:latin typeface="Times New Roman" pitchFamily="18" charset="0"/>
                          <a:cs typeface="Times New Roman" pitchFamily="18" charset="0"/>
                        </a:rPr>
                        <a:t>Назва заходу</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1" i="0" u="none" strike="noStrike" cap="none" normalizeH="0" baseline="0">
                          <a:ln>
                            <a:noFill/>
                          </a:ln>
                          <a:solidFill>
                            <a:srgbClr val="FFFFFF"/>
                          </a:solidFill>
                          <a:effectLst/>
                          <a:latin typeface="Times New Roman" pitchFamily="18" charset="0"/>
                          <a:cs typeface="Times New Roman" pitchFamily="18" charset="0"/>
                        </a:rPr>
                        <a:t>Місце проведення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1" i="0" u="none" strike="noStrike" cap="none" normalizeH="0" baseline="0">
                          <a:ln>
                            <a:noFill/>
                          </a:ln>
                          <a:solidFill>
                            <a:srgbClr val="FFFFFF"/>
                          </a:solidFill>
                          <a:effectLst/>
                          <a:latin typeface="Times New Roman" pitchFamily="18" charset="0"/>
                          <a:cs typeface="Times New Roman" pitchFamily="18" charset="0"/>
                        </a:rPr>
                        <a:t>Час проведення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1" i="0" u="none" strike="noStrike" cap="none" normalizeH="0" baseline="0">
                          <a:ln>
                            <a:noFill/>
                          </a:ln>
                          <a:solidFill>
                            <a:srgbClr val="FFFFFF"/>
                          </a:solidFill>
                          <a:effectLst/>
                          <a:latin typeface="Times New Roman" pitchFamily="18" charset="0"/>
                          <a:cs typeface="Times New Roman" pitchFamily="18" charset="0"/>
                        </a:rPr>
                        <a:t>Статус заходу</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95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14</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«La Navidad» (радості до дня народження Христа</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по всій території країни</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25 грудня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 етнорелігійний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01"/>
                  </a:ext>
                </a:extLst>
              </a:tr>
              <a:tr h="401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15</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на честь св. Марти</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Ас-Невес</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кінець липня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a:t>
                      </a:r>
                      <a:r>
                        <a:rPr kumimoji="0" lang="uk-UA" sz="1000" b="0" i="0" u="none" strike="noStrike" cap="none" normalizeH="0" baseline="0">
                          <a:ln>
                            <a:noFill/>
                          </a:ln>
                          <a:solidFill>
                            <a:srgbClr val="000000"/>
                          </a:solidFill>
                          <a:effectLst/>
                          <a:latin typeface="Times New Roman" pitchFamily="18" charset="0"/>
                          <a:cs typeface="Times New Roman" pitchFamily="18" charset="0"/>
                        </a:rPr>
                        <a:t>, </a:t>
                      </a:r>
                      <a:r>
                        <a:rPr kumimoji="0" lang="ru-RU" sz="1000" b="0" i="0" u="none" strike="noStrike" cap="none" normalizeH="0" baseline="0">
                          <a:ln>
                            <a:noFill/>
                          </a:ln>
                          <a:solidFill>
                            <a:srgbClr val="000000"/>
                          </a:solidFill>
                          <a:effectLst/>
                          <a:latin typeface="Times New Roman" pitchFamily="18" charset="0"/>
                          <a:cs typeface="Times New Roman" pitchFamily="18" charset="0"/>
                        </a:rPr>
                        <a:t>етнорелігійний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02"/>
                  </a:ext>
                </a:extLst>
              </a:tr>
              <a:tr h="401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16</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«El Gran Poder»</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Севілья,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обл. Андалусія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Страсна п’ятниця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r>
                        <a:rPr kumimoji="0" lang="ru-RU" sz="1000" b="0" i="0" u="none" strike="noStrike" cap="none" normalizeH="0" baseline="0">
                          <a:ln>
                            <a:noFill/>
                          </a:ln>
                          <a:solidFill>
                            <a:srgbClr val="000000"/>
                          </a:solidFill>
                          <a:effectLst/>
                          <a:latin typeface="Times New Roman" pitchFamily="18" charset="0"/>
                          <a:cs typeface="Times New Roman" pitchFamily="18" charset="0"/>
                        </a:rPr>
                        <a:t> етнорелігійний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03"/>
                  </a:ext>
                </a:extLst>
              </a:tr>
              <a:tr h="57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17</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«Tamborilada de Hellin»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Альбасете</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Страсна середа</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r>
                        <a:rPr kumimoji="0" lang="ru-RU" sz="1000" b="0" i="0" u="none" strike="noStrike" cap="none" normalizeH="0" baseline="0">
                          <a:ln>
                            <a:noFill/>
                          </a:ln>
                          <a:solidFill>
                            <a:srgbClr val="000000"/>
                          </a:solidFill>
                          <a:effectLst/>
                          <a:latin typeface="Times New Roman" pitchFamily="18" charset="0"/>
                          <a:cs typeface="Times New Roman" pitchFamily="18" charset="0"/>
                        </a:rPr>
                        <a:t> етнорелігійний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04"/>
                  </a:ext>
                </a:extLst>
              </a:tr>
              <a:tr h="495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18</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«Mercado de la Palma Blanca» (ринку білих пальм)</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Аліканте</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Вербна неділя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r>
                        <a:rPr kumimoji="0" lang="ru-RU" sz="1000" b="0" i="0" u="none" strike="noStrike" cap="none" normalizeH="0" baseline="0">
                          <a:ln>
                            <a:noFill/>
                          </a:ln>
                          <a:solidFill>
                            <a:srgbClr val="000000"/>
                          </a:solidFill>
                          <a:effectLst/>
                          <a:latin typeface="Times New Roman" pitchFamily="18" charset="0"/>
                          <a:cs typeface="Times New Roman" pitchFamily="18" charset="0"/>
                        </a:rPr>
                        <a:t> етнорелігійний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05"/>
                  </a:ext>
                </a:extLst>
              </a:tr>
              <a:tr h="4683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19</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«Мони де Паскуа» (Великодньої паски)</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обл. Каталонія, </a:t>
                      </a:r>
                      <a:r>
                        <a:rPr kumimoji="0" lang="ru-RU" sz="1000" b="0" i="0" u="sng" strike="noStrike" cap="none" normalizeH="0" baseline="0">
                          <a:ln>
                            <a:noFill/>
                          </a:ln>
                          <a:solidFill>
                            <a:srgbClr val="0000FF"/>
                          </a:solidFill>
                          <a:effectLst/>
                          <a:latin typeface="Times New Roman" pitchFamily="18" charset="0"/>
                          <a:cs typeface="Times New Roman" pitchFamily="18" charset="0"/>
                          <a:hlinkClick r:id="rId2"/>
                        </a:rPr>
                        <a:t>Мурсія</a:t>
                      </a:r>
                      <a:r>
                        <a:rPr kumimoji="0" lang="ru-RU" sz="1000" b="0" i="0" u="none" strike="noStrike" cap="none" normalizeH="0" baseline="0">
                          <a:ln>
                            <a:noFill/>
                          </a:ln>
                          <a:solidFill>
                            <a:srgbClr val="000000"/>
                          </a:solidFill>
                          <a:effectLst/>
                          <a:latin typeface="Times New Roman" pitchFamily="18" charset="0"/>
                          <a:cs typeface="Times New Roman" pitchFamily="18" charset="0"/>
                        </a:rPr>
                        <a:t>, </a:t>
                      </a:r>
                      <a:r>
                        <a:rPr kumimoji="0" lang="ru-RU" sz="1000" b="0" i="0" u="sng" strike="noStrike" cap="none" normalizeH="0" baseline="0">
                          <a:ln>
                            <a:noFill/>
                          </a:ln>
                          <a:solidFill>
                            <a:srgbClr val="0000FF"/>
                          </a:solidFill>
                          <a:effectLst/>
                          <a:latin typeface="Times New Roman" pitchFamily="18" charset="0"/>
                          <a:cs typeface="Times New Roman" pitchFamily="18" charset="0"/>
                          <a:hlinkClick r:id="rId3"/>
                        </a:rPr>
                        <a:t>Валенсія</a:t>
                      </a:r>
                      <a:endParaRPr kumimoji="0" lang="ru-RU" sz="10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Пасхальна неділя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r>
                        <a:rPr kumimoji="0" lang="ru-RU" sz="1000" b="0" i="0" u="none" strike="noStrike" cap="none" normalizeH="0" baseline="0">
                          <a:ln>
                            <a:noFill/>
                          </a:ln>
                          <a:solidFill>
                            <a:srgbClr val="000000"/>
                          </a:solidFill>
                          <a:effectLst/>
                          <a:latin typeface="Times New Roman" pitchFamily="18" charset="0"/>
                          <a:cs typeface="Times New Roman" pitchFamily="18" charset="0"/>
                        </a:rPr>
                        <a:t> етнорелігійний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06"/>
                  </a:ext>
                </a:extLst>
              </a:tr>
              <a:tr h="679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20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«Paso Blanco» (білого ходу)</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Лорка</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Страсна п’ятниця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r>
                        <a:rPr kumimoji="0" lang="ru-RU" sz="1000" b="0" i="0" u="none" strike="noStrike" cap="none" normalizeH="0" baseline="0">
                          <a:ln>
                            <a:noFill/>
                          </a:ln>
                          <a:solidFill>
                            <a:srgbClr val="000000"/>
                          </a:solidFill>
                          <a:effectLst/>
                          <a:latin typeface="Times New Roman" pitchFamily="18" charset="0"/>
                          <a:cs typeface="Times New Roman" pitchFamily="18" charset="0"/>
                        </a:rPr>
                        <a:t> етнорелігійний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07"/>
                  </a:ext>
                </a:extLst>
              </a:tr>
              <a:tr h="4857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21</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a:t>
                      </a:r>
                      <a:r>
                        <a:rPr kumimoji="0" lang="es-ES" sz="1000" b="0" i="0" u="none" strike="noStrike" cap="none" normalizeH="0" baseline="0">
                          <a:ln>
                            <a:noFill/>
                          </a:ln>
                          <a:solidFill>
                            <a:srgbClr val="000000"/>
                          </a:solidFill>
                          <a:effectLst/>
                          <a:latin typeface="Times New Roman" pitchFamily="18" charset="0"/>
                          <a:cs typeface="Times New Roman" pitchFamily="18" charset="0"/>
                        </a:rPr>
                        <a:t> </a:t>
                      </a:r>
                      <a:endParaRPr kumimoji="0" lang="ru-RU" sz="1000" b="0" i="0" u="none" strike="noStrike" cap="none" normalizeH="0" baseline="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a:ln>
                            <a:noFill/>
                          </a:ln>
                          <a:solidFill>
                            <a:srgbClr val="000000"/>
                          </a:solidFill>
                          <a:effectLst/>
                          <a:latin typeface="Times New Roman" pitchFamily="18" charset="0"/>
                          <a:cs typeface="Times New Roman" pitchFamily="18" charset="0"/>
                        </a:rPr>
                        <a:t>«LaProcesión de las Turbas»</a:t>
                      </a:r>
                      <a:endParaRPr kumimoji="0" lang="ru-RU" sz="10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Куенка</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Страсна п’ятниця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r>
                        <a:rPr kumimoji="0" lang="ru-RU" sz="1000" b="0" i="0" u="none" strike="noStrike" cap="none" normalizeH="0" baseline="0">
                          <a:ln>
                            <a:noFill/>
                          </a:ln>
                          <a:solidFill>
                            <a:srgbClr val="000000"/>
                          </a:solidFill>
                          <a:effectLst/>
                          <a:latin typeface="Times New Roman" pitchFamily="18" charset="0"/>
                          <a:cs typeface="Times New Roman" pitchFamily="18" charset="0"/>
                        </a:rPr>
                        <a:t> етнорелігійний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08"/>
                  </a:ext>
                </a:extLst>
              </a:tr>
              <a:tr h="4857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22</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«Похорони Женаріна» (похорони п’яниці)</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Леоні</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Страсний четвер</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endParaRPr kumimoji="0" lang="ru-RU" sz="1000" b="0" i="0" u="none" strike="noStrike" cap="none" normalizeH="0" baseline="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традиційний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09"/>
                  </a:ext>
                </a:extLst>
              </a:tr>
              <a:tr h="401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23</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«Страшний танець смерті»</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Вергі</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Страсний четвер</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r>
                        <a:rPr kumimoji="0" lang="ru-RU" sz="1000" b="0" i="0" u="none" strike="noStrike" cap="none" normalizeH="0" baseline="0">
                          <a:ln>
                            <a:noFill/>
                          </a:ln>
                          <a:solidFill>
                            <a:srgbClr val="000000"/>
                          </a:solidFill>
                          <a:effectLst/>
                          <a:latin typeface="Times New Roman" pitchFamily="18" charset="0"/>
                          <a:cs typeface="Times New Roman" pitchFamily="18" charset="0"/>
                        </a:rPr>
                        <a:t> етнокультурний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10"/>
                  </a:ext>
                </a:extLst>
              </a:tr>
              <a:tr h="469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24</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«Torrijas»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Кастилія, Леоні</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Страсний тиждень</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регіональний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extLst>
                  <a:ext uri="{0D108BD9-81ED-4DB2-BD59-A6C34878D82A}">
                    <a16:rowId xmlns:a16="http://schemas.microsoft.com/office/drawing/2014/main" val="10011"/>
                  </a:ext>
                </a:extLst>
              </a:tr>
              <a:tr h="401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25</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Фестиваль «Тrenca perols» (метання горщиків)</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 Валенсія</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Великодня ніч</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a:ln>
                            <a:noFill/>
                          </a:ln>
                          <a:solidFill>
                            <a:srgbClr val="000000"/>
                          </a:solidFill>
                          <a:effectLst/>
                          <a:latin typeface="Times New Roman" pitchFamily="18" charset="0"/>
                          <a:cs typeface="Times New Roman" pitchFamily="18" charset="0"/>
                        </a:rPr>
                        <a:t>міжнародний</a:t>
                      </a:r>
                      <a:r>
                        <a:rPr kumimoji="0" lang="uk-UA" sz="1000" b="0" i="0" u="none" strike="noStrike" cap="none" normalizeH="0" baseline="0">
                          <a:ln>
                            <a:noFill/>
                          </a:ln>
                          <a:solidFill>
                            <a:srgbClr val="000000"/>
                          </a:solidFill>
                          <a:effectLst/>
                          <a:latin typeface="Times New Roman" pitchFamily="18" charset="0"/>
                          <a:cs typeface="Times New Roman" pitchFamily="18" charset="0"/>
                        </a:rPr>
                        <a:t>,</a:t>
                      </a:r>
                      <a:r>
                        <a:rPr kumimoji="0" lang="ru-RU" sz="1000" b="0" i="0" u="none" strike="noStrike" cap="none" normalizeH="0" baseline="0">
                          <a:ln>
                            <a:noFill/>
                          </a:ln>
                          <a:solidFill>
                            <a:srgbClr val="000000"/>
                          </a:solidFill>
                          <a:effectLst/>
                          <a:latin typeface="Times New Roman" pitchFamily="18" charset="0"/>
                          <a:cs typeface="Times New Roman" pitchFamily="18" charset="0"/>
                        </a:rPr>
                        <a:t> етнокультурний</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extLst>
                  <a:ext uri="{0D108BD9-81ED-4DB2-BD59-A6C34878D82A}">
                    <a16:rowId xmlns:a16="http://schemas.microsoft.com/office/drawing/2014/main" val="10012"/>
                  </a:ext>
                </a:extLst>
              </a:tr>
            </a:tbl>
          </a:graphicData>
        </a:graphic>
      </p:graphicFrame>
      <p:pic>
        <p:nvPicPr>
          <p:cNvPr id="25780" name="image1.png" descr="ÐÐ°ÑÑÐ¸Ð½ÐºÐ¸ Ð¿Ð¾ Ð·Ð°Ð¿ÑÐ¾ÑÑ erasmus+ logo transparent"/>
          <p:cNvPicPr>
            <a:picLocks noChangeAspect="1" noChangeArrowheads="1"/>
          </p:cNvPicPr>
          <p:nvPr/>
        </p:nvPicPr>
        <p:blipFill>
          <a:blip r:embed="rId4" cstate="print"/>
          <a:srcRect/>
          <a:stretch>
            <a:fillRect/>
          </a:stretch>
        </p:blipFill>
        <p:spPr bwMode="auto">
          <a:xfrm>
            <a:off x="14288" y="103188"/>
            <a:ext cx="3079750" cy="666750"/>
          </a:xfrm>
          <a:prstGeom prst="rect">
            <a:avLst/>
          </a:prstGeom>
          <a:noFill/>
          <a:ln w="9525">
            <a:noFill/>
            <a:miter lim="800000"/>
            <a:headEnd/>
            <a:tailEnd/>
          </a:ln>
        </p:spPr>
      </p:pic>
      <p:pic>
        <p:nvPicPr>
          <p:cNvPr id="25781" name="image2.png"/>
          <p:cNvPicPr>
            <a:picLocks noChangeAspect="1" noChangeArrowheads="1"/>
          </p:cNvPicPr>
          <p:nvPr/>
        </p:nvPicPr>
        <p:blipFill>
          <a:blip r:embed="rId5" cstate="print"/>
          <a:srcRect/>
          <a:stretch>
            <a:fillRect/>
          </a:stretch>
        </p:blipFill>
        <p:spPr bwMode="auto">
          <a:xfrm>
            <a:off x="10668000" y="0"/>
            <a:ext cx="1524000" cy="97155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1"/>
          <p:cNvSpPr>
            <a:spLocks noGrp="1"/>
          </p:cNvSpPr>
          <p:nvPr>
            <p:ph type="title"/>
          </p:nvPr>
        </p:nvSpPr>
        <p:spPr>
          <a:xfrm>
            <a:off x="0" y="-123825"/>
            <a:ext cx="12293600" cy="1074738"/>
          </a:xfrm>
        </p:spPr>
        <p:txBody>
          <a:bodyPr/>
          <a:lstStyle/>
          <a:p>
            <a:pPr algn="ctr" eaLnBrk="1" hangingPunct="1">
              <a:spcBef>
                <a:spcPts val="600"/>
              </a:spcBef>
              <a:spcAft>
                <a:spcPts val="600"/>
              </a:spcAft>
            </a:pPr>
            <a:br>
              <a:rPr lang="en-US" sz="4000" b="1">
                <a:latin typeface="Times New Roman" pitchFamily="18" charset="0"/>
                <a:cs typeface="Times New Roman" pitchFamily="18" charset="0"/>
              </a:rPr>
            </a:br>
            <a:r>
              <a:rPr lang="en-US" sz="4000" b="1">
                <a:latin typeface="Times New Roman" pitchFamily="18" charset="0"/>
                <a:cs typeface="Times New Roman" pitchFamily="18" charset="0"/>
              </a:rPr>
              <a:t>         </a:t>
            </a:r>
            <a:r>
              <a:rPr lang="uk-UA" sz="2800" b="1">
                <a:latin typeface="Times New Roman" pitchFamily="18" charset="0"/>
                <a:cs typeface="Times New Roman" pitchFamily="18" charset="0"/>
              </a:rPr>
              <a:t>Досвід організації туристичного бізнесу в Німеччині</a:t>
            </a:r>
            <a:endParaRPr lang="ru-RU" sz="2800" b="1">
              <a:latin typeface="Times New Roman" pitchFamily="18" charset="0"/>
              <a:cs typeface="Times New Roman" pitchFamily="18" charset="0"/>
            </a:endParaRPr>
          </a:p>
        </p:txBody>
      </p:sp>
      <p:sp>
        <p:nvSpPr>
          <p:cNvPr id="26626" name="Объект 2"/>
          <p:cNvSpPr>
            <a:spLocks noGrp="1"/>
          </p:cNvSpPr>
          <p:nvPr>
            <p:ph idx="1"/>
          </p:nvPr>
        </p:nvSpPr>
        <p:spPr>
          <a:xfrm>
            <a:off x="93663" y="852488"/>
            <a:ext cx="12098337" cy="6119812"/>
          </a:xfrm>
        </p:spPr>
        <p:txBody>
          <a:bodyPr/>
          <a:lstStyle/>
          <a:p>
            <a:pPr marL="0" indent="0" algn="just" eaLnBrk="1" hangingPunct="1">
              <a:lnSpc>
                <a:spcPct val="100000"/>
              </a:lnSpc>
              <a:spcBef>
                <a:spcPct val="0"/>
              </a:spcBef>
              <a:buFont typeface="Arial" charset="0"/>
              <a:buNone/>
            </a:pPr>
            <a:r>
              <a:rPr lang="en-US" sz="1400" b="1">
                <a:latin typeface="Times New Roman" pitchFamily="18" charset="0"/>
                <a:cs typeface="Times New Roman" pitchFamily="18" charset="0"/>
              </a:rPr>
              <a:t>       </a:t>
            </a:r>
            <a:r>
              <a:rPr lang="uk-UA" sz="1400" b="1">
                <a:latin typeface="Times New Roman" pitchFamily="18" charset="0"/>
                <a:cs typeface="Times New Roman" pitchFamily="18" charset="0"/>
              </a:rPr>
              <a:t>1. Готель  з апартаментами (</a:t>
            </a:r>
            <a:r>
              <a:rPr lang="en-US" sz="1400" b="1">
                <a:latin typeface="Times New Roman" pitchFamily="18" charset="0"/>
                <a:cs typeface="Times New Roman" pitchFamily="18" charset="0"/>
              </a:rPr>
              <a:t>Aparthotel</a:t>
            </a:r>
            <a:r>
              <a:rPr lang="uk-UA" sz="1400" b="1">
                <a:latin typeface="Times New Roman" pitchFamily="18" charset="0"/>
                <a:cs typeface="Times New Roman" pitchFamily="18" charset="0"/>
              </a:rPr>
              <a:t>) призначений лише для мешкання й нічлігу. Він надає послуг гастрономії, наприклад сніданку. Сервіс, зазвичай, обмежується прибиранням кімнат. </a:t>
            </a:r>
            <a:endParaRPr lang="ru-RU" sz="1400" b="1">
              <a:latin typeface="Times New Roman" pitchFamily="18" charset="0"/>
              <a:cs typeface="Times New Roman" pitchFamily="18" charset="0"/>
            </a:endParaRPr>
          </a:p>
          <a:p>
            <a:pPr marL="0" indent="0" algn="just" eaLnBrk="1" hangingPunct="1">
              <a:lnSpc>
                <a:spcPct val="100000"/>
              </a:lnSpc>
              <a:spcBef>
                <a:spcPct val="0"/>
              </a:spcBef>
            </a:pPr>
            <a:r>
              <a:rPr lang="uk-UA" sz="1400" b="1">
                <a:latin typeface="Times New Roman" pitchFamily="18" charset="0"/>
                <a:cs typeface="Times New Roman" pitchFamily="18" charset="0"/>
              </a:rPr>
              <a:t>2. Апартаменти (</a:t>
            </a:r>
            <a:r>
              <a:rPr lang="en-US" sz="1400" b="1">
                <a:latin typeface="Times New Roman" pitchFamily="18" charset="0"/>
                <a:cs typeface="Times New Roman" pitchFamily="18" charset="0"/>
              </a:rPr>
              <a:t>Apartment</a:t>
            </a:r>
            <a:r>
              <a:rPr lang="uk-UA" sz="1400" b="1">
                <a:latin typeface="Times New Roman" pitchFamily="18" charset="0"/>
                <a:cs typeface="Times New Roman" pitchFamily="18" charset="0"/>
              </a:rPr>
              <a:t>) складаються з одного або декількох приміщень, розміщених у туристичному комплексі, який має загальну інфраструктуру (наприклад пральні машини й сушарки для самостійного користування), а також надає послуги гостям. Відпускні апартаменти дуже популярні серед відпочивальників із дітьми: вони дають змогу економити гроші на харчуванні, оскільки готувати можна з куплених самостійно продуктів на власній кухні.</a:t>
            </a:r>
            <a:endParaRPr lang="ru-RU" sz="1400" b="1">
              <a:latin typeface="Times New Roman" pitchFamily="18" charset="0"/>
              <a:cs typeface="Times New Roman" pitchFamily="18" charset="0"/>
            </a:endParaRPr>
          </a:p>
          <a:p>
            <a:pPr marL="0" indent="0" algn="just" eaLnBrk="1" hangingPunct="1">
              <a:lnSpc>
                <a:spcPct val="100000"/>
              </a:lnSpc>
              <a:spcBef>
                <a:spcPct val="0"/>
              </a:spcBef>
            </a:pPr>
            <a:r>
              <a:rPr lang="uk-UA" sz="1400" b="1">
                <a:latin typeface="Times New Roman" pitchFamily="18" charset="0"/>
                <a:cs typeface="Times New Roman" pitchFamily="18" charset="0"/>
              </a:rPr>
              <a:t>3. Селянське подвір’я (</a:t>
            </a:r>
            <a:r>
              <a:rPr lang="en-US" sz="1400" b="1">
                <a:latin typeface="Times New Roman" pitchFamily="18" charset="0"/>
                <a:cs typeface="Times New Roman" pitchFamily="18" charset="0"/>
              </a:rPr>
              <a:t>Bauernhof</a:t>
            </a:r>
            <a:r>
              <a:rPr lang="uk-UA" sz="1400" b="1">
                <a:latin typeface="Times New Roman" pitchFamily="18" charset="0"/>
                <a:cs typeface="Times New Roman" pitchFamily="18" charset="0"/>
              </a:rPr>
              <a:t>) означає, що йдеться про селянські господарства, які діють,  значну частину прибутку отримують від виробництва сільгосподарської продукції. Цей тип готелю уможливлює відпочинок у селі.</a:t>
            </a:r>
            <a:endParaRPr lang="ru-RU" sz="1400" b="1">
              <a:latin typeface="Times New Roman" pitchFamily="18" charset="0"/>
              <a:cs typeface="Times New Roman" pitchFamily="18" charset="0"/>
            </a:endParaRPr>
          </a:p>
          <a:p>
            <a:pPr marL="0" indent="0" algn="just" eaLnBrk="1" hangingPunct="1">
              <a:lnSpc>
                <a:spcPct val="100000"/>
              </a:lnSpc>
              <a:spcBef>
                <a:spcPct val="0"/>
              </a:spcBef>
            </a:pPr>
            <a:r>
              <a:rPr lang="uk-UA" sz="1400" b="1">
                <a:latin typeface="Times New Roman" pitchFamily="18" charset="0"/>
                <a:cs typeface="Times New Roman" pitchFamily="18" charset="0"/>
              </a:rPr>
              <a:t>4. Біологічне селянське подвір’я (Biohof) – це селянське господарство, що виконує норми європейської директиви про виробництво екологічно чистих  продуктів харчування.</a:t>
            </a:r>
            <a:endParaRPr lang="ru-RU" sz="1400" b="1">
              <a:latin typeface="Times New Roman" pitchFamily="18" charset="0"/>
              <a:cs typeface="Times New Roman" pitchFamily="18" charset="0"/>
            </a:endParaRPr>
          </a:p>
          <a:p>
            <a:pPr marL="0" indent="0" algn="just" eaLnBrk="1" hangingPunct="1">
              <a:lnSpc>
                <a:spcPct val="100000"/>
              </a:lnSpc>
              <a:spcBef>
                <a:spcPct val="0"/>
              </a:spcBef>
            </a:pPr>
            <a:r>
              <a:rPr lang="uk-UA" sz="1400" b="1">
                <a:latin typeface="Times New Roman" pitchFamily="18" charset="0"/>
                <a:cs typeface="Times New Roman" pitchFamily="18" charset="0"/>
              </a:rPr>
              <a:t>5. Кемпінг (</a:t>
            </a:r>
            <a:r>
              <a:rPr lang="en-US" sz="1400" b="1">
                <a:latin typeface="Times New Roman" pitchFamily="18" charset="0"/>
                <a:cs typeface="Times New Roman" pitchFamily="18" charset="0"/>
              </a:rPr>
              <a:t>Campingsplatz</a:t>
            </a:r>
            <a:r>
              <a:rPr lang="uk-UA" sz="1400" b="1">
                <a:latin typeface="Times New Roman" pitchFamily="18" charset="0"/>
                <a:cs typeface="Times New Roman" pitchFamily="18" charset="0"/>
              </a:rPr>
              <a:t>) – обгороджена територія для наметів і «дач на колесах». Зазвичай, має у своєму розпорядженні можливості для підключення електричних приладів і джерела водопостачання, а також душові кімнати й туалети для загального користування.</a:t>
            </a:r>
            <a:endParaRPr lang="ru-RU" sz="1400" b="1">
              <a:latin typeface="Times New Roman" pitchFamily="18" charset="0"/>
              <a:cs typeface="Times New Roman" pitchFamily="18" charset="0"/>
            </a:endParaRPr>
          </a:p>
          <a:p>
            <a:pPr marL="0" indent="0" algn="just" eaLnBrk="1" hangingPunct="1">
              <a:lnSpc>
                <a:spcPct val="100000"/>
              </a:lnSpc>
              <a:spcBef>
                <a:spcPct val="0"/>
              </a:spcBef>
            </a:pPr>
            <a:r>
              <a:rPr lang="uk-UA" sz="1400" b="1">
                <a:latin typeface="Times New Roman" pitchFamily="18" charset="0"/>
                <a:cs typeface="Times New Roman" pitchFamily="18" charset="0"/>
              </a:rPr>
              <a:t>6. Селище для відпочивальників/комплекс, парк: складається з великої кількості будинків (понад 50), що стоять окремо, або окремих апартаментів. Обов’язкова умова – наявність власної інфраструктури для організації відпочинку (спорту, культурних заходів тощо).</a:t>
            </a:r>
            <a:endParaRPr lang="ru-RU" sz="1400" b="1">
              <a:latin typeface="Times New Roman" pitchFamily="18" charset="0"/>
              <a:cs typeface="Times New Roman" pitchFamily="18" charset="0"/>
            </a:endParaRPr>
          </a:p>
          <a:p>
            <a:pPr marL="0" indent="0" algn="just" eaLnBrk="1" hangingPunct="1">
              <a:lnSpc>
                <a:spcPct val="100000"/>
              </a:lnSpc>
              <a:spcBef>
                <a:spcPct val="0"/>
              </a:spcBef>
            </a:pPr>
            <a:r>
              <a:rPr lang="uk-UA" sz="1400" b="1">
                <a:latin typeface="Times New Roman" pitchFamily="18" charset="0"/>
                <a:cs typeface="Times New Roman" pitchFamily="18" charset="0"/>
              </a:rPr>
              <a:t>7. Квартира для відпочивальників (</a:t>
            </a:r>
            <a:r>
              <a:rPr lang="en-US" sz="1400" b="1">
                <a:latin typeface="Times New Roman" pitchFamily="18" charset="0"/>
                <a:cs typeface="Times New Roman" pitchFamily="18" charset="0"/>
              </a:rPr>
              <a:t>Ferienwohnung</a:t>
            </a:r>
            <a:r>
              <a:rPr lang="uk-UA" sz="1400" b="1">
                <a:latin typeface="Times New Roman" pitchFamily="18" charset="0"/>
                <a:cs typeface="Times New Roman" pitchFamily="18" charset="0"/>
              </a:rPr>
              <a:t>) – окрема частина приватного будинку, обладнана для здавання в оренду на короткий час. Квартира повинна бути оснащена окремим санітарним вузлом і душовим приміщенням, а також мати устаткування для приготування їжі. Тераса (або балкон) перебуває в повному розпорядженні гостей.</a:t>
            </a:r>
            <a:endParaRPr lang="ru-RU" sz="1400" b="1">
              <a:latin typeface="Times New Roman" pitchFamily="18" charset="0"/>
              <a:cs typeface="Times New Roman" pitchFamily="18" charset="0"/>
            </a:endParaRPr>
          </a:p>
          <a:p>
            <a:pPr marL="0" indent="0" algn="just" eaLnBrk="1" hangingPunct="1">
              <a:lnSpc>
                <a:spcPct val="100000"/>
              </a:lnSpc>
              <a:spcBef>
                <a:spcPct val="0"/>
              </a:spcBef>
            </a:pPr>
            <a:r>
              <a:rPr lang="uk-UA" sz="1400" b="1">
                <a:latin typeface="Times New Roman" pitchFamily="18" charset="0"/>
                <a:cs typeface="Times New Roman" pitchFamily="18" charset="0"/>
              </a:rPr>
              <a:t>8. Заїжджий двір (</a:t>
            </a:r>
            <a:r>
              <a:rPr lang="en-US" sz="1400" b="1">
                <a:latin typeface="Times New Roman" pitchFamily="18" charset="0"/>
                <a:cs typeface="Times New Roman" pitchFamily="18" charset="0"/>
              </a:rPr>
              <a:t>Gasthof</a:t>
            </a:r>
            <a:r>
              <a:rPr lang="uk-UA" sz="1400" b="1">
                <a:latin typeface="Times New Roman" pitchFamily="18" charset="0"/>
                <a:cs typeface="Times New Roman" pitchFamily="18" charset="0"/>
              </a:rPr>
              <a:t>) – невеликий готель, зазвичай, у сільській місцевості, із рестораном або закусочною, відкритою для всіх. Крім кімнат, </a:t>
            </a:r>
            <a:r>
              <a:rPr lang="en-US" sz="1400" b="1">
                <a:latin typeface="Times New Roman" pitchFamily="18" charset="0"/>
                <a:cs typeface="Times New Roman" pitchFamily="18" charset="0"/>
              </a:rPr>
              <a:t>Gasthof</a:t>
            </a:r>
            <a:r>
              <a:rPr lang="uk-UA" sz="1400" b="1">
                <a:latin typeface="Times New Roman" pitchFamily="18" charset="0"/>
                <a:cs typeface="Times New Roman" pitchFamily="18" charset="0"/>
              </a:rPr>
              <a:t> не має у своєму розпорядженні будь-яких інших приміщень для відвідувачів (наприклад конференц-зали, загальні ігрові або телевізійні кімнати).</a:t>
            </a:r>
            <a:endParaRPr lang="ru-RU" sz="1400" b="1">
              <a:latin typeface="Times New Roman" pitchFamily="18" charset="0"/>
              <a:cs typeface="Times New Roman" pitchFamily="18" charset="0"/>
            </a:endParaRPr>
          </a:p>
          <a:p>
            <a:pPr marL="0" indent="0" algn="just" eaLnBrk="1" hangingPunct="1">
              <a:lnSpc>
                <a:spcPct val="100000"/>
              </a:lnSpc>
              <a:spcBef>
                <a:spcPct val="0"/>
              </a:spcBef>
            </a:pPr>
            <a:r>
              <a:rPr lang="uk-UA" sz="1400" b="1">
                <a:latin typeface="Times New Roman" pitchFamily="18" charset="0"/>
                <a:cs typeface="Times New Roman" pitchFamily="18" charset="0"/>
              </a:rPr>
              <a:t>9. Готель (</a:t>
            </a:r>
            <a:r>
              <a:rPr lang="en-US" sz="1400" b="1">
                <a:latin typeface="Times New Roman" pitchFamily="18" charset="0"/>
                <a:cs typeface="Times New Roman" pitchFamily="18" charset="0"/>
              </a:rPr>
              <a:t>Hotel</a:t>
            </a:r>
            <a:r>
              <a:rPr lang="uk-UA" sz="1400" b="1">
                <a:latin typeface="Times New Roman" pitchFamily="18" charset="0"/>
                <a:cs typeface="Times New Roman" pitchFamily="18" charset="0"/>
              </a:rPr>
              <a:t>) – готельне підприємство з рестораном або іншим сервісом гастрономії для клієнтів і гостей. Готелем може називатися лише підприємство, що відповідає таким мінімальним умовам: має 20 і більше номерів; більшість їх має окремий душ (ванну) і туалет; наявне місце для прийому та реєстрації. </a:t>
            </a:r>
            <a:endParaRPr lang="ru-RU" sz="1400" b="1">
              <a:latin typeface="Times New Roman" pitchFamily="18" charset="0"/>
              <a:cs typeface="Times New Roman" pitchFamily="18" charset="0"/>
            </a:endParaRPr>
          </a:p>
          <a:p>
            <a:pPr marL="0" indent="0" algn="just" eaLnBrk="1" hangingPunct="1">
              <a:lnSpc>
                <a:spcPct val="100000"/>
              </a:lnSpc>
              <a:spcBef>
                <a:spcPct val="0"/>
              </a:spcBef>
            </a:pPr>
            <a:r>
              <a:rPr lang="uk-UA" sz="1400" b="1">
                <a:latin typeface="Times New Roman" pitchFamily="18" charset="0"/>
                <a:cs typeface="Times New Roman" pitchFamily="18" charset="0"/>
              </a:rPr>
              <a:t>10. Отель-гарні (</a:t>
            </a:r>
            <a:r>
              <a:rPr lang="en-US" sz="1400" b="1">
                <a:latin typeface="Times New Roman" pitchFamily="18" charset="0"/>
                <a:cs typeface="Times New Roman" pitchFamily="18" charset="0"/>
              </a:rPr>
              <a:t>Hotel Garni</a:t>
            </a:r>
            <a:r>
              <a:rPr lang="uk-UA" sz="1400" b="1">
                <a:latin typeface="Times New Roman" pitchFamily="18" charset="0"/>
                <a:cs typeface="Times New Roman" pitchFamily="18" charset="0"/>
              </a:rPr>
              <a:t>) – це заклад, що відповідає вимогам готелю, але пропонує гостям лише сніданок і напої. </a:t>
            </a:r>
            <a:endParaRPr lang="ru-RU" sz="1400" b="1">
              <a:latin typeface="Times New Roman" pitchFamily="18" charset="0"/>
              <a:cs typeface="Times New Roman" pitchFamily="18" charset="0"/>
            </a:endParaRPr>
          </a:p>
          <a:p>
            <a:pPr marL="0" indent="0" algn="just" eaLnBrk="1" hangingPunct="1">
              <a:lnSpc>
                <a:spcPct val="100000"/>
              </a:lnSpc>
              <a:spcBef>
                <a:spcPct val="0"/>
              </a:spcBef>
            </a:pPr>
            <a:r>
              <a:rPr lang="uk-UA" sz="1400" b="1">
                <a:latin typeface="Times New Roman" pitchFamily="18" charset="0"/>
                <a:cs typeface="Times New Roman" pitchFamily="18" charset="0"/>
              </a:rPr>
              <a:t>11. Молодіжна турбаза (</a:t>
            </a:r>
            <a:r>
              <a:rPr lang="en-US" sz="1400" b="1">
                <a:latin typeface="Times New Roman" pitchFamily="18" charset="0"/>
                <a:cs typeface="Times New Roman" pitchFamily="18" charset="0"/>
              </a:rPr>
              <a:t>Jugendherberge</a:t>
            </a:r>
            <a:r>
              <a:rPr lang="uk-UA" sz="1400" b="1">
                <a:latin typeface="Times New Roman" pitchFamily="18" charset="0"/>
                <a:cs typeface="Times New Roman" pitchFamily="18" charset="0"/>
              </a:rPr>
              <a:t>) – це готель, призначений переважно для підлітків і молодих людей, котрі зупиняються на короткий термін. Зазвичай, багатомісні номери й прості меблі. Обслуговування гастрономії – лише для тих, хто проживає в готелі. Турбази особливо популярні в молоді, яка здійснює тривалі тури німецькими містами.</a:t>
            </a:r>
            <a:endParaRPr lang="ru-RU" sz="1400" b="1">
              <a:latin typeface="Times New Roman" pitchFamily="18" charset="0"/>
              <a:cs typeface="Times New Roman" pitchFamily="18" charset="0"/>
            </a:endParaRPr>
          </a:p>
        </p:txBody>
      </p:sp>
      <p:pic>
        <p:nvPicPr>
          <p:cNvPr id="26627"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93663" y="80963"/>
            <a:ext cx="3081337" cy="666750"/>
          </a:xfrm>
          <a:prstGeom prst="rect">
            <a:avLst/>
          </a:prstGeom>
          <a:noFill/>
          <a:ln w="9525">
            <a:noFill/>
            <a:miter lim="800000"/>
            <a:headEnd/>
            <a:tailEnd/>
          </a:ln>
        </p:spPr>
      </p:pic>
      <p:pic>
        <p:nvPicPr>
          <p:cNvPr id="26628" name="image2.png"/>
          <p:cNvPicPr>
            <a:picLocks noChangeAspect="1" noChangeArrowheads="1"/>
          </p:cNvPicPr>
          <p:nvPr/>
        </p:nvPicPr>
        <p:blipFill>
          <a:blip r:embed="rId3" cstate="print"/>
          <a:srcRect/>
          <a:stretch>
            <a:fillRect/>
          </a:stretch>
        </p:blipFill>
        <p:spPr bwMode="auto">
          <a:xfrm>
            <a:off x="9375775" y="-26988"/>
            <a:ext cx="2609850" cy="881063"/>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3944" y="886619"/>
            <a:ext cx="10515600" cy="520700"/>
          </a:xfrm>
        </p:spPr>
        <p:txBody>
          <a:bodyPr rtlCol="0">
            <a:normAutofit fontScale="90000"/>
          </a:bodyPr>
          <a:lstStyle/>
          <a:p>
            <a:pPr algn="ctr" eaLnBrk="1" fontAlgn="auto" hangingPunct="1">
              <a:spcAft>
                <a:spcPts val="0"/>
              </a:spcAft>
              <a:defRPr/>
            </a:pPr>
            <a:r>
              <a:rPr lang="uk-UA" dirty="0"/>
              <a:t>.</a:t>
            </a:r>
            <a:r>
              <a:rPr lang="uk-UA" b="1" dirty="0">
                <a:latin typeface="Times New Roman" panose="02020603050405020304" pitchFamily="18" charset="0"/>
                <a:cs typeface="Times New Roman" panose="02020603050405020304" pitchFamily="18" charset="0"/>
              </a:rPr>
              <a:t>ТУРИЗМ НІМЕЧЧИНИ</a:t>
            </a:r>
            <a:endParaRPr lang="ru-RU" b="1" dirty="0">
              <a:latin typeface="Times New Roman" panose="02020603050405020304" pitchFamily="18" charset="0"/>
              <a:cs typeface="Times New Roman" panose="02020603050405020304" pitchFamily="18" charset="0"/>
            </a:endParaRPr>
          </a:p>
        </p:txBody>
      </p:sp>
      <p:sp>
        <p:nvSpPr>
          <p:cNvPr id="27650" name="Объект 2"/>
          <p:cNvSpPr>
            <a:spLocks noGrp="1"/>
          </p:cNvSpPr>
          <p:nvPr>
            <p:ph idx="1"/>
          </p:nvPr>
        </p:nvSpPr>
        <p:spPr>
          <a:xfrm>
            <a:off x="838199" y="1643063"/>
            <a:ext cx="10515601" cy="5084762"/>
          </a:xfrm>
        </p:spPr>
        <p:txBody>
          <a:bodyPr/>
          <a:lstStyle/>
          <a:p>
            <a:pPr marL="0" indent="269875" algn="just" eaLnBrk="1" hangingPunct="1">
              <a:spcBef>
                <a:spcPct val="0"/>
              </a:spcBef>
            </a:pPr>
            <a:r>
              <a:rPr lang="uk-UA" sz="1200" dirty="0">
                <a:solidFill>
                  <a:srgbClr val="000000"/>
                </a:solidFill>
                <a:latin typeface="Times New Roman" pitchFamily="18" charset="0"/>
                <a:cs typeface="Times New Roman" pitchFamily="18" charset="0"/>
              </a:rPr>
              <a:t>12. Пансіонат (</a:t>
            </a:r>
            <a:r>
              <a:rPr lang="en-US" sz="1200" dirty="0" err="1">
                <a:solidFill>
                  <a:srgbClr val="000000"/>
                </a:solidFill>
                <a:latin typeface="Times New Roman" pitchFamily="18" charset="0"/>
                <a:cs typeface="Times New Roman" pitchFamily="18" charset="0"/>
              </a:rPr>
              <a:t>Kurheim</a:t>
            </a:r>
            <a:r>
              <a:rPr lang="uk-UA" sz="1200" dirty="0">
                <a:solidFill>
                  <a:srgbClr val="000000"/>
                </a:solidFill>
                <a:latin typeface="Times New Roman" pitchFamily="18" charset="0"/>
                <a:cs typeface="Times New Roman" pitchFamily="18" charset="0"/>
              </a:rPr>
              <a:t>) – це готель, розміщений біля джерела з мінеральною водою або в курортному місці.</a:t>
            </a:r>
            <a:endParaRPr lang="ru-RU" sz="1200" dirty="0">
              <a:solidFill>
                <a:srgbClr val="000000"/>
              </a:solidFill>
              <a:latin typeface="Times New Roman" pitchFamily="18" charset="0"/>
              <a:cs typeface="Times New Roman" pitchFamily="18" charset="0"/>
            </a:endParaRPr>
          </a:p>
          <a:p>
            <a:pPr marL="0" indent="269875" algn="just" eaLnBrk="1" hangingPunct="1">
              <a:spcBef>
                <a:spcPct val="0"/>
              </a:spcBef>
            </a:pPr>
            <a:r>
              <a:rPr lang="uk-UA" sz="1200" dirty="0">
                <a:solidFill>
                  <a:srgbClr val="000000"/>
                </a:solidFill>
                <a:latin typeface="Times New Roman" pitchFamily="18" charset="0"/>
                <a:cs typeface="Times New Roman" pitchFamily="18" charset="0"/>
              </a:rPr>
              <a:t>13. Курортна клініка (</a:t>
            </a:r>
            <a:r>
              <a:rPr lang="en-US" sz="1200" dirty="0" err="1">
                <a:solidFill>
                  <a:srgbClr val="000000"/>
                </a:solidFill>
                <a:latin typeface="Times New Roman" pitchFamily="18" charset="0"/>
                <a:cs typeface="Times New Roman" pitchFamily="18" charset="0"/>
              </a:rPr>
              <a:t>Kurklinik</a:t>
            </a:r>
            <a:r>
              <a:rPr lang="uk-UA" sz="1200" dirty="0">
                <a:solidFill>
                  <a:srgbClr val="000000"/>
                </a:solidFill>
                <a:latin typeface="Times New Roman" pitchFamily="18" charset="0"/>
                <a:cs typeface="Times New Roman" pitchFamily="18" charset="0"/>
              </a:rPr>
              <a:t>) – готельне підприємство, що має ліцензію на надання медичних послуг. Керівництво здійснює головний лікар, а контроль – державні органи медичного нагляду. Курортна клініка повинна бути обладнана з урахуванням потреб інвалідів, а також, якщо того вимагає медичний профіль, має пропонувати дієтичне харчування.       </a:t>
            </a:r>
            <a:endParaRPr lang="ru-RU" sz="1200" dirty="0">
              <a:solidFill>
                <a:srgbClr val="000000"/>
              </a:solidFill>
              <a:latin typeface="Times New Roman" pitchFamily="18" charset="0"/>
              <a:cs typeface="Times New Roman" pitchFamily="18" charset="0"/>
            </a:endParaRPr>
          </a:p>
          <a:p>
            <a:pPr marL="0" indent="269875" algn="just" eaLnBrk="1" hangingPunct="1">
              <a:lnSpc>
                <a:spcPct val="102000"/>
              </a:lnSpc>
              <a:spcBef>
                <a:spcPct val="0"/>
              </a:spcBef>
            </a:pPr>
            <a:r>
              <a:rPr lang="uk-UA" sz="1200" dirty="0">
                <a:solidFill>
                  <a:srgbClr val="000000"/>
                </a:solidFill>
                <a:latin typeface="Times New Roman" pitchFamily="18" charset="0"/>
                <a:cs typeface="Times New Roman" pitchFamily="18" charset="0"/>
              </a:rPr>
              <a:t>14. Готель, що пропонує оздоровчі процедури (</a:t>
            </a:r>
            <a:r>
              <a:rPr lang="en-US" sz="1200" dirty="0" err="1">
                <a:solidFill>
                  <a:srgbClr val="000000"/>
                </a:solidFill>
                <a:latin typeface="Times New Roman" pitchFamily="18" charset="0"/>
                <a:cs typeface="Times New Roman" pitchFamily="18" charset="0"/>
              </a:rPr>
              <a:t>Beherbungsbetriebe</a:t>
            </a:r>
            <a:r>
              <a:rPr lang="en-US" sz="1200" dirty="0">
                <a:solidFill>
                  <a:srgbClr val="000000"/>
                </a:solidFill>
                <a:latin typeface="Times New Roman" pitchFamily="18" charset="0"/>
                <a:cs typeface="Times New Roman" pitchFamily="18" charset="0"/>
              </a:rPr>
              <a:t> </a:t>
            </a:r>
            <a:r>
              <a:rPr lang="en-US" sz="1200" dirty="0" err="1">
                <a:solidFill>
                  <a:srgbClr val="000000"/>
                </a:solidFill>
                <a:latin typeface="Times New Roman" pitchFamily="18" charset="0"/>
                <a:cs typeface="Times New Roman" pitchFamily="18" charset="0"/>
              </a:rPr>
              <a:t>mit</a:t>
            </a:r>
            <a:r>
              <a:rPr lang="en-US" sz="1200" dirty="0">
                <a:solidFill>
                  <a:srgbClr val="000000"/>
                </a:solidFill>
                <a:latin typeface="Times New Roman" pitchFamily="18" charset="0"/>
                <a:cs typeface="Times New Roman" pitchFamily="18" charset="0"/>
              </a:rPr>
              <a:t> </a:t>
            </a:r>
            <a:r>
              <a:rPr lang="en-US" sz="1200" dirty="0" err="1">
                <a:solidFill>
                  <a:srgbClr val="000000"/>
                </a:solidFill>
                <a:latin typeface="Times New Roman" pitchFamily="18" charset="0"/>
                <a:cs typeface="Times New Roman" pitchFamily="18" charset="0"/>
              </a:rPr>
              <a:t>Kurmp</a:t>
            </a:r>
            <a:r>
              <a:rPr lang="uk-UA" sz="1200" dirty="0">
                <a:solidFill>
                  <a:srgbClr val="000000"/>
                </a:solidFill>
                <a:latin typeface="Times New Roman" pitchFamily="18" charset="0"/>
                <a:cs typeface="Times New Roman" pitchFamily="18" charset="0"/>
              </a:rPr>
              <a:t>ö</a:t>
            </a:r>
            <a:r>
              <a:rPr lang="en-US" sz="1200" dirty="0" err="1">
                <a:solidFill>
                  <a:srgbClr val="000000"/>
                </a:solidFill>
                <a:latin typeface="Times New Roman" pitchFamily="18" charset="0"/>
                <a:cs typeface="Times New Roman" pitchFamily="18" charset="0"/>
              </a:rPr>
              <a:t>glichkeiten</a:t>
            </a:r>
            <a:r>
              <a:rPr lang="uk-UA" sz="1200" dirty="0">
                <a:solidFill>
                  <a:srgbClr val="000000"/>
                </a:solidFill>
                <a:latin typeface="Times New Roman" pitchFamily="18" charset="0"/>
                <a:cs typeface="Times New Roman" pitchFamily="18" charset="0"/>
              </a:rPr>
              <a:t>) – це готель (готель, заїжджий двір, пансіон), що має можливості надавати клієнтам оздоровчі процедури для підтримки загального тонусу організму або для відновлення його функцій після легких недуг. Процедури можуть виявлятися терапевтами курорту або курортними лікарями, котрі співпрацюють із готелем.</a:t>
            </a:r>
            <a:endParaRPr lang="ru-RU" sz="1200" dirty="0">
              <a:solidFill>
                <a:srgbClr val="000000"/>
              </a:solidFill>
              <a:latin typeface="Times New Roman" pitchFamily="18" charset="0"/>
              <a:cs typeface="Times New Roman" pitchFamily="18" charset="0"/>
            </a:endParaRPr>
          </a:p>
          <a:p>
            <a:pPr marL="0" indent="269875" algn="just" eaLnBrk="1" hangingPunct="1">
              <a:lnSpc>
                <a:spcPct val="102000"/>
              </a:lnSpc>
              <a:spcBef>
                <a:spcPct val="0"/>
              </a:spcBef>
            </a:pPr>
            <a:r>
              <a:rPr lang="uk-UA" sz="1200" dirty="0">
                <a:solidFill>
                  <a:srgbClr val="000000"/>
                </a:solidFill>
                <a:latin typeface="Times New Roman" pitchFamily="18" charset="0"/>
                <a:cs typeface="Times New Roman" pitchFamily="18" charset="0"/>
              </a:rPr>
              <a:t>15. Сільське подвір’я (</a:t>
            </a:r>
            <a:r>
              <a:rPr lang="en-US" sz="1200" dirty="0">
                <a:solidFill>
                  <a:srgbClr val="000000"/>
                </a:solidFill>
                <a:latin typeface="Times New Roman" pitchFamily="18" charset="0"/>
                <a:cs typeface="Times New Roman" pitchFamily="18" charset="0"/>
              </a:rPr>
              <a:t>L</a:t>
            </a:r>
            <a:r>
              <a:rPr lang="uk-UA" sz="1200" dirty="0">
                <a:solidFill>
                  <a:srgbClr val="000000"/>
                </a:solidFill>
                <a:latin typeface="Times New Roman" pitchFamily="18" charset="0"/>
                <a:cs typeface="Times New Roman" pitchFamily="18" charset="0"/>
              </a:rPr>
              <a:t>ä</a:t>
            </a:r>
            <a:r>
              <a:rPr lang="en-US" sz="1200" dirty="0" err="1">
                <a:solidFill>
                  <a:srgbClr val="000000"/>
                </a:solidFill>
                <a:latin typeface="Times New Roman" pitchFamily="18" charset="0"/>
                <a:cs typeface="Times New Roman" pitchFamily="18" charset="0"/>
              </a:rPr>
              <a:t>ndlicher</a:t>
            </a:r>
            <a:r>
              <a:rPr lang="en-US" sz="1200" dirty="0">
                <a:solidFill>
                  <a:srgbClr val="000000"/>
                </a:solidFill>
                <a:latin typeface="Times New Roman" pitchFamily="18" charset="0"/>
                <a:cs typeface="Times New Roman" pitchFamily="18" charset="0"/>
              </a:rPr>
              <a:t> </a:t>
            </a:r>
            <a:r>
              <a:rPr lang="en-US" sz="1200" dirty="0" err="1">
                <a:solidFill>
                  <a:srgbClr val="000000"/>
                </a:solidFill>
                <a:latin typeface="Times New Roman" pitchFamily="18" charset="0"/>
                <a:cs typeface="Times New Roman" pitchFamily="18" charset="0"/>
              </a:rPr>
              <a:t>Ferienhof</a:t>
            </a:r>
            <a:r>
              <a:rPr lang="uk-UA" sz="1200" dirty="0">
                <a:solidFill>
                  <a:srgbClr val="000000"/>
                </a:solidFill>
                <a:latin typeface="Times New Roman" pitchFamily="18" charset="0"/>
                <a:cs typeface="Times New Roman" pitchFamily="18" charset="0"/>
              </a:rPr>
              <a:t>) – це готельне підприємство, розміщене в будівлях колишнього фермерського господарства, яке більше не використовується для виробництва аграрної продукції. </a:t>
            </a:r>
            <a:endParaRPr lang="ru-RU" sz="1200" dirty="0">
              <a:solidFill>
                <a:srgbClr val="000000"/>
              </a:solidFill>
              <a:latin typeface="Times New Roman" pitchFamily="18" charset="0"/>
              <a:cs typeface="Times New Roman" pitchFamily="18" charset="0"/>
            </a:endParaRPr>
          </a:p>
          <a:p>
            <a:pPr marL="0" indent="269875" algn="just" eaLnBrk="1" hangingPunct="1">
              <a:lnSpc>
                <a:spcPct val="102000"/>
              </a:lnSpc>
              <a:spcBef>
                <a:spcPct val="0"/>
              </a:spcBef>
            </a:pPr>
            <a:r>
              <a:rPr lang="uk-UA" sz="1200" dirty="0">
                <a:solidFill>
                  <a:srgbClr val="000000"/>
                </a:solidFill>
                <a:latin typeface="Times New Roman" pitchFamily="18" charset="0"/>
                <a:cs typeface="Times New Roman" pitchFamily="18" charset="0"/>
              </a:rPr>
              <a:t>16. Мотель (</a:t>
            </a:r>
            <a:r>
              <a:rPr lang="en-US" sz="1200" dirty="0">
                <a:solidFill>
                  <a:srgbClr val="000000"/>
                </a:solidFill>
                <a:latin typeface="Times New Roman" pitchFamily="18" charset="0"/>
                <a:cs typeface="Times New Roman" pitchFamily="18" charset="0"/>
              </a:rPr>
              <a:t>Motel</a:t>
            </a:r>
            <a:r>
              <a:rPr lang="uk-UA" sz="1200" dirty="0">
                <a:solidFill>
                  <a:srgbClr val="000000"/>
                </a:solidFill>
                <a:latin typeface="Times New Roman" pitchFamily="18" charset="0"/>
                <a:cs typeface="Times New Roman" pitchFamily="18" charset="0"/>
              </a:rPr>
              <a:t>) – це готельне підприємство, що відповідає всім ознакам готелю зі зручними під’їзними шляхами для автотранспорту й прилеглою безпосередньо до готелю </a:t>
            </a:r>
            <a:r>
              <a:rPr lang="uk-UA" sz="1200" dirty="0" err="1">
                <a:solidFill>
                  <a:srgbClr val="000000"/>
                </a:solidFill>
                <a:latin typeface="Times New Roman" pitchFamily="18" charset="0"/>
                <a:cs typeface="Times New Roman" pitchFamily="18" charset="0"/>
              </a:rPr>
              <a:t>парковкою</a:t>
            </a:r>
            <a:r>
              <a:rPr lang="uk-UA" sz="1200" dirty="0">
                <a:solidFill>
                  <a:srgbClr val="000000"/>
                </a:solidFill>
                <a:latin typeface="Times New Roman" pitchFamily="18" charset="0"/>
                <a:cs typeface="Times New Roman" pitchFamily="18" charset="0"/>
              </a:rPr>
              <a:t>.</a:t>
            </a:r>
            <a:endParaRPr lang="ru-RU" sz="1200" dirty="0">
              <a:solidFill>
                <a:srgbClr val="000000"/>
              </a:solidFill>
              <a:latin typeface="Times New Roman" pitchFamily="18" charset="0"/>
              <a:cs typeface="Times New Roman" pitchFamily="18" charset="0"/>
            </a:endParaRPr>
          </a:p>
          <a:p>
            <a:pPr marL="0" indent="269875" algn="just" eaLnBrk="1" hangingPunct="1">
              <a:lnSpc>
                <a:spcPct val="102000"/>
              </a:lnSpc>
              <a:spcBef>
                <a:spcPct val="0"/>
              </a:spcBef>
            </a:pPr>
            <a:r>
              <a:rPr lang="uk-UA" sz="1200" dirty="0">
                <a:solidFill>
                  <a:srgbClr val="000000"/>
                </a:solidFill>
                <a:latin typeface="Times New Roman" pitchFamily="18" charset="0"/>
                <a:cs typeface="Times New Roman" pitchFamily="18" charset="0"/>
              </a:rPr>
              <a:t>17. Пансіон (</a:t>
            </a:r>
            <a:r>
              <a:rPr lang="en-US" sz="1200" dirty="0">
                <a:solidFill>
                  <a:srgbClr val="000000"/>
                </a:solidFill>
                <a:latin typeface="Times New Roman" pitchFamily="18" charset="0"/>
                <a:cs typeface="Times New Roman" pitchFamily="18" charset="0"/>
              </a:rPr>
              <a:t>Pension</a:t>
            </a:r>
            <a:r>
              <a:rPr lang="uk-UA" sz="1200" dirty="0">
                <a:solidFill>
                  <a:srgbClr val="000000"/>
                </a:solidFill>
                <a:latin typeface="Times New Roman" pitchFamily="18" charset="0"/>
                <a:cs typeface="Times New Roman" pitchFamily="18" charset="0"/>
              </a:rPr>
              <a:t>) – це готель, у якому може зупинитися будь-який бажаючий, пропонує харчування та напої виключно пожильцям. Готель  типу «пансіон»  відрізняється від «готелю» тим, що може мати менше ніж 20 номерів і надає послуги гастрономії лише своїм клієнтам.</a:t>
            </a:r>
            <a:endParaRPr lang="ru-RU" sz="1200" dirty="0">
              <a:solidFill>
                <a:srgbClr val="000000"/>
              </a:solidFill>
              <a:latin typeface="Times New Roman" pitchFamily="18" charset="0"/>
              <a:cs typeface="Times New Roman" pitchFamily="18" charset="0"/>
            </a:endParaRPr>
          </a:p>
          <a:p>
            <a:pPr marL="0" indent="269875" algn="just" eaLnBrk="1" hangingPunct="1">
              <a:lnSpc>
                <a:spcPct val="102000"/>
              </a:lnSpc>
              <a:spcBef>
                <a:spcPct val="0"/>
              </a:spcBef>
            </a:pPr>
            <a:r>
              <a:rPr lang="uk-UA" sz="1200" dirty="0">
                <a:solidFill>
                  <a:srgbClr val="000000"/>
                </a:solidFill>
                <a:latin typeface="Times New Roman" pitchFamily="18" charset="0"/>
                <a:cs typeface="Times New Roman" pitchFamily="18" charset="0"/>
              </a:rPr>
              <a:t>18. Пансіон-гарні (</a:t>
            </a:r>
            <a:r>
              <a:rPr lang="en-US" sz="1200" dirty="0">
                <a:solidFill>
                  <a:srgbClr val="000000"/>
                </a:solidFill>
                <a:latin typeface="Times New Roman" pitchFamily="18" charset="0"/>
                <a:cs typeface="Times New Roman" pitchFamily="18" charset="0"/>
              </a:rPr>
              <a:t>Pension </a:t>
            </a:r>
            <a:r>
              <a:rPr lang="en-US" sz="1200" dirty="0" err="1">
                <a:solidFill>
                  <a:srgbClr val="000000"/>
                </a:solidFill>
                <a:latin typeface="Times New Roman" pitchFamily="18" charset="0"/>
                <a:cs typeface="Times New Roman" pitchFamily="18" charset="0"/>
              </a:rPr>
              <a:t>Garni</a:t>
            </a:r>
            <a:r>
              <a:rPr lang="uk-UA" sz="1200" dirty="0">
                <a:solidFill>
                  <a:srgbClr val="000000"/>
                </a:solidFill>
                <a:latin typeface="Times New Roman" pitchFamily="18" charset="0"/>
                <a:cs typeface="Times New Roman" pitchFamily="18" charset="0"/>
              </a:rPr>
              <a:t>) – це заклад, що відповідає вимогам пансіону, але не пропонує гостям харчування й напої (виняток може складати лише сніданок).</a:t>
            </a:r>
            <a:endParaRPr lang="ru-RU" sz="1200" dirty="0">
              <a:solidFill>
                <a:srgbClr val="000000"/>
              </a:solidFill>
              <a:latin typeface="Times New Roman" pitchFamily="18" charset="0"/>
              <a:cs typeface="Times New Roman" pitchFamily="18" charset="0"/>
            </a:endParaRPr>
          </a:p>
          <a:p>
            <a:pPr marL="0" indent="269875" algn="just" eaLnBrk="1" hangingPunct="1">
              <a:lnSpc>
                <a:spcPct val="102000"/>
              </a:lnSpc>
              <a:spcBef>
                <a:spcPct val="0"/>
              </a:spcBef>
            </a:pPr>
            <a:r>
              <a:rPr lang="uk-UA" sz="1200" dirty="0">
                <a:solidFill>
                  <a:srgbClr val="000000"/>
                </a:solidFill>
                <a:latin typeface="Times New Roman" pitchFamily="18" charset="0"/>
                <a:cs typeface="Times New Roman" pitchFamily="18" charset="0"/>
              </a:rPr>
              <a:t>19. Кімнати в приватному секторі (</a:t>
            </a:r>
            <a:r>
              <a:rPr lang="en-US" sz="1200" dirty="0" err="1">
                <a:solidFill>
                  <a:srgbClr val="000000"/>
                </a:solidFill>
                <a:latin typeface="Times New Roman" pitchFamily="18" charset="0"/>
                <a:cs typeface="Times New Roman" pitchFamily="18" charset="0"/>
              </a:rPr>
              <a:t>Privatvermieter</a:t>
            </a:r>
            <a:r>
              <a:rPr lang="uk-UA" sz="1200" dirty="0">
                <a:solidFill>
                  <a:srgbClr val="000000"/>
                </a:solidFill>
                <a:latin typeface="Times New Roman" pitchFamily="18" charset="0"/>
                <a:cs typeface="Times New Roman" pitchFamily="18" charset="0"/>
              </a:rPr>
              <a:t>) – це приватний готель, що не потребує ліцензії, у ньому на короткий час за плату може зупинитися будь-хто. Кількість місць не повинна перевищувати восьми. </a:t>
            </a:r>
            <a:endParaRPr lang="ru-RU" sz="1200" dirty="0">
              <a:solidFill>
                <a:srgbClr val="000000"/>
              </a:solidFill>
              <a:latin typeface="Times New Roman" pitchFamily="18" charset="0"/>
              <a:cs typeface="Times New Roman" pitchFamily="18" charset="0"/>
            </a:endParaRPr>
          </a:p>
          <a:p>
            <a:pPr marL="0" indent="269875" algn="just" eaLnBrk="1" hangingPunct="1">
              <a:lnSpc>
                <a:spcPct val="102000"/>
              </a:lnSpc>
              <a:spcBef>
                <a:spcPct val="0"/>
              </a:spcBef>
            </a:pPr>
            <a:r>
              <a:rPr lang="uk-UA" sz="1200" dirty="0">
                <a:solidFill>
                  <a:srgbClr val="000000"/>
                </a:solidFill>
                <a:latin typeface="Times New Roman" pitchFamily="18" charset="0"/>
                <a:cs typeface="Times New Roman" pitchFamily="18" charset="0"/>
              </a:rPr>
              <a:t>20. Кінне подвір’я (</a:t>
            </a:r>
            <a:r>
              <a:rPr lang="en-US" sz="1200" dirty="0" err="1">
                <a:solidFill>
                  <a:srgbClr val="000000"/>
                </a:solidFill>
                <a:latin typeface="Times New Roman" pitchFamily="18" charset="0"/>
                <a:cs typeface="Times New Roman" pitchFamily="18" charset="0"/>
              </a:rPr>
              <a:t>Reiterhof</a:t>
            </a:r>
            <a:r>
              <a:rPr lang="uk-UA" sz="1200" dirty="0">
                <a:solidFill>
                  <a:srgbClr val="000000"/>
                </a:solidFill>
                <a:latin typeface="Times New Roman" pitchFamily="18" charset="0"/>
                <a:cs typeface="Times New Roman" pitchFamily="18" charset="0"/>
              </a:rPr>
              <a:t>) – заїжджий двір, що пропонує можливість заняття кінним спортом самостійно або з тренером. </a:t>
            </a:r>
            <a:endParaRPr lang="ru-RU" sz="1200" dirty="0">
              <a:solidFill>
                <a:srgbClr val="000000"/>
              </a:solidFill>
              <a:latin typeface="Times New Roman" pitchFamily="18" charset="0"/>
              <a:cs typeface="Times New Roman" pitchFamily="18" charset="0"/>
            </a:endParaRPr>
          </a:p>
          <a:p>
            <a:pPr marL="0" indent="269875" algn="just" eaLnBrk="1" hangingPunct="1">
              <a:lnSpc>
                <a:spcPct val="102000"/>
              </a:lnSpc>
              <a:spcBef>
                <a:spcPct val="0"/>
              </a:spcBef>
            </a:pPr>
            <a:r>
              <a:rPr lang="uk-UA" sz="1200" dirty="0">
                <a:solidFill>
                  <a:srgbClr val="000000"/>
                </a:solidFill>
                <a:latin typeface="Times New Roman" pitchFamily="18" charset="0"/>
                <a:cs typeface="Times New Roman" pitchFamily="18" charset="0"/>
              </a:rPr>
              <a:t>21. Санаторій (</a:t>
            </a:r>
            <a:r>
              <a:rPr lang="en-US" sz="1200" dirty="0">
                <a:solidFill>
                  <a:srgbClr val="000000"/>
                </a:solidFill>
                <a:latin typeface="Times New Roman" pitchFamily="18" charset="0"/>
                <a:cs typeface="Times New Roman" pitchFamily="18" charset="0"/>
              </a:rPr>
              <a:t>Sanatorium</a:t>
            </a:r>
            <a:r>
              <a:rPr lang="uk-UA" sz="1200" dirty="0">
                <a:solidFill>
                  <a:srgbClr val="000000"/>
                </a:solidFill>
                <a:latin typeface="Times New Roman" pitchFamily="18" charset="0"/>
                <a:cs typeface="Times New Roman" pitchFamily="18" charset="0"/>
              </a:rPr>
              <a:t>) – готельне підприємство, яке має ліцензію на надання медичних послуг. Номери й інфраструктура (зокрема діагностичне та терапевтичне оснащення) повинні відповідати лікувальному профілю установи. Зазвичай, санаторій зобов’язаний працювати під лікарським контролем.</a:t>
            </a:r>
            <a:endParaRPr lang="ru-RU" sz="1200" dirty="0">
              <a:solidFill>
                <a:srgbClr val="000000"/>
              </a:solidFill>
              <a:latin typeface="Times New Roman" pitchFamily="18" charset="0"/>
              <a:cs typeface="Times New Roman" pitchFamily="18" charset="0"/>
            </a:endParaRPr>
          </a:p>
          <a:p>
            <a:pPr marL="0" indent="269875" algn="just" eaLnBrk="1" hangingPunct="1">
              <a:lnSpc>
                <a:spcPct val="102000"/>
              </a:lnSpc>
              <a:spcBef>
                <a:spcPct val="0"/>
              </a:spcBef>
            </a:pPr>
            <a:r>
              <a:rPr lang="uk-UA" sz="1200" dirty="0">
                <a:solidFill>
                  <a:srgbClr val="000000"/>
                </a:solidFill>
                <a:latin typeface="Times New Roman" pitchFamily="18" charset="0"/>
                <a:cs typeface="Times New Roman" pitchFamily="18" charset="0"/>
              </a:rPr>
              <a:t>22. </a:t>
            </a:r>
            <a:r>
              <a:rPr lang="uk-UA" sz="1200" dirty="0" err="1">
                <a:solidFill>
                  <a:srgbClr val="000000"/>
                </a:solidFill>
                <a:latin typeface="Times New Roman" pitchFamily="18" charset="0"/>
                <a:cs typeface="Times New Roman" pitchFamily="18" charset="0"/>
              </a:rPr>
              <a:t>Виноробницьке</a:t>
            </a:r>
            <a:r>
              <a:rPr lang="uk-UA" sz="1200" dirty="0">
                <a:solidFill>
                  <a:srgbClr val="000000"/>
                </a:solidFill>
                <a:latin typeface="Times New Roman" pitchFamily="18" charset="0"/>
                <a:cs typeface="Times New Roman" pitchFamily="18" charset="0"/>
              </a:rPr>
              <a:t> господарство (</a:t>
            </a:r>
            <a:r>
              <a:rPr lang="uk-UA" sz="1200" dirty="0" err="1">
                <a:solidFill>
                  <a:srgbClr val="000000"/>
                </a:solidFill>
                <a:latin typeface="Times New Roman" pitchFamily="18" charset="0"/>
                <a:cs typeface="Times New Roman" pitchFamily="18" charset="0"/>
              </a:rPr>
              <a:t>Winzerhof</a:t>
            </a:r>
            <a:r>
              <a:rPr lang="uk-UA" sz="1200" dirty="0">
                <a:solidFill>
                  <a:srgbClr val="000000"/>
                </a:solidFill>
                <a:latin typeface="Times New Roman" pitchFamily="18" charset="0"/>
                <a:cs typeface="Times New Roman" pitchFamily="18" charset="0"/>
              </a:rPr>
              <a:t>) – заїжджий двір при </a:t>
            </a:r>
            <a:r>
              <a:rPr lang="uk-UA" sz="1200" dirty="0" err="1">
                <a:solidFill>
                  <a:srgbClr val="000000"/>
                </a:solidFill>
                <a:latin typeface="Times New Roman" pitchFamily="18" charset="0"/>
                <a:cs typeface="Times New Roman" pitchFamily="18" charset="0"/>
              </a:rPr>
              <a:t>виноробницькому</a:t>
            </a:r>
            <a:r>
              <a:rPr lang="uk-UA" sz="1200" dirty="0">
                <a:solidFill>
                  <a:srgbClr val="000000"/>
                </a:solidFill>
                <a:latin typeface="Times New Roman" pitchFamily="18" charset="0"/>
                <a:cs typeface="Times New Roman" pitchFamily="18" charset="0"/>
              </a:rPr>
              <a:t> господарстві, яке пропонує свою продукцію мешканцям готелю [6]. Такий навіть короткий погляд на мережу готелів різного типу дає підстави стверджувати, що Німеччина володіє безліччю можливостей для задоволення потреб тих, хто подорожує, із різними інтересами й достатком. Сьогодні готельний бізнес у Німеччині переживає справжній бум. Згідно з даними </a:t>
            </a:r>
            <a:r>
              <a:rPr lang="en-US" sz="1200" dirty="0">
                <a:solidFill>
                  <a:srgbClr val="000000"/>
                </a:solidFill>
                <a:latin typeface="Times New Roman" pitchFamily="18" charset="0"/>
                <a:cs typeface="Times New Roman" pitchFamily="18" charset="0"/>
              </a:rPr>
              <a:t>TOPHOTELPROJECTS</a:t>
            </a:r>
            <a:r>
              <a:rPr lang="uk-UA" sz="1200" dirty="0">
                <a:solidFill>
                  <a:srgbClr val="000000"/>
                </a:solidFill>
                <a:latin typeface="Times New Roman" pitchFamily="18" charset="0"/>
                <a:cs typeface="Times New Roman" pitchFamily="18" charset="0"/>
              </a:rPr>
              <a:t>, на сьогодні у Німеччині будуються 323 нові готелі та гостьові будинки [8]. У 2016 р. має здатися в експлуатацію  180-кімнатний готель у Гамбурзі на </a:t>
            </a:r>
            <a:r>
              <a:rPr lang="uk-UA" sz="1200" dirty="0" err="1">
                <a:solidFill>
                  <a:srgbClr val="000000"/>
                </a:solidFill>
                <a:latin typeface="Times New Roman" pitchFamily="18" charset="0"/>
                <a:cs typeface="Times New Roman" pitchFamily="18" charset="0"/>
              </a:rPr>
              <a:t>Ріпербанн</a:t>
            </a:r>
            <a:r>
              <a:rPr lang="uk-UA" sz="1200" dirty="0">
                <a:solidFill>
                  <a:srgbClr val="000000"/>
                </a:solidFill>
                <a:latin typeface="Times New Roman" pitchFamily="18" charset="0"/>
                <a:cs typeface="Times New Roman" pitchFamily="18" charset="0"/>
              </a:rPr>
              <a:t>. У стадії будівництва перебувають також гостьові будинки в Гамбурзі, Франкфурті, готелі в Нюрнбергу, </a:t>
            </a:r>
            <a:r>
              <a:rPr lang="uk-UA" sz="1200" dirty="0" err="1">
                <a:solidFill>
                  <a:srgbClr val="000000"/>
                </a:solidFill>
                <a:latin typeface="Times New Roman" pitchFamily="18" charset="0"/>
                <a:cs typeface="Times New Roman" pitchFamily="18" charset="0"/>
              </a:rPr>
              <a:t>Фрідріхафене</a:t>
            </a:r>
            <a:r>
              <a:rPr lang="uk-UA" sz="1200" dirty="0">
                <a:solidFill>
                  <a:srgbClr val="000000"/>
                </a:solidFill>
                <a:latin typeface="Times New Roman" pitchFamily="18" charset="0"/>
                <a:cs typeface="Times New Roman" pitchFamily="18" charset="0"/>
              </a:rPr>
              <a:t> й інших містах.</a:t>
            </a:r>
            <a:endParaRPr lang="ru-RU" sz="1200" dirty="0">
              <a:solidFill>
                <a:srgbClr val="000000"/>
              </a:solidFill>
              <a:latin typeface="Times New Roman" pitchFamily="18" charset="0"/>
              <a:cs typeface="Times New Roman" pitchFamily="18" charset="0"/>
            </a:endParaRPr>
          </a:p>
        </p:txBody>
      </p:sp>
      <p:pic>
        <p:nvPicPr>
          <p:cNvPr id="27651" name="image2.png"/>
          <p:cNvPicPr>
            <a:picLocks noChangeAspect="1" noChangeArrowheads="1"/>
          </p:cNvPicPr>
          <p:nvPr/>
        </p:nvPicPr>
        <p:blipFill>
          <a:blip r:embed="rId2" cstate="print"/>
          <a:srcRect/>
          <a:stretch>
            <a:fillRect/>
          </a:stretch>
        </p:blipFill>
        <p:spPr bwMode="auto">
          <a:xfrm>
            <a:off x="9494838" y="57150"/>
            <a:ext cx="2609850" cy="1658938"/>
          </a:xfrm>
          <a:prstGeom prst="rect">
            <a:avLst/>
          </a:prstGeom>
          <a:noFill/>
          <a:ln w="9525">
            <a:noFill/>
            <a:miter lim="800000"/>
            <a:headEnd/>
            <a:tailEnd/>
          </a:ln>
        </p:spPr>
      </p:pic>
      <p:pic>
        <p:nvPicPr>
          <p:cNvPr id="27652" name="image1.png" descr="ÐÐ°ÑÑÐ¸Ð½ÐºÐ¸ Ð¿Ð¾ Ð·Ð°Ð¿ÑÐ¾ÑÑ erasmus+ logo transparent"/>
          <p:cNvPicPr>
            <a:picLocks noChangeAspect="1" noChangeArrowheads="1"/>
          </p:cNvPicPr>
          <p:nvPr/>
        </p:nvPicPr>
        <p:blipFill>
          <a:blip r:embed="rId3" cstate="print"/>
          <a:srcRect/>
          <a:stretch>
            <a:fillRect/>
          </a:stretch>
        </p:blipFill>
        <p:spPr bwMode="auto">
          <a:xfrm>
            <a:off x="217942" y="480219"/>
            <a:ext cx="3081337" cy="6667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Заголовок 1"/>
          <p:cNvSpPr>
            <a:spLocks noGrp="1"/>
          </p:cNvSpPr>
          <p:nvPr>
            <p:ph type="title"/>
          </p:nvPr>
        </p:nvSpPr>
        <p:spPr>
          <a:xfrm>
            <a:off x="93663" y="0"/>
            <a:ext cx="12098337" cy="2586038"/>
          </a:xfrm>
        </p:spPr>
        <p:txBody>
          <a:bodyPr/>
          <a:lstStyle/>
          <a:p>
            <a:pPr algn="ctr" eaLnBrk="1" hangingPunct="1">
              <a:lnSpc>
                <a:spcPct val="104000"/>
              </a:lnSpc>
              <a:spcBef>
                <a:spcPts val="600"/>
              </a:spcBef>
              <a:spcAft>
                <a:spcPts val="600"/>
              </a:spcAft>
            </a:pPr>
            <a:br>
              <a:rPr lang="uk-UA" sz="4000" b="1">
                <a:latin typeface="Times New Roman" pitchFamily="18" charset="0"/>
                <a:cs typeface="Times New Roman" pitchFamily="18" charset="0"/>
              </a:rPr>
            </a:br>
            <a:br>
              <a:rPr lang="uk-UA" sz="4000" b="1">
                <a:latin typeface="Times New Roman" pitchFamily="18" charset="0"/>
                <a:cs typeface="Times New Roman" pitchFamily="18" charset="0"/>
              </a:rPr>
            </a:br>
            <a:br>
              <a:rPr lang="uk-UA" sz="4000" b="1">
                <a:latin typeface="Times New Roman" pitchFamily="18" charset="0"/>
                <a:cs typeface="Times New Roman" pitchFamily="18" charset="0"/>
              </a:rPr>
            </a:br>
            <a:r>
              <a:rPr lang="uk-UA" sz="2800" b="1">
                <a:latin typeface="Times New Roman" pitchFamily="18" charset="0"/>
                <a:cs typeface="Times New Roman" pitchFamily="18" charset="0"/>
              </a:rPr>
              <a:t>Особливості розвитку туризму та туристичної політики в Чорногорії</a:t>
            </a:r>
            <a:br>
              <a:rPr lang="ru-RU" sz="4000" b="1">
                <a:latin typeface="Times New Roman" pitchFamily="18" charset="0"/>
                <a:cs typeface="Times New Roman" pitchFamily="18" charset="0"/>
              </a:rPr>
            </a:br>
            <a:endParaRPr lang="ru-RU" sz="4000"/>
          </a:p>
        </p:txBody>
      </p:sp>
      <p:sp>
        <p:nvSpPr>
          <p:cNvPr id="28674" name="Объект 2"/>
          <p:cNvSpPr>
            <a:spLocks noGrp="1"/>
          </p:cNvSpPr>
          <p:nvPr>
            <p:ph idx="1"/>
          </p:nvPr>
        </p:nvSpPr>
        <p:spPr>
          <a:xfrm>
            <a:off x="93663" y="2411413"/>
            <a:ext cx="12098337" cy="4635500"/>
          </a:xfrm>
        </p:spPr>
        <p:txBody>
          <a:bodyPr/>
          <a:lstStyle/>
          <a:p>
            <a:pPr marL="0" indent="0" algn="just" eaLnBrk="1" hangingPunct="1">
              <a:spcBef>
                <a:spcPct val="0"/>
              </a:spcBef>
              <a:buFont typeface="Arial" charset="0"/>
              <a:buNone/>
            </a:pPr>
            <a:r>
              <a:rPr lang="ru-RU">
                <a:latin typeface="Times New Roman" pitchFamily="18" charset="0"/>
                <a:cs typeface="Times New Roman" pitchFamily="18" charset="0"/>
              </a:rPr>
              <a:t>Чорногорія є привабливою на світовому туристичному ринку, адже кожен із її регіонів багатий своїми туристичними ресурсами. Країна наділена виходом до моря, прибережними сонячними пляжами, горами, криштально чистою річковою водою, чудовими недоторканими лісами. Сукупність природних факторів зумовлює успішний розвиток туристичної галузі країни. Пляжний відпочинок, лижні курорти, рафтинг приваблюють сьогодні в Чорногорію чимало туристів [2]. Багата історія країни залишила після себе численні пам’ятки культур і цивілізацій, які існували на території сучасної Чорногорії. У державах нараховується близько 50 великих архітектурних комплексів, 50 археологічних розкопок, велика кількість сакральних об’єктів, а також меморіальні пам’ятники визвольних війн і битв. </a:t>
            </a:r>
            <a:endParaRPr lang="ru-RU"/>
          </a:p>
        </p:txBody>
      </p:sp>
      <p:pic>
        <p:nvPicPr>
          <p:cNvPr id="28675" name="image2.png"/>
          <p:cNvPicPr>
            <a:picLocks noChangeAspect="1" noChangeArrowheads="1"/>
          </p:cNvPicPr>
          <p:nvPr/>
        </p:nvPicPr>
        <p:blipFill>
          <a:blip r:embed="rId3" cstate="print"/>
          <a:srcRect/>
          <a:stretch>
            <a:fillRect/>
          </a:stretch>
        </p:blipFill>
        <p:spPr bwMode="auto">
          <a:xfrm>
            <a:off x="9031288" y="0"/>
            <a:ext cx="2609850" cy="1658938"/>
          </a:xfrm>
          <a:prstGeom prst="rect">
            <a:avLst/>
          </a:prstGeom>
          <a:noFill/>
          <a:ln w="9525">
            <a:noFill/>
            <a:miter lim="800000"/>
            <a:headEnd/>
            <a:tailEnd/>
          </a:ln>
        </p:spPr>
      </p:pic>
      <p:pic>
        <p:nvPicPr>
          <p:cNvPr id="28676" name="image1.png" descr="ÐÐ°ÑÑÐ¸Ð½ÐºÐ¸ Ð¿Ð¾ Ð·Ð°Ð¿ÑÐ¾ÑÑ erasmus+ logo transparent"/>
          <p:cNvPicPr>
            <a:picLocks noChangeAspect="1" noChangeArrowheads="1"/>
          </p:cNvPicPr>
          <p:nvPr/>
        </p:nvPicPr>
        <p:blipFill>
          <a:blip r:embed="rId4" cstate="print"/>
          <a:srcRect/>
          <a:stretch>
            <a:fillRect/>
          </a:stretch>
        </p:blipFill>
        <p:spPr bwMode="auto">
          <a:xfrm>
            <a:off x="93663" y="206375"/>
            <a:ext cx="3081337" cy="132238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Заголовок 1"/>
          <p:cNvSpPr>
            <a:spLocks noGrp="1"/>
          </p:cNvSpPr>
          <p:nvPr>
            <p:ph type="title"/>
          </p:nvPr>
        </p:nvSpPr>
        <p:spPr>
          <a:xfrm>
            <a:off x="0" y="14288"/>
            <a:ext cx="12192000" cy="1676400"/>
          </a:xfrm>
        </p:spPr>
        <p:txBody>
          <a:bodyPr/>
          <a:lstStyle/>
          <a:p>
            <a:pPr algn="ctr" eaLnBrk="1" hangingPunct="1"/>
            <a:r>
              <a:rPr lang="uk-UA"/>
              <a:t>          </a:t>
            </a:r>
            <a:r>
              <a:rPr lang="en-US" b="1">
                <a:latin typeface="Times New Roman" pitchFamily="18" charset="0"/>
                <a:cs typeface="Times New Roman" pitchFamily="18" charset="0"/>
              </a:rPr>
              <a:t>Л</a:t>
            </a:r>
            <a:r>
              <a:rPr lang="uk-UA" b="1">
                <a:latin typeface="Times New Roman" pitchFamily="18" charset="0"/>
                <a:cs typeface="Times New Roman" pitchFamily="18" charset="0"/>
              </a:rPr>
              <a:t>ІКУВАЛЬНО- ОЗДОРОВЧИЙ                  ТУРИЗМ ЧОРНОГОРІЇ</a:t>
            </a:r>
            <a:endParaRPr lang="ru-RU" b="1">
              <a:latin typeface="Times New Roman" pitchFamily="18" charset="0"/>
              <a:cs typeface="Times New Roman" pitchFamily="18" charset="0"/>
            </a:endParaRPr>
          </a:p>
        </p:txBody>
      </p:sp>
      <p:sp>
        <p:nvSpPr>
          <p:cNvPr id="30722" name="Объект 2"/>
          <p:cNvSpPr>
            <a:spLocks noGrp="1"/>
          </p:cNvSpPr>
          <p:nvPr>
            <p:ph idx="1"/>
          </p:nvPr>
        </p:nvSpPr>
        <p:spPr>
          <a:xfrm>
            <a:off x="0" y="1825625"/>
            <a:ext cx="11353800" cy="5032375"/>
          </a:xfrm>
        </p:spPr>
        <p:txBody>
          <a:bodyPr/>
          <a:lstStyle/>
          <a:p>
            <a:pPr marL="0" indent="269875" algn="just" eaLnBrk="1" hangingPunct="1">
              <a:lnSpc>
                <a:spcPct val="84000"/>
              </a:lnSpc>
              <a:spcBef>
                <a:spcPct val="0"/>
              </a:spcBef>
            </a:pPr>
            <a:r>
              <a:rPr lang="uk-UA" sz="2500">
                <a:latin typeface="Times New Roman" pitchFamily="18" charset="0"/>
                <a:cs typeface="Times New Roman" pitchFamily="18" charset="0"/>
              </a:rPr>
              <a:t>Наявні туристично-рекреаційні ресурси в країні сприяють розвитку різних видів туризму, зокрема лікувально-оздоровчого, екскурсійно-пізнавального, пляжного, а також активного відпочинку (серфінг, підводне плавання, альпінізм тощо). Прямий внесок туризму у ВВП Чорногорії у 2016 р. становив 421,2 млн євро (467,0 млн дол. США), що складає 11,0 % від загального ВВП у 2016 р. Прогнозується, що він зросте на 6,1% річних протягом 2017– 2027 рр. до 810,9 млн євро (899,0 млн дол. США), до 15,3 % загального ВВП у 2027 р. [11].</a:t>
            </a:r>
            <a:endParaRPr lang="ru-RU" sz="2500">
              <a:latin typeface="Times New Roman" pitchFamily="18" charset="0"/>
              <a:cs typeface="Times New Roman" pitchFamily="18" charset="0"/>
            </a:endParaRPr>
          </a:p>
          <a:p>
            <a:pPr marL="0" indent="269875" algn="just" eaLnBrk="1" hangingPunct="1">
              <a:lnSpc>
                <a:spcPct val="84000"/>
              </a:lnSpc>
              <a:spcBef>
                <a:spcPct val="0"/>
              </a:spcBef>
            </a:pPr>
            <a:r>
              <a:rPr lang="uk-UA" sz="2500">
                <a:latin typeface="Times New Roman" pitchFamily="18" charset="0"/>
                <a:cs typeface="Times New Roman" pitchFamily="18" charset="0"/>
              </a:rPr>
              <a:t>Протягом останніх років у Чорногорії спостерігаємо зростаючу динаміку в’їзного туризму, особливо підвищується привабливість цієї країни для іноземних туристів. За період 2012–2016 рр. кількість іноземних туристів, котрі відвідали країну, збільшилася та у 2016 р. становила понад          1662 тис. осіб (рис. 1) [10]. У країні й надалі зберігається позитивна динаміка в’їзного туризму. Зокрема, у 2017 р. Чорногорію відвідало 2 млн туристів, що на 10,3 % більше від попереднього року. При цьому відпочивальники провели 11,95 млн ночівель, що на 6,3 % більше, порівняно з 2016 р. [9].</a:t>
            </a:r>
            <a:endParaRPr lang="ru-RU" sz="2500">
              <a:latin typeface="Times New Roman" pitchFamily="18" charset="0"/>
              <a:cs typeface="Times New Roman" pitchFamily="18" charset="0"/>
            </a:endParaRPr>
          </a:p>
          <a:p>
            <a:pPr marL="0" indent="269875" eaLnBrk="1" hangingPunct="1">
              <a:lnSpc>
                <a:spcPct val="70000"/>
              </a:lnSpc>
            </a:pPr>
            <a:endParaRPr lang="ru-RU" sz="2400"/>
          </a:p>
        </p:txBody>
      </p:sp>
      <p:pic>
        <p:nvPicPr>
          <p:cNvPr id="30723"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0" y="14288"/>
            <a:ext cx="3168650" cy="1811337"/>
          </a:xfrm>
          <a:prstGeom prst="rect">
            <a:avLst/>
          </a:prstGeom>
          <a:noFill/>
          <a:ln w="9525">
            <a:noFill/>
            <a:miter lim="800000"/>
            <a:headEnd/>
            <a:tailEnd/>
          </a:ln>
        </p:spPr>
      </p:pic>
      <p:pic>
        <p:nvPicPr>
          <p:cNvPr id="30724" name="image2.png"/>
          <p:cNvPicPr>
            <a:picLocks noChangeAspect="1" noChangeArrowheads="1"/>
          </p:cNvPicPr>
          <p:nvPr/>
        </p:nvPicPr>
        <p:blipFill>
          <a:blip r:embed="rId3" cstate="print"/>
          <a:srcRect/>
          <a:stretch>
            <a:fillRect/>
          </a:stretch>
        </p:blipFill>
        <p:spPr bwMode="auto">
          <a:xfrm>
            <a:off x="9420225" y="325438"/>
            <a:ext cx="2609850" cy="1658937"/>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Заголовок 1"/>
          <p:cNvSpPr>
            <a:spLocks noGrp="1"/>
          </p:cNvSpPr>
          <p:nvPr>
            <p:ph type="title"/>
          </p:nvPr>
        </p:nvSpPr>
        <p:spPr>
          <a:xfrm>
            <a:off x="173038" y="0"/>
            <a:ext cx="12018962" cy="1544638"/>
          </a:xfrm>
        </p:spPr>
        <p:txBody>
          <a:bodyPr/>
          <a:lstStyle/>
          <a:p>
            <a:pPr algn="ctr" eaLnBrk="1" hangingPunct="1">
              <a:lnSpc>
                <a:spcPct val="150000"/>
              </a:lnSpc>
            </a:pPr>
            <a:br>
              <a:rPr lang="en-US" sz="2800" b="1">
                <a:latin typeface="Times New Roman" pitchFamily="18" charset="0"/>
                <a:cs typeface="Times New Roman" pitchFamily="18" charset="0"/>
              </a:rPr>
            </a:br>
            <a:r>
              <a:rPr lang="ru-RU" sz="2800" b="1">
                <a:latin typeface="Times New Roman" pitchFamily="18" charset="0"/>
                <a:cs typeface="Times New Roman" pitchFamily="18" charset="0"/>
              </a:rPr>
              <a:t>Динаміка туристичних прибуттів у Чорногорії </a:t>
            </a:r>
            <a:r>
              <a:rPr lang="uk-UA" sz="2800" b="1">
                <a:latin typeface="Times New Roman" pitchFamily="18" charset="0"/>
                <a:cs typeface="Times New Roman" pitchFamily="18" charset="0"/>
              </a:rPr>
              <a:t>у 2012–1015 рр.</a:t>
            </a:r>
            <a:r>
              <a:rPr lang="ru-RU" sz="2800" b="1">
                <a:latin typeface="Times New Roman" pitchFamily="18" charset="0"/>
                <a:cs typeface="Times New Roman" pitchFamily="18" charset="0"/>
              </a:rPr>
              <a:t> [10]</a:t>
            </a:r>
          </a:p>
        </p:txBody>
      </p:sp>
      <p:sp>
        <p:nvSpPr>
          <p:cNvPr id="31746" name="Объект 2"/>
          <p:cNvSpPr>
            <a:spLocks noGrp="1"/>
          </p:cNvSpPr>
          <p:nvPr>
            <p:ph idx="1"/>
          </p:nvPr>
        </p:nvSpPr>
        <p:spPr>
          <a:xfrm>
            <a:off x="0" y="830263"/>
            <a:ext cx="11349038" cy="7185025"/>
          </a:xfrm>
        </p:spPr>
        <p:txBody>
          <a:bodyPr/>
          <a:lstStyle/>
          <a:p>
            <a:pPr eaLnBrk="1" hangingPunct="1"/>
            <a:r>
              <a:rPr lang="uk-UA"/>
              <a:t>.</a:t>
            </a:r>
            <a:endParaRPr lang="ru-RU"/>
          </a:p>
        </p:txBody>
      </p:sp>
      <p:pic>
        <p:nvPicPr>
          <p:cNvPr id="31747" name="Діаграма 2"/>
          <p:cNvPicPr>
            <a:picLocks noChangeArrowheads="1"/>
          </p:cNvPicPr>
          <p:nvPr/>
        </p:nvPicPr>
        <p:blipFill>
          <a:blip r:embed="rId2" cstate="print"/>
          <a:srcRect/>
          <a:stretch>
            <a:fillRect/>
          </a:stretch>
        </p:blipFill>
        <p:spPr bwMode="auto">
          <a:xfrm>
            <a:off x="0" y="1544638"/>
            <a:ext cx="12192000" cy="5313362"/>
          </a:xfrm>
          <a:prstGeom prst="rect">
            <a:avLst/>
          </a:prstGeom>
          <a:noFill/>
          <a:ln w="9525">
            <a:noFill/>
            <a:miter lim="800000"/>
            <a:headEnd/>
            <a:tailEnd/>
          </a:ln>
        </p:spPr>
      </p:pic>
      <p:pic>
        <p:nvPicPr>
          <p:cNvPr id="31748" name="image1.png" descr="ÐÐ°ÑÑÐ¸Ð½ÐºÐ¸ Ð¿Ð¾ Ð·Ð°Ð¿ÑÐ¾ÑÑ erasmus+ logo transparent"/>
          <p:cNvPicPr>
            <a:picLocks noChangeAspect="1" noChangeArrowheads="1"/>
          </p:cNvPicPr>
          <p:nvPr/>
        </p:nvPicPr>
        <p:blipFill>
          <a:blip r:embed="rId3" cstate="print"/>
          <a:srcRect/>
          <a:stretch>
            <a:fillRect/>
          </a:stretch>
        </p:blipFill>
        <p:spPr bwMode="auto">
          <a:xfrm>
            <a:off x="379413" y="104775"/>
            <a:ext cx="3079750" cy="666750"/>
          </a:xfrm>
          <a:prstGeom prst="rect">
            <a:avLst/>
          </a:prstGeom>
          <a:noFill/>
          <a:ln w="9525">
            <a:noFill/>
            <a:miter lim="800000"/>
            <a:headEnd/>
            <a:tailEnd/>
          </a:ln>
        </p:spPr>
      </p:pic>
      <p:pic>
        <p:nvPicPr>
          <p:cNvPr id="31749" name="image2.png"/>
          <p:cNvPicPr>
            <a:picLocks noChangeAspect="1" noChangeArrowheads="1"/>
          </p:cNvPicPr>
          <p:nvPr/>
        </p:nvPicPr>
        <p:blipFill>
          <a:blip r:embed="rId4" cstate="print"/>
          <a:srcRect/>
          <a:stretch>
            <a:fillRect/>
          </a:stretch>
        </p:blipFill>
        <p:spPr bwMode="auto">
          <a:xfrm>
            <a:off x="9426575" y="4763"/>
            <a:ext cx="2609850" cy="1008062"/>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Заголовок 1"/>
          <p:cNvSpPr>
            <a:spLocks noGrp="1"/>
          </p:cNvSpPr>
          <p:nvPr>
            <p:ph type="title"/>
          </p:nvPr>
        </p:nvSpPr>
        <p:spPr>
          <a:xfrm>
            <a:off x="0" y="0"/>
            <a:ext cx="11353800" cy="1433513"/>
          </a:xfrm>
        </p:spPr>
        <p:txBody>
          <a:bodyPr/>
          <a:lstStyle/>
          <a:p>
            <a:pPr algn="ctr" eaLnBrk="1" hangingPunct="1"/>
            <a:r>
              <a:rPr lang="ru-RU" sz="2800" b="1">
                <a:latin typeface="Times New Roman" pitchFamily="18" charset="0"/>
                <a:cs typeface="Times New Roman" pitchFamily="18" charset="0"/>
              </a:rPr>
              <a:t>Відвідування </a:t>
            </a:r>
            <a:br>
              <a:rPr lang="ru-RU" sz="2800" b="1">
                <a:latin typeface="Times New Roman" pitchFamily="18" charset="0"/>
                <a:cs typeface="Times New Roman" pitchFamily="18" charset="0"/>
              </a:rPr>
            </a:br>
            <a:r>
              <a:rPr lang="ru-RU" sz="2800" b="1">
                <a:latin typeface="Times New Roman" pitchFamily="18" charset="0"/>
                <a:cs typeface="Times New Roman" pitchFamily="18" charset="0"/>
              </a:rPr>
              <a:t>Чорногорії іноземними </a:t>
            </a:r>
            <a:br>
              <a:rPr lang="ru-RU" sz="2800" b="1">
                <a:latin typeface="Times New Roman" pitchFamily="18" charset="0"/>
                <a:cs typeface="Times New Roman" pitchFamily="18" charset="0"/>
              </a:rPr>
            </a:br>
            <a:r>
              <a:rPr lang="ru-RU" sz="2800" b="1">
                <a:latin typeface="Times New Roman" pitchFamily="18" charset="0"/>
                <a:cs typeface="Times New Roman" pitchFamily="18" charset="0"/>
              </a:rPr>
              <a:t>туристами у 2016 р. [10]</a:t>
            </a:r>
            <a:endParaRPr lang="ru-RU" sz="2800" b="1"/>
          </a:p>
        </p:txBody>
      </p:sp>
      <p:sp>
        <p:nvSpPr>
          <p:cNvPr id="32770" name="Объект 2"/>
          <p:cNvSpPr>
            <a:spLocks noGrp="1"/>
          </p:cNvSpPr>
          <p:nvPr>
            <p:ph idx="1"/>
          </p:nvPr>
        </p:nvSpPr>
        <p:spPr>
          <a:xfrm>
            <a:off x="471488" y="1620838"/>
            <a:ext cx="13257212" cy="6648450"/>
          </a:xfrm>
        </p:spPr>
        <p:txBody>
          <a:bodyPr/>
          <a:lstStyle/>
          <a:p>
            <a:pPr eaLnBrk="1" hangingPunct="1"/>
            <a:r>
              <a:rPr lang="uk-UA"/>
              <a:t>.</a:t>
            </a:r>
            <a:endParaRPr lang="ru-RU"/>
          </a:p>
        </p:txBody>
      </p:sp>
      <p:pic>
        <p:nvPicPr>
          <p:cNvPr id="32771" name="Діаграма 3"/>
          <p:cNvPicPr>
            <a:picLocks noChangeArrowheads="1"/>
          </p:cNvPicPr>
          <p:nvPr/>
        </p:nvPicPr>
        <p:blipFill>
          <a:blip r:embed="rId2" cstate="print"/>
          <a:srcRect/>
          <a:stretch>
            <a:fillRect/>
          </a:stretch>
        </p:blipFill>
        <p:spPr bwMode="auto">
          <a:xfrm>
            <a:off x="0" y="1235075"/>
            <a:ext cx="12192000" cy="5622925"/>
          </a:xfrm>
          <a:prstGeom prst="rect">
            <a:avLst/>
          </a:prstGeom>
          <a:noFill/>
          <a:ln w="9525">
            <a:noFill/>
            <a:miter lim="800000"/>
            <a:headEnd/>
            <a:tailEnd/>
          </a:ln>
        </p:spPr>
      </p:pic>
      <p:pic>
        <p:nvPicPr>
          <p:cNvPr id="32772" name="image1.png" descr="ÐÐ°ÑÑÐ¸Ð½ÐºÐ¸ Ð¿Ð¾ Ð·Ð°Ð¿ÑÐ¾ÑÑ erasmus+ logo transparent"/>
          <p:cNvPicPr>
            <a:picLocks noChangeAspect="1" noChangeArrowheads="1"/>
          </p:cNvPicPr>
          <p:nvPr/>
        </p:nvPicPr>
        <p:blipFill>
          <a:blip r:embed="rId3" cstate="print"/>
          <a:srcRect/>
          <a:stretch>
            <a:fillRect/>
          </a:stretch>
        </p:blipFill>
        <p:spPr bwMode="auto">
          <a:xfrm>
            <a:off x="471488" y="0"/>
            <a:ext cx="3079750" cy="666750"/>
          </a:xfrm>
          <a:prstGeom prst="rect">
            <a:avLst/>
          </a:prstGeom>
          <a:noFill/>
          <a:ln w="9525">
            <a:noFill/>
            <a:miter lim="800000"/>
            <a:headEnd/>
            <a:tailEnd/>
          </a:ln>
        </p:spPr>
      </p:pic>
      <p:pic>
        <p:nvPicPr>
          <p:cNvPr id="32773" name="image2.png"/>
          <p:cNvPicPr>
            <a:picLocks noChangeAspect="1" noChangeArrowheads="1"/>
          </p:cNvPicPr>
          <p:nvPr/>
        </p:nvPicPr>
        <p:blipFill>
          <a:blip r:embed="rId4" cstate="print"/>
          <a:srcRect/>
          <a:stretch>
            <a:fillRect/>
          </a:stretch>
        </p:blipFill>
        <p:spPr bwMode="auto">
          <a:xfrm>
            <a:off x="9163050" y="-60325"/>
            <a:ext cx="2609850" cy="1058863"/>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Заголовок 1"/>
          <p:cNvSpPr>
            <a:spLocks noGrp="1"/>
          </p:cNvSpPr>
          <p:nvPr>
            <p:ph type="title"/>
          </p:nvPr>
        </p:nvSpPr>
        <p:spPr>
          <a:xfrm>
            <a:off x="98425" y="0"/>
            <a:ext cx="11987213" cy="1420813"/>
          </a:xfrm>
        </p:spPr>
        <p:txBody>
          <a:bodyPr/>
          <a:lstStyle/>
          <a:p>
            <a:pPr algn="ctr" eaLnBrk="1" hangingPunct="1"/>
            <a:br>
              <a:rPr lang="en-US" sz="2800" b="1">
                <a:latin typeface="Times New Roman" pitchFamily="18" charset="0"/>
                <a:cs typeface="Times New Roman" pitchFamily="18" charset="0"/>
              </a:rPr>
            </a:br>
            <a:br>
              <a:rPr lang="en-US" sz="2800" b="1">
                <a:latin typeface="Times New Roman" pitchFamily="18" charset="0"/>
                <a:cs typeface="Times New Roman" pitchFamily="18" charset="0"/>
              </a:rPr>
            </a:br>
            <a:r>
              <a:rPr lang="ru-RU" sz="2800" b="1">
                <a:latin typeface="Times New Roman" pitchFamily="18" charset="0"/>
                <a:cs typeface="Times New Roman" pitchFamily="18" charset="0"/>
              </a:rPr>
              <a:t>Прибуття туристів </a:t>
            </a:r>
            <a:r>
              <a:rPr lang="uk-UA" sz="2800" b="1">
                <a:latin typeface="Times New Roman" pitchFamily="18" charset="0"/>
                <a:cs typeface="Times New Roman" pitchFamily="18" charset="0"/>
              </a:rPr>
              <a:t>до курортів різних регіонів Чорногорії у 2016 р.</a:t>
            </a:r>
            <a:r>
              <a:rPr lang="ru-RU" sz="2800" b="1">
                <a:latin typeface="Times New Roman" pitchFamily="18" charset="0"/>
                <a:cs typeface="Times New Roman" pitchFamily="18" charset="0"/>
              </a:rPr>
              <a:t> [10] </a:t>
            </a:r>
            <a:endParaRPr lang="ru-RU" sz="2800" b="1"/>
          </a:p>
        </p:txBody>
      </p:sp>
      <p:sp>
        <p:nvSpPr>
          <p:cNvPr id="33794" name="Объект 2"/>
          <p:cNvSpPr>
            <a:spLocks noGrp="1"/>
          </p:cNvSpPr>
          <p:nvPr>
            <p:ph idx="1"/>
          </p:nvPr>
        </p:nvSpPr>
        <p:spPr>
          <a:xfrm>
            <a:off x="339725" y="1690688"/>
            <a:ext cx="15397163" cy="7512050"/>
          </a:xfrm>
        </p:spPr>
        <p:txBody>
          <a:bodyPr/>
          <a:lstStyle/>
          <a:p>
            <a:pPr eaLnBrk="1" hangingPunct="1"/>
            <a:r>
              <a:rPr lang="uk-UA"/>
              <a:t>.</a:t>
            </a:r>
            <a:endParaRPr lang="ru-RU"/>
          </a:p>
        </p:txBody>
      </p:sp>
      <p:pic>
        <p:nvPicPr>
          <p:cNvPr id="33795" name="Діаграма 1"/>
          <p:cNvPicPr>
            <a:picLocks noChangeArrowheads="1"/>
          </p:cNvPicPr>
          <p:nvPr/>
        </p:nvPicPr>
        <p:blipFill>
          <a:blip r:embed="rId2" cstate="print"/>
          <a:srcRect/>
          <a:stretch>
            <a:fillRect/>
          </a:stretch>
        </p:blipFill>
        <p:spPr bwMode="auto">
          <a:xfrm>
            <a:off x="1397285" y="1677434"/>
            <a:ext cx="9695380" cy="4743681"/>
          </a:xfrm>
          <a:prstGeom prst="rect">
            <a:avLst/>
          </a:prstGeom>
          <a:noFill/>
          <a:ln w="9525">
            <a:noFill/>
            <a:miter lim="800000"/>
            <a:headEnd/>
            <a:tailEnd/>
          </a:ln>
        </p:spPr>
      </p:pic>
      <p:pic>
        <p:nvPicPr>
          <p:cNvPr id="33796" name="image1.png" descr="ÐÐ°ÑÑÐ¸Ð½ÐºÐ¸ Ð¿Ð¾ Ð·Ð°Ð¿ÑÐ¾ÑÑ erasmus+ logo transparent"/>
          <p:cNvPicPr>
            <a:picLocks noChangeAspect="1" noChangeArrowheads="1"/>
          </p:cNvPicPr>
          <p:nvPr/>
        </p:nvPicPr>
        <p:blipFill>
          <a:blip r:embed="rId3" cstate="print"/>
          <a:srcRect/>
          <a:stretch>
            <a:fillRect/>
          </a:stretch>
        </p:blipFill>
        <p:spPr bwMode="auto">
          <a:xfrm>
            <a:off x="339725" y="44450"/>
            <a:ext cx="3079750" cy="666750"/>
          </a:xfrm>
          <a:prstGeom prst="rect">
            <a:avLst/>
          </a:prstGeom>
          <a:noFill/>
          <a:ln w="9525">
            <a:noFill/>
            <a:miter lim="800000"/>
            <a:headEnd/>
            <a:tailEnd/>
          </a:ln>
        </p:spPr>
      </p:pic>
      <p:pic>
        <p:nvPicPr>
          <p:cNvPr id="33797" name="image2.png"/>
          <p:cNvPicPr>
            <a:picLocks noChangeAspect="1" noChangeArrowheads="1"/>
          </p:cNvPicPr>
          <p:nvPr/>
        </p:nvPicPr>
        <p:blipFill>
          <a:blip r:embed="rId4" cstate="print"/>
          <a:srcRect/>
          <a:stretch>
            <a:fillRect/>
          </a:stretch>
        </p:blipFill>
        <p:spPr bwMode="auto">
          <a:xfrm>
            <a:off x="9299575" y="44450"/>
            <a:ext cx="2609850" cy="104457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Заголовок 1"/>
          <p:cNvSpPr>
            <a:spLocks noGrp="1"/>
          </p:cNvSpPr>
          <p:nvPr>
            <p:ph type="title"/>
          </p:nvPr>
        </p:nvSpPr>
        <p:spPr>
          <a:xfrm>
            <a:off x="0" y="0"/>
            <a:ext cx="12192000" cy="1690688"/>
          </a:xfrm>
        </p:spPr>
        <p:txBody>
          <a:bodyPr/>
          <a:lstStyle/>
          <a:p>
            <a:pPr algn="ctr" eaLnBrk="1" hangingPunct="1">
              <a:lnSpc>
                <a:spcPct val="100000"/>
              </a:lnSpc>
            </a:pPr>
            <a:r>
              <a:rPr lang="uk-UA" sz="3200" b="1">
                <a:latin typeface="Times New Roman" pitchFamily="18" charset="0"/>
                <a:cs typeface="Times New Roman" pitchFamily="18" charset="0"/>
              </a:rPr>
              <a:t>ПРИРОДООХОРОННИЙ </a:t>
            </a:r>
            <a:br>
              <a:rPr lang="uk-UA" sz="3200" b="1">
                <a:latin typeface="Times New Roman" pitchFamily="18" charset="0"/>
                <a:cs typeface="Times New Roman" pitchFamily="18" charset="0"/>
              </a:rPr>
            </a:br>
            <a:r>
              <a:rPr lang="uk-UA" sz="3200" b="1">
                <a:latin typeface="Times New Roman" pitchFamily="18" charset="0"/>
                <a:cs typeface="Times New Roman" pitchFamily="18" charset="0"/>
              </a:rPr>
              <a:t>ТУРИЗМ ЧОРНОГОРІЇ</a:t>
            </a:r>
            <a:endParaRPr lang="ru-RU" sz="3200" b="1">
              <a:latin typeface="Times New Roman" pitchFamily="18" charset="0"/>
              <a:cs typeface="Times New Roman" pitchFamily="18" charset="0"/>
            </a:endParaRPr>
          </a:p>
        </p:txBody>
      </p:sp>
      <p:sp>
        <p:nvSpPr>
          <p:cNvPr id="34818" name="Объект 2"/>
          <p:cNvSpPr>
            <a:spLocks noGrp="1"/>
          </p:cNvSpPr>
          <p:nvPr>
            <p:ph idx="1"/>
          </p:nvPr>
        </p:nvSpPr>
        <p:spPr>
          <a:xfrm>
            <a:off x="622728" y="1330022"/>
            <a:ext cx="11069263" cy="4649537"/>
          </a:xfrm>
        </p:spPr>
        <p:txBody>
          <a:bodyPr/>
          <a:lstStyle/>
          <a:p>
            <a:pPr indent="269875" algn="just" eaLnBrk="1" hangingPunct="1"/>
            <a:endParaRPr lang="uk-UA" dirty="0">
              <a:latin typeface="Times New Roman" pitchFamily="18" charset="0"/>
              <a:cs typeface="Times New Roman" pitchFamily="18" charset="0"/>
            </a:endParaRPr>
          </a:p>
          <a:p>
            <a:pPr indent="269875" algn="just" eaLnBrk="1" hangingPunct="1"/>
            <a:r>
              <a:rPr lang="uk-UA" dirty="0">
                <a:latin typeface="Times New Roman" pitchFamily="18" charset="0"/>
                <a:cs typeface="Times New Roman" pitchFamily="18" charset="0"/>
              </a:rPr>
              <a:t>Центр сталого розвитку туризму є неприбутковою туристичною структурою, діяльність якої зосереджено на розробці конкурентоспроможної туристичної продукції з метою збільшення показників зайнятості й доходів у секторі туризму. Центр став лідером у підвищенні обізнаності громадськості щодо розвитку туризму в Чорногорії, а також ефективно працює над залученням інвестицій в інфраструктуру. Проекти включають розробку національної програми пішохідного та велосипедного природоохоронного туризму та створення туристичної інформаційної бази, яка використовується для реклами туристичних продуктів [5].</a:t>
            </a:r>
            <a:endParaRPr lang="ru-RU" dirty="0">
              <a:latin typeface="Times New Roman" pitchFamily="18" charset="0"/>
              <a:cs typeface="Times New Roman" pitchFamily="18" charset="0"/>
            </a:endParaRPr>
          </a:p>
        </p:txBody>
      </p:sp>
      <p:pic>
        <p:nvPicPr>
          <p:cNvPr id="34819"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0" y="217488"/>
            <a:ext cx="3079750" cy="1225550"/>
          </a:xfrm>
          <a:prstGeom prst="rect">
            <a:avLst/>
          </a:prstGeom>
          <a:noFill/>
          <a:ln w="9525">
            <a:noFill/>
            <a:miter lim="800000"/>
            <a:headEnd/>
            <a:tailEnd/>
          </a:ln>
        </p:spPr>
      </p:pic>
      <p:pic>
        <p:nvPicPr>
          <p:cNvPr id="34820" name="image2.png"/>
          <p:cNvPicPr>
            <a:picLocks noChangeAspect="1" noChangeArrowheads="1"/>
          </p:cNvPicPr>
          <p:nvPr/>
        </p:nvPicPr>
        <p:blipFill>
          <a:blip r:embed="rId3" cstate="print"/>
          <a:srcRect/>
          <a:stretch>
            <a:fillRect/>
          </a:stretch>
        </p:blipFill>
        <p:spPr bwMode="auto">
          <a:xfrm>
            <a:off x="9582150" y="98425"/>
            <a:ext cx="2609850" cy="165893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a:xfrm>
            <a:off x="2424113" y="0"/>
            <a:ext cx="7286625" cy="1023938"/>
          </a:xfrm>
        </p:spPr>
        <p:txBody>
          <a:bodyPr/>
          <a:lstStyle/>
          <a:p>
            <a:pPr algn="ctr" eaLnBrk="1" hangingPunct="1">
              <a:tabLst>
                <a:tab pos="3584575" algn="l"/>
              </a:tabLst>
            </a:pPr>
            <a:br>
              <a:rPr lang="uk-UA" altLang="zh-CN" sz="2400" b="1">
                <a:latin typeface="Times New Roman" pitchFamily="18" charset="0"/>
                <a:cs typeface="等线 Light"/>
              </a:rPr>
            </a:br>
            <a:r>
              <a:rPr lang="uk-UA" altLang="zh-CN" sz="2400" b="1">
                <a:latin typeface="Times New Roman" pitchFamily="18" charset="0"/>
                <a:cs typeface="等线 Light"/>
              </a:rPr>
              <a:t>Інформаційні структури </a:t>
            </a:r>
            <a:br>
              <a:rPr lang="uk-UA" altLang="zh-CN" sz="2400" b="1">
                <a:latin typeface="Times New Roman" pitchFamily="18" charset="0"/>
                <a:cs typeface="等线 Light"/>
              </a:rPr>
            </a:br>
            <a:r>
              <a:rPr lang="uk-UA" altLang="zh-CN" sz="2400" b="1">
                <a:latin typeface="Times New Roman" pitchFamily="18" charset="0"/>
                <a:cs typeface="等线 Light"/>
              </a:rPr>
              <a:t>в ланцюгах розвитку</a:t>
            </a:r>
            <a:br>
              <a:rPr lang="uk-UA" altLang="zh-CN" sz="2400" b="1">
                <a:latin typeface="Times New Roman" pitchFamily="18" charset="0"/>
                <a:cs typeface="等线 Light"/>
              </a:rPr>
            </a:br>
            <a:r>
              <a:rPr lang="uk-UA" altLang="zh-CN" sz="2400" b="1">
                <a:latin typeface="Times New Roman" pitchFamily="18" charset="0"/>
                <a:cs typeface="等线 Light"/>
              </a:rPr>
              <a:t> і системах транзакцій туристичного бізнесу</a:t>
            </a:r>
            <a:r>
              <a:rPr lang="uk-UA" altLang="zh-CN" sz="4000">
                <a:cs typeface="等线 Light"/>
              </a:rPr>
              <a:t> </a:t>
            </a:r>
            <a:endParaRPr lang="ru-RU" sz="4000"/>
          </a:p>
        </p:txBody>
      </p:sp>
      <p:sp>
        <p:nvSpPr>
          <p:cNvPr id="16386" name="Объект 2"/>
          <p:cNvSpPr>
            <a:spLocks noGrp="1"/>
          </p:cNvSpPr>
          <p:nvPr>
            <p:ph idx="1"/>
          </p:nvPr>
        </p:nvSpPr>
        <p:spPr>
          <a:xfrm>
            <a:off x="211138" y="1303338"/>
            <a:ext cx="11718925" cy="5554662"/>
          </a:xfrm>
        </p:spPr>
        <p:txBody>
          <a:bodyPr/>
          <a:lstStyle/>
          <a:p>
            <a:pPr indent="449263" algn="just" eaLnBrk="1" hangingPunct="1">
              <a:lnSpc>
                <a:spcPct val="115000"/>
              </a:lnSpc>
            </a:pPr>
            <a:r>
              <a:rPr lang="uk-UA" sz="3200">
                <a:solidFill>
                  <a:srgbClr val="333333"/>
                </a:solidFill>
                <a:latin typeface="Times New Roman" pitchFamily="18" charset="0"/>
                <a:cs typeface="Times New Roman" pitchFamily="18" charset="0"/>
              </a:rPr>
              <a:t>Туристські ресурси грають ключову роль в розвитку туризму. Це природні, історичні, соціально-культурні об'єкти туристського показу, а також інші об'єкти, здатні задовольнити духовні потреби туристів, сприяти відновленню і розвитку їх фізичних сил. На основі наявних в регіоні туристських ресурсів соціально-економічні, політико-правові [1].</a:t>
            </a:r>
          </a:p>
          <a:p>
            <a:pPr indent="449263" algn="just" eaLnBrk="1" hangingPunct="1">
              <a:lnSpc>
                <a:spcPct val="100000"/>
              </a:lnSpc>
              <a:spcBef>
                <a:spcPct val="0"/>
              </a:spcBef>
            </a:pPr>
            <a:r>
              <a:rPr lang="ru-RU" sz="2000" i="1">
                <a:solidFill>
                  <a:srgbClr val="000000"/>
                </a:solidFill>
              </a:rPr>
              <a:t>1. Король М.М. Аналіз європейського досвіду організації зеленого туризму. Науковий вісник Ужгородського національного університету. 2017. </a:t>
            </a:r>
            <a:r>
              <a:rPr lang="en-US" sz="2000" i="1">
                <a:solidFill>
                  <a:srgbClr val="000000"/>
                </a:solidFill>
              </a:rPr>
              <a:t>URL: http://www.visnyk-econom.uzhnu.uz.ua/archive/7_2_2017ua/9.pdf.</a:t>
            </a:r>
            <a:endParaRPr lang="uk-UA" sz="2000" i="1">
              <a:solidFill>
                <a:srgbClr val="333333"/>
              </a:solidFill>
              <a:latin typeface="Times New Roman" pitchFamily="18" charset="0"/>
              <a:ea typeface="Calibri" pitchFamily="34" charset="0"/>
              <a:cs typeface="Times New Roman" pitchFamily="18" charset="0"/>
            </a:endParaRPr>
          </a:p>
          <a:p>
            <a:pPr indent="449263" algn="just" eaLnBrk="1" hangingPunct="1">
              <a:lnSpc>
                <a:spcPct val="100000"/>
              </a:lnSpc>
              <a:spcBef>
                <a:spcPct val="0"/>
              </a:spcBef>
            </a:pPr>
            <a:endParaRPr lang="ru-RU" sz="2000" i="1">
              <a:ea typeface="Calibri" pitchFamily="34" charset="0"/>
              <a:cs typeface="Times New Roman" pitchFamily="18" charset="0"/>
            </a:endParaRPr>
          </a:p>
          <a:p>
            <a:pPr indent="449263" eaLnBrk="1" hangingPunct="1"/>
            <a:endParaRPr lang="ru-RU" sz="3200"/>
          </a:p>
        </p:txBody>
      </p:sp>
      <p:pic>
        <p:nvPicPr>
          <p:cNvPr id="16387"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0" y="0"/>
            <a:ext cx="2095500" cy="1176338"/>
          </a:xfrm>
          <a:prstGeom prst="rect">
            <a:avLst/>
          </a:prstGeom>
          <a:noFill/>
          <a:ln w="9525">
            <a:noFill/>
            <a:miter lim="800000"/>
            <a:headEnd/>
            <a:tailEnd/>
          </a:ln>
        </p:spPr>
      </p:pic>
      <p:pic>
        <p:nvPicPr>
          <p:cNvPr id="16388" name="image2.png"/>
          <p:cNvPicPr>
            <a:picLocks noChangeAspect="1" noChangeArrowheads="1"/>
          </p:cNvPicPr>
          <p:nvPr/>
        </p:nvPicPr>
        <p:blipFill>
          <a:blip r:embed="rId3" cstate="print"/>
          <a:srcRect/>
          <a:stretch>
            <a:fillRect/>
          </a:stretch>
        </p:blipFill>
        <p:spPr bwMode="auto">
          <a:xfrm>
            <a:off x="9826625" y="0"/>
            <a:ext cx="2365375" cy="1209675"/>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Заголовок 1"/>
          <p:cNvSpPr>
            <a:spLocks noGrp="1"/>
          </p:cNvSpPr>
          <p:nvPr>
            <p:ph type="title"/>
          </p:nvPr>
        </p:nvSpPr>
        <p:spPr>
          <a:xfrm>
            <a:off x="131763" y="0"/>
            <a:ext cx="11222037" cy="2347913"/>
          </a:xfrm>
        </p:spPr>
        <p:txBody>
          <a:bodyPr/>
          <a:lstStyle/>
          <a:p>
            <a:pPr algn="ctr" eaLnBrk="1" hangingPunct="1">
              <a:lnSpc>
                <a:spcPct val="100000"/>
              </a:lnSpc>
            </a:pPr>
            <a:br>
              <a:rPr lang="en-US" sz="2500" b="1">
                <a:latin typeface="Times New Roman" pitchFamily="18" charset="0"/>
                <a:cs typeface="Times New Roman" pitchFamily="18" charset="0"/>
              </a:rPr>
            </a:br>
            <a:r>
              <a:rPr lang="uk-UA" sz="2500" b="1">
                <a:latin typeface="Times New Roman" pitchFamily="18" charset="0"/>
                <a:cs typeface="Times New Roman" pitchFamily="18" charset="0"/>
              </a:rPr>
              <a:t>         </a:t>
            </a:r>
            <a:r>
              <a:rPr lang="uk-UA" sz="2900" b="1">
                <a:latin typeface="Times New Roman" pitchFamily="18" charset="0"/>
                <a:cs typeface="Times New Roman" pitchFamily="18" charset="0"/>
              </a:rPr>
              <a:t>РОЗВИТОК</a:t>
            </a:r>
            <a:br>
              <a:rPr lang="uk-UA" sz="2900" b="1">
                <a:latin typeface="Times New Roman" pitchFamily="18" charset="0"/>
                <a:cs typeface="Times New Roman" pitchFamily="18" charset="0"/>
              </a:rPr>
            </a:br>
            <a:r>
              <a:rPr lang="uk-UA" sz="2900" b="1">
                <a:latin typeface="Times New Roman" pitchFamily="18" charset="0"/>
                <a:cs typeface="Times New Roman" pitchFamily="18" charset="0"/>
              </a:rPr>
              <a:t>         ТУРИСТИЧНОГО</a:t>
            </a:r>
            <a:br>
              <a:rPr lang="uk-UA" sz="2900" b="1">
                <a:latin typeface="Times New Roman" pitchFamily="18" charset="0"/>
                <a:cs typeface="Times New Roman" pitchFamily="18" charset="0"/>
              </a:rPr>
            </a:br>
            <a:r>
              <a:rPr lang="uk-UA" sz="2900" b="1">
                <a:latin typeface="Times New Roman" pitchFamily="18" charset="0"/>
                <a:cs typeface="Times New Roman" pitchFamily="18" charset="0"/>
              </a:rPr>
              <a:t>         КОМПЛЕКСУ</a:t>
            </a:r>
            <a:br>
              <a:rPr lang="en-US" sz="2900" b="1">
                <a:latin typeface="Times New Roman" pitchFamily="18" charset="0"/>
                <a:cs typeface="Times New Roman" pitchFamily="18" charset="0"/>
              </a:rPr>
            </a:br>
            <a:r>
              <a:rPr lang="uk-UA" sz="2900" b="1">
                <a:latin typeface="Times New Roman" pitchFamily="18" charset="0"/>
                <a:cs typeface="Times New Roman" pitchFamily="18" charset="0"/>
              </a:rPr>
              <a:t>         БОЛГАРІЇ </a:t>
            </a:r>
            <a:endParaRPr lang="ru-RU" sz="2900" b="1">
              <a:latin typeface="Times New Roman" pitchFamily="18" charset="0"/>
              <a:cs typeface="Times New Roman" pitchFamily="18" charset="0"/>
            </a:endParaRPr>
          </a:p>
        </p:txBody>
      </p:sp>
      <p:sp>
        <p:nvSpPr>
          <p:cNvPr id="35842" name="Объект 2"/>
          <p:cNvSpPr>
            <a:spLocks noGrp="1"/>
          </p:cNvSpPr>
          <p:nvPr>
            <p:ph idx="1"/>
          </p:nvPr>
        </p:nvSpPr>
        <p:spPr>
          <a:xfrm>
            <a:off x="0" y="2174875"/>
            <a:ext cx="11887200" cy="4535488"/>
          </a:xfrm>
        </p:spPr>
        <p:txBody>
          <a:bodyPr/>
          <a:lstStyle/>
          <a:p>
            <a:pPr indent="269875" algn="just" eaLnBrk="1" hangingPunct="1"/>
            <a:r>
              <a:rPr lang="uk-UA" b="1" dirty="0">
                <a:latin typeface="Times New Roman" pitchFamily="18" charset="0"/>
                <a:cs typeface="Times New Roman" pitchFamily="18" charset="0"/>
              </a:rPr>
              <a:t>. </a:t>
            </a:r>
          </a:p>
          <a:p>
            <a:pPr indent="269875" algn="just" eaLnBrk="1" hangingPunct="1"/>
            <a:r>
              <a:rPr lang="uk-UA" dirty="0">
                <a:latin typeface="Times New Roman" pitchFamily="18" charset="0"/>
                <a:cs typeface="Times New Roman" pitchFamily="18" charset="0"/>
              </a:rPr>
              <a:t>Туризм у Болгарії – це одна з прибуткових галузей, що регулярно поповнює державний бюджет. Так, прямі доходи від туризму в Болгарії у 2017 р. становили 2 млрд євро [4]. За даними Федерального агентства з туризму Болгарії, у 2017 р. цю країну відвідали 6,5 млн іноземних туристів (приріст, порівняно з аналогічним періодом минулого року, склав 7,5 %). Серед них 3,3 млн осіб – це громадяни Європейського Союзу (у цьому сегменті ріст досяг 30 %). Частіше від інших у Болгарію приїжджають туристи з Румунії (613 тис.), Німеччини (562 тис.), Греції (558 тис.), Великобританії (404 тис.), Чехії (149 тис.) і Швеції (116 тис.) [5]. </a:t>
            </a:r>
            <a:endParaRPr lang="ru-RU" dirty="0">
              <a:latin typeface="Times New Roman" pitchFamily="18" charset="0"/>
              <a:cs typeface="Times New Roman" pitchFamily="18" charset="0"/>
            </a:endParaRPr>
          </a:p>
          <a:p>
            <a:pPr indent="269875" eaLnBrk="1" hangingPunct="1"/>
            <a:endParaRPr lang="ru-RU" dirty="0"/>
          </a:p>
        </p:txBody>
      </p:sp>
      <p:pic>
        <p:nvPicPr>
          <p:cNvPr id="35843"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823913" y="266700"/>
            <a:ext cx="3079750" cy="1068388"/>
          </a:xfrm>
          <a:prstGeom prst="rect">
            <a:avLst/>
          </a:prstGeom>
          <a:noFill/>
          <a:ln w="9525">
            <a:noFill/>
            <a:miter lim="800000"/>
            <a:headEnd/>
            <a:tailEnd/>
          </a:ln>
        </p:spPr>
      </p:pic>
      <p:pic>
        <p:nvPicPr>
          <p:cNvPr id="35844" name="image2.png"/>
          <p:cNvPicPr>
            <a:picLocks noChangeAspect="1" noChangeArrowheads="1"/>
          </p:cNvPicPr>
          <p:nvPr/>
        </p:nvPicPr>
        <p:blipFill>
          <a:blip r:embed="rId3" cstate="print"/>
          <a:srcRect/>
          <a:stretch>
            <a:fillRect/>
          </a:stretch>
        </p:blipFill>
        <p:spPr bwMode="auto">
          <a:xfrm>
            <a:off x="9147175" y="-30163"/>
            <a:ext cx="2609850" cy="1660526"/>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Заголовок 1"/>
          <p:cNvSpPr>
            <a:spLocks noGrp="1"/>
          </p:cNvSpPr>
          <p:nvPr>
            <p:ph type="title"/>
          </p:nvPr>
        </p:nvSpPr>
        <p:spPr>
          <a:xfrm>
            <a:off x="0" y="0"/>
            <a:ext cx="12192000" cy="1690688"/>
          </a:xfrm>
        </p:spPr>
        <p:txBody>
          <a:bodyPr/>
          <a:lstStyle/>
          <a:p>
            <a:pPr algn="ctr" eaLnBrk="1" hangingPunct="1"/>
            <a:r>
              <a:rPr lang="uk-UA" sz="4000" b="1">
                <a:latin typeface="Times New Roman" pitchFamily="18" charset="0"/>
                <a:cs typeface="Times New Roman" pitchFamily="18" charset="0"/>
              </a:rPr>
              <a:t> ІСТОРИЧНИЙ ТУРИЗМ</a:t>
            </a:r>
            <a:br>
              <a:rPr lang="uk-UA" sz="4000" b="1">
                <a:latin typeface="Times New Roman" pitchFamily="18" charset="0"/>
                <a:cs typeface="Times New Roman" pitchFamily="18" charset="0"/>
              </a:rPr>
            </a:br>
            <a:r>
              <a:rPr lang="uk-UA" sz="4000" b="1">
                <a:latin typeface="Times New Roman" pitchFamily="18" charset="0"/>
                <a:cs typeface="Times New Roman" pitchFamily="18" charset="0"/>
              </a:rPr>
              <a:t> БОЛГАРІЇ</a:t>
            </a:r>
            <a:endParaRPr lang="ru-RU" sz="4000" b="1">
              <a:latin typeface="Times New Roman" pitchFamily="18" charset="0"/>
              <a:cs typeface="Times New Roman" pitchFamily="18" charset="0"/>
            </a:endParaRPr>
          </a:p>
        </p:txBody>
      </p:sp>
      <p:sp>
        <p:nvSpPr>
          <p:cNvPr id="36866" name="Объект 2"/>
          <p:cNvSpPr>
            <a:spLocks noGrp="1"/>
          </p:cNvSpPr>
          <p:nvPr>
            <p:ph idx="1"/>
          </p:nvPr>
        </p:nvSpPr>
        <p:spPr>
          <a:xfrm>
            <a:off x="1" y="1825625"/>
            <a:ext cx="11650894" cy="5032375"/>
          </a:xfrm>
        </p:spPr>
        <p:txBody>
          <a:bodyPr/>
          <a:lstStyle/>
          <a:p>
            <a:pPr indent="269875" algn="just" eaLnBrk="1" hangingPunct="1"/>
            <a:r>
              <a:rPr lang="uk-UA" sz="2400" dirty="0">
                <a:latin typeface="Times New Roman" pitchFamily="18" charset="0"/>
                <a:cs typeface="Times New Roman" pitchFamily="18" charset="0"/>
              </a:rPr>
              <a:t>За офіційною статистикою, у країні нараховується понад 40 тисяч історичних пам’яток, що належать до різних епох, 170 православних монастирів, 38 культурних центрів, понад 300 музеїв і галерей, а також дев’ять об’єктів, уключених до Списку культурної спадщини ЮНЕСКО (сім культурних об’єктів, серед яких три – визнані шедеврами людського генія; два – природні, один із яких є природним феноменом виключної краси та естетичної важливості) [12]. Це становить хорошу базу для розвитку культурно-пізнавального й етнографічного туризму</a:t>
            </a:r>
            <a:r>
              <a:rPr lang="uk-UA" sz="2400" b="1" dirty="0">
                <a:latin typeface="Times New Roman" pitchFamily="18" charset="0"/>
                <a:cs typeface="Times New Roman" pitchFamily="18" charset="0"/>
              </a:rPr>
              <a:t>. Болгарія </a:t>
            </a:r>
            <a:r>
              <a:rPr lang="uk-UA" sz="2400" dirty="0">
                <a:latin typeface="Times New Roman" pitchFamily="18" charset="0"/>
                <a:cs typeface="Times New Roman" pitchFamily="18" charset="0"/>
              </a:rPr>
              <a:t>– православна країна з дуже давніми та глибокими національними традиціями. Тут </a:t>
            </a:r>
            <a:r>
              <a:rPr lang="uk-UA" sz="2400" dirty="0" err="1">
                <a:latin typeface="Times New Roman" pitchFamily="18" charset="0"/>
                <a:cs typeface="Times New Roman" pitchFamily="18" charset="0"/>
              </a:rPr>
              <a:t>збереглося</a:t>
            </a:r>
            <a:r>
              <a:rPr lang="uk-UA" sz="2400" dirty="0">
                <a:latin typeface="Times New Roman" pitchFamily="18" charset="0"/>
                <a:cs typeface="Times New Roman" pitchFamily="18" charset="0"/>
              </a:rPr>
              <a:t> багато святинь, уклонитися яким приїжджають віряни з усього світу. Величні монастирі, чудові храми й численні каплиці з цікавою історією приваблюють до себе любителів релігійно-паломницького туризму. </a:t>
            </a:r>
            <a:endParaRPr lang="ru-RU" sz="2400" dirty="0">
              <a:latin typeface="Times New Roman" pitchFamily="18" charset="0"/>
              <a:cs typeface="Times New Roman" pitchFamily="18" charset="0"/>
            </a:endParaRPr>
          </a:p>
          <a:p>
            <a:pPr indent="269875" eaLnBrk="1" hangingPunct="1"/>
            <a:endParaRPr lang="ru-RU" sz="2400" dirty="0"/>
          </a:p>
        </p:txBody>
      </p:sp>
      <p:pic>
        <p:nvPicPr>
          <p:cNvPr id="36867"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166688" y="22225"/>
            <a:ext cx="3003550" cy="1157288"/>
          </a:xfrm>
          <a:prstGeom prst="rect">
            <a:avLst/>
          </a:prstGeom>
          <a:noFill/>
          <a:ln w="9525">
            <a:noFill/>
            <a:miter lim="800000"/>
            <a:headEnd/>
            <a:tailEnd/>
          </a:ln>
        </p:spPr>
      </p:pic>
      <p:pic>
        <p:nvPicPr>
          <p:cNvPr id="36868" name="image2.png"/>
          <p:cNvPicPr>
            <a:picLocks noChangeAspect="1" noChangeArrowheads="1"/>
          </p:cNvPicPr>
          <p:nvPr/>
        </p:nvPicPr>
        <p:blipFill>
          <a:blip r:embed="rId3" cstate="print"/>
          <a:srcRect/>
          <a:stretch>
            <a:fillRect/>
          </a:stretch>
        </p:blipFill>
        <p:spPr bwMode="auto">
          <a:xfrm>
            <a:off x="9332913" y="349250"/>
            <a:ext cx="2609850" cy="166052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Заголовок 1"/>
          <p:cNvSpPr>
            <a:spLocks noGrp="1"/>
          </p:cNvSpPr>
          <p:nvPr>
            <p:ph type="title"/>
          </p:nvPr>
        </p:nvSpPr>
        <p:spPr>
          <a:xfrm>
            <a:off x="82550" y="0"/>
            <a:ext cx="12109450" cy="1690688"/>
          </a:xfrm>
        </p:spPr>
        <p:txBody>
          <a:bodyPr/>
          <a:lstStyle/>
          <a:p>
            <a:pPr algn="ctr" eaLnBrk="1" hangingPunct="1"/>
            <a:r>
              <a:rPr lang="uk-UA" b="1">
                <a:latin typeface="Times New Roman" pitchFamily="18" charset="0"/>
                <a:cs typeface="Times New Roman" pitchFamily="18" charset="0"/>
              </a:rPr>
              <a:t>АВТОТУРИЗМ </a:t>
            </a:r>
            <a:br>
              <a:rPr lang="uk-UA" b="1">
                <a:latin typeface="Times New Roman" pitchFamily="18" charset="0"/>
                <a:cs typeface="Times New Roman" pitchFamily="18" charset="0"/>
              </a:rPr>
            </a:br>
            <a:r>
              <a:rPr lang="uk-UA" b="1">
                <a:latin typeface="Times New Roman" pitchFamily="18" charset="0"/>
                <a:cs typeface="Times New Roman" pitchFamily="18" charset="0"/>
              </a:rPr>
              <a:t>В БОЛГАРІЇ</a:t>
            </a:r>
            <a:endParaRPr lang="ru-RU" b="1">
              <a:latin typeface="Times New Roman" pitchFamily="18" charset="0"/>
              <a:cs typeface="Times New Roman" pitchFamily="18" charset="0"/>
            </a:endParaRPr>
          </a:p>
        </p:txBody>
      </p:sp>
      <p:sp>
        <p:nvSpPr>
          <p:cNvPr id="37890" name="Объект 2"/>
          <p:cNvSpPr>
            <a:spLocks noGrp="1"/>
          </p:cNvSpPr>
          <p:nvPr>
            <p:ph idx="1"/>
          </p:nvPr>
        </p:nvSpPr>
        <p:spPr>
          <a:xfrm>
            <a:off x="82550" y="1825625"/>
            <a:ext cx="11527248" cy="5032375"/>
          </a:xfrm>
        </p:spPr>
        <p:txBody>
          <a:bodyPr/>
          <a:lstStyle/>
          <a:p>
            <a:pPr indent="269875" algn="just" eaLnBrk="1" hangingPunct="1">
              <a:lnSpc>
                <a:spcPct val="70000"/>
              </a:lnSpc>
            </a:pPr>
            <a:r>
              <a:rPr lang="uk-UA" sz="2400" dirty="0">
                <a:latin typeface="Times New Roman" pitchFamily="18" charset="0"/>
                <a:cs typeface="Times New Roman" pitchFamily="18" charset="0"/>
              </a:rPr>
              <a:t>У чотирьох найкрасивіших гірських масивах країни – Родопи, </a:t>
            </a:r>
            <a:r>
              <a:rPr lang="uk-UA" sz="2400" dirty="0" err="1">
                <a:latin typeface="Times New Roman" pitchFamily="18" charset="0"/>
                <a:cs typeface="Times New Roman" pitchFamily="18" charset="0"/>
              </a:rPr>
              <a:t>Ріла</a:t>
            </a:r>
            <a:r>
              <a:rPr lang="uk-UA" sz="2400" dirty="0">
                <a:latin typeface="Times New Roman" pitchFamily="18" charset="0"/>
                <a:cs typeface="Times New Roman" pitchFamily="18" charset="0"/>
              </a:rPr>
              <a:t>, </a:t>
            </a:r>
            <a:r>
              <a:rPr lang="uk-UA" sz="2400" dirty="0" err="1">
                <a:latin typeface="Times New Roman" pitchFamily="18" charset="0"/>
                <a:cs typeface="Times New Roman" pitchFamily="18" charset="0"/>
              </a:rPr>
              <a:t>Пірін</a:t>
            </a:r>
            <a:r>
              <a:rPr lang="uk-UA" sz="2400" dirty="0">
                <a:latin typeface="Times New Roman" pitchFamily="18" charset="0"/>
                <a:cs typeface="Times New Roman" pitchFamily="18" charset="0"/>
              </a:rPr>
              <a:t>, </a:t>
            </a:r>
            <a:r>
              <a:rPr lang="uk-UA" sz="2400" dirty="0" err="1">
                <a:latin typeface="Times New Roman" pitchFamily="18" charset="0"/>
                <a:cs typeface="Times New Roman" pitchFamily="18" charset="0"/>
              </a:rPr>
              <a:t>Вітоша</a:t>
            </a:r>
            <a:r>
              <a:rPr lang="uk-UA" sz="2400" dirty="0">
                <a:latin typeface="Times New Roman" pitchFamily="18" charset="0"/>
                <a:cs typeface="Times New Roman" pitchFamily="18" charset="0"/>
              </a:rPr>
              <a:t> – розміщені сучасні гірські курорти. Автотуристи можуть розраховувати на досить розгалужену мережу доріг, що забезпечує доступ до найцікавіших природних, історичних і культурних визначних пам’яток, до населених пунктів і курортів. У Болгарії наявні значні ресурси для розвитку пішохідного туризму, для якого тут немає сезонних перешкод. Переважно для потреб пішохідного туризму в країні побудовано понад 300 туристських будиночків, хатин і високогірних заслонів, розгалужена мережа яких дає змогу завершувати найдовші переходи протягом одного дня. Позначені маршрути становлять тисячі кілометрів, що забезпечує високий ступінь надійності при пересуванні в гірській місцевості. У Болгарії прийнято </a:t>
            </a:r>
            <a:r>
              <a:rPr lang="uk-UA" sz="2400" dirty="0" err="1">
                <a:latin typeface="Times New Roman" pitchFamily="18" charset="0"/>
                <a:cs typeface="Times New Roman" pitchFamily="18" charset="0"/>
              </a:rPr>
              <a:t>чотирьохколірне</a:t>
            </a:r>
            <a:r>
              <a:rPr lang="uk-UA" sz="2400" dirty="0">
                <a:latin typeface="Times New Roman" pitchFamily="18" charset="0"/>
                <a:cs typeface="Times New Roman" pitchFamily="18" charset="0"/>
              </a:rPr>
              <a:t> стрічкове маркування, характерне для більшості європейських країн із розвиненим пішохідним туризмом [7]. Основні кольори – червоний, синій, зелений, жовтий, а білий – допоміжний. Варто знати, що червоним кольором позначені </a:t>
            </a:r>
            <a:r>
              <a:rPr lang="uk-UA" sz="2400" dirty="0" err="1">
                <a:latin typeface="Times New Roman" pitchFamily="18" charset="0"/>
                <a:cs typeface="Times New Roman" pitchFamily="18" charset="0"/>
              </a:rPr>
              <a:t>гребені</a:t>
            </a:r>
            <a:r>
              <a:rPr lang="uk-UA" sz="2400" dirty="0">
                <a:latin typeface="Times New Roman" pitchFamily="18" charset="0"/>
                <a:cs typeface="Times New Roman" pitchFamily="18" charset="0"/>
              </a:rPr>
              <a:t> гір. Зимове маркування складається з жовто-чорних металевих стовпів висотою від 3 до               4 метрів, якими позначають найбезпечніші місця пересування на маршрутах при значній глибині сніжного покриву. </a:t>
            </a:r>
            <a:endParaRPr lang="ru-RU" sz="2400" dirty="0">
              <a:latin typeface="Times New Roman" pitchFamily="18" charset="0"/>
              <a:cs typeface="Times New Roman" pitchFamily="18" charset="0"/>
            </a:endParaRPr>
          </a:p>
        </p:txBody>
      </p:sp>
      <p:pic>
        <p:nvPicPr>
          <p:cNvPr id="37891"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82550" y="136525"/>
            <a:ext cx="3081338" cy="1081088"/>
          </a:xfrm>
          <a:prstGeom prst="rect">
            <a:avLst/>
          </a:prstGeom>
          <a:noFill/>
          <a:ln w="9525">
            <a:noFill/>
            <a:miter lim="800000"/>
            <a:headEnd/>
            <a:tailEnd/>
          </a:ln>
        </p:spPr>
      </p:pic>
      <p:pic>
        <p:nvPicPr>
          <p:cNvPr id="37892" name="image2.png"/>
          <p:cNvPicPr>
            <a:picLocks noChangeAspect="1" noChangeArrowheads="1"/>
          </p:cNvPicPr>
          <p:nvPr/>
        </p:nvPicPr>
        <p:blipFill>
          <a:blip r:embed="rId3" cstate="print"/>
          <a:srcRect/>
          <a:stretch>
            <a:fillRect/>
          </a:stretch>
        </p:blipFill>
        <p:spPr bwMode="auto">
          <a:xfrm>
            <a:off x="9582150" y="136525"/>
            <a:ext cx="2609850" cy="1658938"/>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Заголовок 1"/>
          <p:cNvSpPr>
            <a:spLocks noGrp="1"/>
          </p:cNvSpPr>
          <p:nvPr>
            <p:ph type="title"/>
          </p:nvPr>
        </p:nvSpPr>
        <p:spPr>
          <a:xfrm>
            <a:off x="0" y="0"/>
            <a:ext cx="11353800" cy="1690688"/>
          </a:xfrm>
        </p:spPr>
        <p:txBody>
          <a:bodyPr/>
          <a:lstStyle/>
          <a:p>
            <a:pPr algn="ctr" eaLnBrk="1" hangingPunct="1"/>
            <a:r>
              <a:rPr lang="uk-UA" sz="3600" b="1">
                <a:latin typeface="Times New Roman" pitchFamily="18" charset="0"/>
                <a:cs typeface="Times New Roman" pitchFamily="18" charset="0"/>
              </a:rPr>
              <a:t>      </a:t>
            </a:r>
            <a:r>
              <a:rPr lang="uk-UA" sz="3600" b="1">
                <a:solidFill>
                  <a:srgbClr val="000000"/>
                </a:solidFill>
                <a:latin typeface="Times New Roman" pitchFamily="18" charset="0"/>
                <a:cs typeface="Times New Roman" pitchFamily="18" charset="0"/>
              </a:rPr>
              <a:t>СІМЕЙНИЙ ТУРИЗМ</a:t>
            </a:r>
            <a:br>
              <a:rPr lang="uk-UA" sz="3600" b="1">
                <a:solidFill>
                  <a:srgbClr val="000000"/>
                </a:solidFill>
                <a:latin typeface="Times New Roman" pitchFamily="18" charset="0"/>
                <a:cs typeface="Times New Roman" pitchFamily="18" charset="0"/>
              </a:rPr>
            </a:br>
            <a:r>
              <a:rPr lang="uk-UA" sz="3600" b="1">
                <a:solidFill>
                  <a:srgbClr val="000000"/>
                </a:solidFill>
                <a:latin typeface="Times New Roman" pitchFamily="18" charset="0"/>
                <a:cs typeface="Times New Roman" pitchFamily="18" charset="0"/>
              </a:rPr>
              <a:t> БОЛГАРІЇ</a:t>
            </a:r>
            <a:endParaRPr lang="ru-RU" sz="3600" b="1">
              <a:latin typeface="Times New Roman" pitchFamily="18" charset="0"/>
              <a:cs typeface="Times New Roman" pitchFamily="18" charset="0"/>
            </a:endParaRPr>
          </a:p>
        </p:txBody>
      </p:sp>
      <p:sp>
        <p:nvSpPr>
          <p:cNvPr id="38914" name="Объект 2"/>
          <p:cNvSpPr>
            <a:spLocks noGrp="1"/>
          </p:cNvSpPr>
          <p:nvPr>
            <p:ph idx="1"/>
          </p:nvPr>
        </p:nvSpPr>
        <p:spPr>
          <a:xfrm>
            <a:off x="0" y="1825626"/>
            <a:ext cx="11746523" cy="4534982"/>
          </a:xfrm>
        </p:spPr>
        <p:txBody>
          <a:bodyPr/>
          <a:lstStyle/>
          <a:p>
            <a:pPr indent="269875" algn="just" eaLnBrk="1" hangingPunct="1"/>
            <a:r>
              <a:rPr lang="uk-UA" dirty="0">
                <a:latin typeface="Times New Roman" pitchFamily="18" charset="0"/>
                <a:cs typeface="Times New Roman" pitchFamily="18" charset="0"/>
              </a:rPr>
              <a:t>Близько 400 км берегової лінії Чорноморського узбережжя вкриті золотистими пісками зі зручними пляжами, що становить основний туристичний ресурс для розвитку пляжно-рекреаційного та морського відпочинку. Температурний режим повітря й морської води сприятливий для дитячого та сімейного відпочинку, адже морська вода добре прогрівається влітку й має низьку солоність. У прибережній смузі немає небезпечних виступів і різких обривів </a:t>
            </a:r>
            <a:r>
              <a:rPr lang="uk-UA" dirty="0" err="1">
                <a:latin typeface="Times New Roman" pitchFamily="18" charset="0"/>
                <a:cs typeface="Times New Roman" pitchFamily="18" charset="0"/>
              </a:rPr>
              <a:t>дна</a:t>
            </a:r>
            <a:r>
              <a:rPr lang="uk-UA" dirty="0">
                <a:latin typeface="Times New Roman" pitchFamily="18" charset="0"/>
                <a:cs typeface="Times New Roman" pitchFamily="18" charset="0"/>
              </a:rPr>
              <a:t>. У країні діє понад сто добре обладнаних пляжних територій на Чорноморському узбережжі. Саме тому літній пляжний відпочинок досить популярний у Болгарії, а це приваблює численних іноземних відпочивальників переважно з країн Центральної та Східної Європи. Цьому також сприяють хороший туристичний сервіс і прийнятні ціни. </a:t>
            </a:r>
            <a:endParaRPr lang="ru-RU" dirty="0">
              <a:latin typeface="Times New Roman" pitchFamily="18" charset="0"/>
              <a:cs typeface="Times New Roman" pitchFamily="18" charset="0"/>
            </a:endParaRPr>
          </a:p>
          <a:p>
            <a:pPr indent="269875" eaLnBrk="1" hangingPunct="1"/>
            <a:endParaRPr lang="ru-RU" dirty="0"/>
          </a:p>
        </p:txBody>
      </p:sp>
      <p:pic>
        <p:nvPicPr>
          <p:cNvPr id="38915"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0" y="128588"/>
            <a:ext cx="3079750" cy="1166812"/>
          </a:xfrm>
          <a:prstGeom prst="rect">
            <a:avLst/>
          </a:prstGeom>
          <a:noFill/>
          <a:ln w="9525">
            <a:noFill/>
            <a:miter lim="800000"/>
            <a:headEnd/>
            <a:tailEnd/>
          </a:ln>
        </p:spPr>
      </p:pic>
      <p:pic>
        <p:nvPicPr>
          <p:cNvPr id="38916" name="image2.png"/>
          <p:cNvPicPr>
            <a:picLocks noChangeAspect="1" noChangeArrowheads="1"/>
          </p:cNvPicPr>
          <p:nvPr/>
        </p:nvPicPr>
        <p:blipFill>
          <a:blip r:embed="rId3" cstate="print"/>
          <a:srcRect/>
          <a:stretch>
            <a:fillRect/>
          </a:stretch>
        </p:blipFill>
        <p:spPr bwMode="auto">
          <a:xfrm>
            <a:off x="9223375" y="198438"/>
            <a:ext cx="2609850" cy="1658937"/>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Заголовок 1"/>
          <p:cNvSpPr>
            <a:spLocks noGrp="1"/>
          </p:cNvSpPr>
          <p:nvPr>
            <p:ph type="title"/>
          </p:nvPr>
        </p:nvSpPr>
        <p:spPr>
          <a:xfrm>
            <a:off x="3341688" y="0"/>
            <a:ext cx="5408612" cy="1690688"/>
          </a:xfrm>
        </p:spPr>
        <p:txBody>
          <a:bodyPr/>
          <a:lstStyle/>
          <a:p>
            <a:pPr algn="ctr" eaLnBrk="1" hangingPunct="1"/>
            <a:r>
              <a:rPr lang="uk-UA" sz="3200" b="1">
                <a:latin typeface="Times New Roman" pitchFamily="18" charset="0"/>
                <a:cs typeface="Times New Roman" pitchFamily="18" charset="0"/>
              </a:rPr>
              <a:t>СПИСОК ВИКОРИСТАНИХ ДЖЕРЕЛ</a:t>
            </a:r>
            <a:endParaRPr lang="ru-RU" sz="3200" b="1">
              <a:latin typeface="Times New Roman" pitchFamily="18" charset="0"/>
              <a:cs typeface="Times New Roman" pitchFamily="18" charset="0"/>
            </a:endParaRPr>
          </a:p>
        </p:txBody>
      </p:sp>
      <p:sp>
        <p:nvSpPr>
          <p:cNvPr id="39938" name="Объект 2"/>
          <p:cNvSpPr>
            <a:spLocks noGrp="1"/>
          </p:cNvSpPr>
          <p:nvPr>
            <p:ph idx="1"/>
          </p:nvPr>
        </p:nvSpPr>
        <p:spPr>
          <a:xfrm>
            <a:off x="68263" y="1473200"/>
            <a:ext cx="12123737" cy="5384801"/>
          </a:xfrm>
        </p:spPr>
        <p:txBody>
          <a:bodyPr/>
          <a:lstStyle/>
          <a:p>
            <a:pPr marL="0" indent="457200" algn="just" eaLnBrk="1" hangingPunct="1">
              <a:lnSpc>
                <a:spcPct val="100000"/>
              </a:lnSpc>
              <a:spcBef>
                <a:spcPts val="0"/>
              </a:spcBef>
            </a:pPr>
            <a:endParaRPr lang="en-US" sz="1800" i="1">
              <a:solidFill>
                <a:srgbClr val="000000"/>
              </a:solidFill>
              <a:latin typeface="Times New Roman" pitchFamily="18" charset="0"/>
              <a:cs typeface="Times New Roman" pitchFamily="18" charset="0"/>
            </a:endParaRPr>
          </a:p>
          <a:p>
            <a:pPr marL="0" indent="457200" algn="just" eaLnBrk="1" hangingPunct="1">
              <a:lnSpc>
                <a:spcPct val="100000"/>
              </a:lnSpc>
              <a:spcBef>
                <a:spcPts val="0"/>
              </a:spcBef>
            </a:pPr>
            <a:r>
              <a:rPr lang="ru-RU" sz="1800" i="1">
                <a:solidFill>
                  <a:srgbClr val="000000"/>
                </a:solidFill>
                <a:latin typeface="Times New Roman" pitchFamily="18" charset="0"/>
                <a:cs typeface="Times New Roman" pitchFamily="18" charset="0"/>
              </a:rPr>
              <a:t>1</a:t>
            </a:r>
            <a:r>
              <a:rPr lang="ru-RU" sz="1800" i="1" dirty="0">
                <a:solidFill>
                  <a:srgbClr val="000000"/>
                </a:solidFill>
                <a:latin typeface="Times New Roman" pitchFamily="18" charset="0"/>
                <a:cs typeface="Times New Roman" pitchFamily="18" charset="0"/>
              </a:rPr>
              <a:t>. Король М.М. </a:t>
            </a:r>
            <a:r>
              <a:rPr lang="ru-RU" sz="1800" i="1" dirty="0" err="1">
                <a:solidFill>
                  <a:srgbClr val="000000"/>
                </a:solidFill>
                <a:latin typeface="Times New Roman" pitchFamily="18" charset="0"/>
                <a:cs typeface="Times New Roman" pitchFamily="18" charset="0"/>
              </a:rPr>
              <a:t>Аналіз</a:t>
            </a:r>
            <a:r>
              <a:rPr lang="ru-RU" sz="1800" i="1" dirty="0">
                <a:solidFill>
                  <a:srgbClr val="000000"/>
                </a:solidFill>
                <a:latin typeface="Times New Roman" pitchFamily="18" charset="0"/>
                <a:cs typeface="Times New Roman" pitchFamily="18" charset="0"/>
              </a:rPr>
              <a:t> </a:t>
            </a:r>
            <a:r>
              <a:rPr lang="ru-RU" sz="1800" i="1" dirty="0" err="1">
                <a:solidFill>
                  <a:srgbClr val="000000"/>
                </a:solidFill>
                <a:latin typeface="Times New Roman" pitchFamily="18" charset="0"/>
                <a:cs typeface="Times New Roman" pitchFamily="18" charset="0"/>
              </a:rPr>
              <a:t>європейського</a:t>
            </a:r>
            <a:r>
              <a:rPr lang="ru-RU" sz="1800" i="1" dirty="0">
                <a:solidFill>
                  <a:srgbClr val="000000"/>
                </a:solidFill>
                <a:latin typeface="Times New Roman" pitchFamily="18" charset="0"/>
                <a:cs typeface="Times New Roman" pitchFamily="18" charset="0"/>
              </a:rPr>
              <a:t> </a:t>
            </a:r>
            <a:r>
              <a:rPr lang="ru-RU" sz="1800" i="1" dirty="0" err="1">
                <a:solidFill>
                  <a:srgbClr val="000000"/>
                </a:solidFill>
                <a:latin typeface="Times New Roman" pitchFamily="18" charset="0"/>
                <a:cs typeface="Times New Roman" pitchFamily="18" charset="0"/>
              </a:rPr>
              <a:t>досвіду</a:t>
            </a:r>
            <a:r>
              <a:rPr lang="ru-RU" sz="1800" i="1" dirty="0">
                <a:solidFill>
                  <a:srgbClr val="000000"/>
                </a:solidFill>
                <a:latin typeface="Times New Roman" pitchFamily="18" charset="0"/>
                <a:cs typeface="Times New Roman" pitchFamily="18" charset="0"/>
              </a:rPr>
              <a:t> </a:t>
            </a:r>
            <a:r>
              <a:rPr lang="ru-RU" sz="1800" i="1" dirty="0" err="1">
                <a:solidFill>
                  <a:srgbClr val="000000"/>
                </a:solidFill>
                <a:latin typeface="Times New Roman" pitchFamily="18" charset="0"/>
                <a:cs typeface="Times New Roman" pitchFamily="18" charset="0"/>
              </a:rPr>
              <a:t>організації</a:t>
            </a:r>
            <a:r>
              <a:rPr lang="ru-RU" sz="1800" i="1" dirty="0">
                <a:solidFill>
                  <a:srgbClr val="000000"/>
                </a:solidFill>
                <a:latin typeface="Times New Roman" pitchFamily="18" charset="0"/>
                <a:cs typeface="Times New Roman" pitchFamily="18" charset="0"/>
              </a:rPr>
              <a:t> зеленого туризму. </a:t>
            </a:r>
            <a:r>
              <a:rPr lang="ru-RU" sz="1800" i="1" dirty="0" err="1">
                <a:solidFill>
                  <a:srgbClr val="000000"/>
                </a:solidFill>
                <a:latin typeface="Times New Roman" pitchFamily="18" charset="0"/>
                <a:cs typeface="Times New Roman" pitchFamily="18" charset="0"/>
              </a:rPr>
              <a:t>Науковий</a:t>
            </a:r>
            <a:r>
              <a:rPr lang="ru-RU" sz="1800" i="1" dirty="0">
                <a:solidFill>
                  <a:srgbClr val="000000"/>
                </a:solidFill>
                <a:latin typeface="Times New Roman" pitchFamily="18" charset="0"/>
                <a:cs typeface="Times New Roman" pitchFamily="18" charset="0"/>
              </a:rPr>
              <a:t> </a:t>
            </a:r>
            <a:r>
              <a:rPr lang="ru-RU" sz="1800" i="1" dirty="0" err="1">
                <a:solidFill>
                  <a:srgbClr val="000000"/>
                </a:solidFill>
                <a:latin typeface="Times New Roman" pitchFamily="18" charset="0"/>
                <a:cs typeface="Times New Roman" pitchFamily="18" charset="0"/>
              </a:rPr>
              <a:t>вісник</a:t>
            </a:r>
            <a:r>
              <a:rPr lang="ru-RU" sz="1800" i="1" dirty="0">
                <a:solidFill>
                  <a:srgbClr val="000000"/>
                </a:solidFill>
                <a:latin typeface="Times New Roman" pitchFamily="18" charset="0"/>
                <a:cs typeface="Times New Roman" pitchFamily="18" charset="0"/>
              </a:rPr>
              <a:t> </a:t>
            </a:r>
            <a:r>
              <a:rPr lang="ru-RU" sz="1800" i="1" dirty="0" err="1">
                <a:solidFill>
                  <a:srgbClr val="000000"/>
                </a:solidFill>
                <a:latin typeface="Times New Roman" pitchFamily="18" charset="0"/>
                <a:cs typeface="Times New Roman" pitchFamily="18" charset="0"/>
              </a:rPr>
              <a:t>Ужгородського</a:t>
            </a:r>
            <a:r>
              <a:rPr lang="ru-RU" sz="1800" i="1" dirty="0">
                <a:solidFill>
                  <a:srgbClr val="000000"/>
                </a:solidFill>
                <a:latin typeface="Times New Roman" pitchFamily="18" charset="0"/>
                <a:cs typeface="Times New Roman" pitchFamily="18" charset="0"/>
              </a:rPr>
              <a:t> </a:t>
            </a:r>
            <a:r>
              <a:rPr lang="ru-RU" sz="1800" i="1" dirty="0" err="1">
                <a:solidFill>
                  <a:srgbClr val="000000"/>
                </a:solidFill>
                <a:latin typeface="Times New Roman" pitchFamily="18" charset="0"/>
                <a:cs typeface="Times New Roman" pitchFamily="18" charset="0"/>
              </a:rPr>
              <a:t>національного</a:t>
            </a:r>
            <a:r>
              <a:rPr lang="ru-RU" sz="1800" i="1" dirty="0">
                <a:solidFill>
                  <a:srgbClr val="000000"/>
                </a:solidFill>
                <a:latin typeface="Times New Roman" pitchFamily="18" charset="0"/>
                <a:cs typeface="Times New Roman" pitchFamily="18" charset="0"/>
              </a:rPr>
              <a:t> </a:t>
            </a:r>
            <a:r>
              <a:rPr lang="ru-RU" sz="1800" i="1" dirty="0" err="1">
                <a:solidFill>
                  <a:srgbClr val="000000"/>
                </a:solidFill>
                <a:latin typeface="Times New Roman" pitchFamily="18" charset="0"/>
                <a:cs typeface="Times New Roman" pitchFamily="18" charset="0"/>
              </a:rPr>
              <a:t>університету</a:t>
            </a:r>
            <a:r>
              <a:rPr lang="ru-RU" sz="1800" i="1" dirty="0">
                <a:solidFill>
                  <a:srgbClr val="000000"/>
                </a:solidFill>
                <a:latin typeface="Times New Roman" pitchFamily="18" charset="0"/>
                <a:cs typeface="Times New Roman" pitchFamily="18" charset="0"/>
              </a:rPr>
              <a:t>. 2017. </a:t>
            </a:r>
            <a:r>
              <a:rPr lang="en-US" sz="1800" i="1" dirty="0">
                <a:solidFill>
                  <a:srgbClr val="000000"/>
                </a:solidFill>
                <a:latin typeface="Times New Roman" pitchFamily="18" charset="0"/>
                <a:cs typeface="Times New Roman" pitchFamily="18" charset="0"/>
              </a:rPr>
              <a:t>URL: </a:t>
            </a:r>
            <a:r>
              <a:rPr lang="en-US" sz="1800" i="1" dirty="0">
                <a:solidFill>
                  <a:srgbClr val="000000"/>
                </a:solidFill>
                <a:latin typeface="Times New Roman" pitchFamily="18" charset="0"/>
                <a:cs typeface="Times New Roman" pitchFamily="18" charset="0"/>
                <a:hlinkClick r:id="rId2"/>
              </a:rPr>
              <a:t>http://www.visnyk-econom.uzhnu.uz.ua/archive/7_2_2017ua/9.pdf</a:t>
            </a:r>
            <a:r>
              <a:rPr lang="en-US" sz="1800" i="1" dirty="0">
                <a:solidFill>
                  <a:srgbClr val="000000"/>
                </a:solidFill>
                <a:latin typeface="Times New Roman" pitchFamily="18" charset="0"/>
                <a:cs typeface="Times New Roman" pitchFamily="18" charset="0"/>
              </a:rPr>
              <a:t>.</a:t>
            </a:r>
          </a:p>
          <a:p>
            <a:pPr marL="0" indent="457200" algn="just">
              <a:spcBef>
                <a:spcPts val="0"/>
              </a:spcBef>
            </a:pPr>
            <a:r>
              <a:rPr lang="en-US" sz="1800" i="1" dirty="0">
                <a:solidFill>
                  <a:srgbClr val="000000"/>
                </a:solidFill>
                <a:latin typeface="Times New Roman" pitchFamily="18" charset="0"/>
                <a:ea typeface="Calibri" pitchFamily="34" charset="0"/>
                <a:cs typeface="Times New Roman" pitchFamily="18" charset="0"/>
              </a:rPr>
              <a:t>2. </a:t>
            </a:r>
            <a:r>
              <a:rPr lang="en-US" sz="1800" dirty="0" err="1">
                <a:latin typeface="Times New Roman" pitchFamily="18" charset="0"/>
                <a:cs typeface="Times New Roman" pitchFamily="18" charset="0"/>
              </a:rPr>
              <a:t>Сприяння</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сталому</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туризму</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за</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допомогою</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інтегрованого</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кластерного</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підходу</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Любляна</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Словенія</a:t>
            </a:r>
            <a:r>
              <a:rPr lang="en-US" sz="1800" dirty="0">
                <a:latin typeface="Times New Roman" pitchFamily="18" charset="0"/>
                <a:cs typeface="Times New Roman" pitchFamily="18" charset="0"/>
              </a:rPr>
              <a:t>, 8 </a:t>
            </a:r>
            <a:r>
              <a:rPr lang="en-US" sz="1800" dirty="0" err="1">
                <a:latin typeface="Times New Roman" pitchFamily="18" charset="0"/>
                <a:cs typeface="Times New Roman" pitchFamily="18" charset="0"/>
              </a:rPr>
              <a:t>травня</a:t>
            </a:r>
            <a:r>
              <a:rPr lang="en-US" sz="1800" dirty="0">
                <a:latin typeface="Times New Roman" pitchFamily="18" charset="0"/>
                <a:cs typeface="Times New Roman" pitchFamily="18" charset="0"/>
              </a:rPr>
              <a:t> 2018 р</a:t>
            </a:r>
          </a:p>
          <a:p>
            <a:pPr marL="0" indent="457200" algn="just">
              <a:spcBef>
                <a:spcPts val="0"/>
              </a:spcBef>
            </a:pPr>
            <a:r>
              <a:rPr lang="en-US" sz="1800" dirty="0">
                <a:latin typeface="Times New Roman" pitchFamily="18" charset="0"/>
                <a:cs typeface="Times New Roman" pitchFamily="18" charset="0"/>
              </a:rPr>
              <a:t>3.</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Горішевський</a:t>
            </a:r>
            <a:r>
              <a:rPr lang="ru-RU" sz="1800" dirty="0">
                <a:latin typeface="Times New Roman" pitchFamily="18" charset="0"/>
                <a:cs typeface="Times New Roman" pitchFamily="18" charset="0"/>
              </a:rPr>
              <a:t> П. </a:t>
            </a:r>
            <a:r>
              <a:rPr lang="ru-RU" sz="1800" dirty="0" err="1">
                <a:latin typeface="Times New Roman" pitchFamily="18" charset="0"/>
                <a:cs typeface="Times New Roman" pitchFamily="18" charset="0"/>
              </a:rPr>
              <a:t>Гуцульщина</a:t>
            </a:r>
            <a:r>
              <a:rPr lang="ru-RU" sz="1800" dirty="0">
                <a:latin typeface="Times New Roman" pitchFamily="18" charset="0"/>
                <a:cs typeface="Times New Roman" pitchFamily="18" charset="0"/>
              </a:rPr>
              <a:t> — туризм для </a:t>
            </a:r>
            <a:r>
              <a:rPr lang="ru-RU" sz="1800" dirty="0" err="1">
                <a:latin typeface="Times New Roman" pitchFamily="18" charset="0"/>
                <a:cs typeface="Times New Roman" pitchFamily="18" charset="0"/>
              </a:rPr>
              <a:t>всіх</a:t>
            </a:r>
            <a:r>
              <a:rPr lang="ru-RU" sz="1800" dirty="0">
                <a:latin typeface="Times New Roman" pitchFamily="18" charset="0"/>
                <a:cs typeface="Times New Roman" pitchFamily="18" charset="0"/>
              </a:rPr>
              <a:t>// Ярем6</a:t>
            </a:r>
            <a:r>
              <a:rPr lang="en-US" sz="1800" dirty="0">
                <a:latin typeface="Times New Roman" pitchFamily="18" charset="0"/>
                <a:cs typeface="Times New Roman" pitchFamily="18" charset="0"/>
              </a:rPr>
              <a:t> </a:t>
            </a:r>
            <a:r>
              <a:rPr lang="ru-RU" sz="1800" dirty="0">
                <a:latin typeface="Times New Roman" pitchFamily="18" charset="0"/>
                <a:cs typeface="Times New Roman" pitchFamily="18" charset="0"/>
              </a:rPr>
              <a:t>чан. </a:t>
            </a:r>
            <a:r>
              <a:rPr lang="ru-RU" sz="1800" dirty="0" err="1">
                <a:latin typeface="Times New Roman" pitchFamily="18" charset="0"/>
                <a:cs typeface="Times New Roman" pitchFamily="18" charset="0"/>
              </a:rPr>
              <a:t>вісн</a:t>
            </a:r>
            <a:r>
              <a:rPr lang="ru-RU" sz="1800" dirty="0">
                <a:latin typeface="Times New Roman" pitchFamily="18" charset="0"/>
                <a:cs typeface="Times New Roman" pitchFamily="18" charset="0"/>
              </a:rPr>
              <a:t>. — 2003. — 13 черв.</a:t>
            </a:r>
          </a:p>
          <a:p>
            <a:pPr marL="0" indent="457200" algn="just">
              <a:spcBef>
                <a:spcPts val="0"/>
              </a:spcBef>
            </a:pPr>
            <a:r>
              <a:rPr lang="en-US" sz="1800" dirty="0">
                <a:latin typeface="Times New Roman" pitchFamily="18" charset="0"/>
                <a:cs typeface="Times New Roman" pitchFamily="18" charset="0"/>
              </a:rPr>
              <a:t>4.</a:t>
            </a:r>
            <a:r>
              <a:rPr lang="ru-RU" sz="1800" dirty="0">
                <a:latin typeface="Times New Roman" pitchFamily="18" charset="0"/>
                <a:cs typeface="Times New Roman" pitchFamily="18" charset="0"/>
              </a:rPr>
              <a:t>•</a:t>
            </a:r>
            <a:r>
              <a:rPr lang="ru-RU" sz="1800" dirty="0" err="1">
                <a:latin typeface="Times New Roman" pitchFamily="18" charset="0"/>
                <a:cs typeface="Times New Roman" pitchFamily="18" charset="0"/>
              </a:rPr>
              <a:t>Сільський</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зелений</a:t>
            </a:r>
            <a:r>
              <a:rPr lang="ru-RU" sz="1800" dirty="0">
                <a:latin typeface="Times New Roman" pitchFamily="18" charset="0"/>
                <a:cs typeface="Times New Roman" pitchFamily="18" charset="0"/>
              </a:rPr>
              <a:t> туризм: </a:t>
            </a:r>
            <a:r>
              <a:rPr lang="ru-RU" sz="1800" dirty="0" err="1">
                <a:latin typeface="Times New Roman" pitchFamily="18" charset="0"/>
                <a:cs typeface="Times New Roman" pitchFamily="18" charset="0"/>
              </a:rPr>
              <a:t>історія</a:t>
            </a:r>
            <a:r>
              <a:rPr lang="ru-RU" sz="1800" dirty="0">
                <a:latin typeface="Times New Roman" pitchFamily="18" charset="0"/>
                <a:cs typeface="Times New Roman" pitchFamily="18" charset="0"/>
              </a:rPr>
              <a:t> та </a:t>
            </a:r>
            <a:r>
              <a:rPr lang="ru-RU" sz="1800" dirty="0" err="1">
                <a:latin typeface="Times New Roman" pitchFamily="18" charset="0"/>
                <a:cs typeface="Times New Roman" pitchFamily="18" charset="0"/>
              </a:rPr>
              <a:t>сучасний</a:t>
            </a:r>
            <a:r>
              <a:rPr lang="ru-RU" sz="1800" dirty="0">
                <a:latin typeface="Times New Roman" pitchFamily="18" charset="0"/>
                <a:cs typeface="Times New Roman" pitchFamily="18" charset="0"/>
              </a:rPr>
              <a:t> стан//</a:t>
            </a:r>
            <a:r>
              <a:rPr lang="ru-RU" sz="1800" dirty="0" err="1">
                <a:latin typeface="Times New Roman" pitchFamily="18" charset="0"/>
                <a:cs typeface="Times New Roman" pitchFamily="18" charset="0"/>
              </a:rPr>
              <a:t>Горішевський</a:t>
            </a:r>
            <a:r>
              <a:rPr lang="ru-RU" sz="1800" dirty="0">
                <a:latin typeface="Times New Roman" pitchFamily="18" charset="0"/>
                <a:cs typeface="Times New Roman" pitchFamily="18" charset="0"/>
              </a:rPr>
              <a:t> П. </a:t>
            </a:r>
            <a:r>
              <a:rPr lang="ru-RU" sz="1800" dirty="0" err="1">
                <a:latin typeface="Times New Roman" pitchFamily="18" charset="0"/>
                <a:cs typeface="Times New Roman" pitchFamily="18" charset="0"/>
              </a:rPr>
              <a:t>Сільський</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зелений</a:t>
            </a:r>
            <a:r>
              <a:rPr lang="ru-RU" sz="1800" dirty="0">
                <a:latin typeface="Times New Roman" pitchFamily="18" charset="0"/>
                <a:cs typeface="Times New Roman" pitchFamily="18" charset="0"/>
              </a:rPr>
              <a:t> туризм. — </a:t>
            </a:r>
            <a:r>
              <a:rPr lang="ru-RU" sz="1800" dirty="0" err="1">
                <a:latin typeface="Times New Roman" pitchFamily="18" charset="0"/>
                <a:cs typeface="Times New Roman" pitchFamily="18" charset="0"/>
              </a:rPr>
              <a:t>Івано</a:t>
            </a:r>
            <a:r>
              <a:rPr lang="en-US"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Франківськ</a:t>
            </a:r>
            <a:r>
              <a:rPr lang="ru-RU" sz="1800" dirty="0">
                <a:latin typeface="Times New Roman" pitchFamily="18" charset="0"/>
                <a:cs typeface="Times New Roman" pitchFamily="18" charset="0"/>
              </a:rPr>
              <a:t>, 2003. — С.15—29.</a:t>
            </a:r>
            <a:endParaRPr lang="en-US" sz="1800" dirty="0">
              <a:latin typeface="Times New Roman" pitchFamily="18" charset="0"/>
              <a:cs typeface="Times New Roman" pitchFamily="18" charset="0"/>
            </a:endParaRPr>
          </a:p>
          <a:p>
            <a:pPr marL="0" indent="457200" algn="just">
              <a:spcBef>
                <a:spcPts val="0"/>
              </a:spcBef>
            </a:pPr>
            <a:r>
              <a:rPr lang="en-US" sz="1800" dirty="0">
                <a:latin typeface="Times New Roman" pitchFamily="18" charset="0"/>
                <a:cs typeface="Times New Roman" pitchFamily="18" charset="0"/>
              </a:rPr>
              <a:t>5</a:t>
            </a:r>
            <a:r>
              <a:rPr lang="uk-UA" sz="1800" i="1" dirty="0">
                <a:latin typeface="Times New Roman" pitchFamily="18" charset="0"/>
                <a:cs typeface="Times New Roman" pitchFamily="18" charset="0"/>
              </a:rPr>
              <a:t>. </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Бєлякова</a:t>
            </a:r>
            <a:r>
              <a:rPr lang="ru-RU" sz="1800" i="1" dirty="0">
                <a:latin typeface="Times New Roman" pitchFamily="18" charset="0"/>
                <a:cs typeface="Times New Roman" pitchFamily="18" charset="0"/>
              </a:rPr>
              <a:t> О.В. </a:t>
            </a:r>
            <a:r>
              <a:rPr lang="ru-RU" sz="1800" i="1" dirty="0" err="1">
                <a:latin typeface="Times New Roman" pitchFamily="18" charset="0"/>
                <a:cs typeface="Times New Roman" pitchFamily="18" charset="0"/>
              </a:rPr>
              <a:t>Екологічні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інновації</a:t>
            </a:r>
            <a:r>
              <a:rPr lang="ru-RU" sz="1800" i="1" dirty="0">
                <a:latin typeface="Times New Roman" pitchFamily="18" charset="0"/>
                <a:cs typeface="Times New Roman" pitchFamily="18" charset="0"/>
              </a:rPr>
              <a:t> – шлях </a:t>
            </a:r>
            <a:r>
              <a:rPr lang="ru-RU" sz="1800" i="1" dirty="0" err="1">
                <a:latin typeface="Times New Roman" pitchFamily="18" charset="0"/>
                <a:cs typeface="Times New Roman" pitchFamily="18" charset="0"/>
              </a:rPr>
              <a:t>розвитку</a:t>
            </a:r>
            <a:r>
              <a:rPr lang="ru-RU" sz="1800" i="1" dirty="0">
                <a:latin typeface="Times New Roman" pitchFamily="18" charset="0"/>
                <a:cs typeface="Times New Roman" pitchFamily="18" charset="0"/>
              </a:rPr>
              <a:t> ринку </a:t>
            </a:r>
            <a:r>
              <a:rPr lang="ru-RU" sz="1800" i="1" dirty="0" err="1">
                <a:latin typeface="Times New Roman" pitchFamily="18" charset="0"/>
                <a:cs typeface="Times New Roman" pitchFamily="18" charset="0"/>
              </a:rPr>
              <a:t>екологічно</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чистих</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товарів</a:t>
            </a:r>
            <a:r>
              <a:rPr lang="ru-RU" sz="1800" i="1" dirty="0">
                <a:latin typeface="Times New Roman" pitchFamily="18" charset="0"/>
                <a:cs typeface="Times New Roman" pitchFamily="18" charset="0"/>
              </a:rPr>
              <a:t> / О.В. </a:t>
            </a:r>
            <a:r>
              <a:rPr lang="ru-RU" sz="1800" i="1" dirty="0" err="1">
                <a:latin typeface="Times New Roman" pitchFamily="18" charset="0"/>
                <a:cs typeface="Times New Roman" pitchFamily="18" charset="0"/>
              </a:rPr>
              <a:t>Бєлякова</a:t>
            </a:r>
            <a:r>
              <a:rPr lang="ru-RU" sz="1800" i="1" dirty="0">
                <a:latin typeface="Times New Roman" pitchFamily="18" charset="0"/>
                <a:cs typeface="Times New Roman" pitchFamily="18" charset="0"/>
              </a:rPr>
              <a:t> // Маркетинг </a:t>
            </a:r>
            <a:r>
              <a:rPr lang="ru-RU" sz="1800" i="1" dirty="0" err="1">
                <a:latin typeface="Times New Roman" pitchFamily="18" charset="0"/>
                <a:cs typeface="Times New Roman" pitchFamily="18" charset="0"/>
              </a:rPr>
              <a:t>і</a:t>
            </a:r>
            <a:r>
              <a:rPr lang="ru-RU" sz="1800" i="1" dirty="0">
                <a:latin typeface="Times New Roman" pitchFamily="18" charset="0"/>
                <a:cs typeface="Times New Roman" pitchFamily="18" charset="0"/>
              </a:rPr>
              <a:t> менеджмент </a:t>
            </a:r>
            <a:r>
              <a:rPr lang="ru-RU" sz="1800" i="1" dirty="0" err="1">
                <a:latin typeface="Times New Roman" pitchFamily="18" charset="0"/>
                <a:cs typeface="Times New Roman" pitchFamily="18" charset="0"/>
              </a:rPr>
              <a:t>інновацій</a:t>
            </a:r>
            <a:r>
              <a:rPr lang="ru-RU" sz="1800" i="1" dirty="0">
                <a:latin typeface="Times New Roman" pitchFamily="18" charset="0"/>
                <a:cs typeface="Times New Roman" pitchFamily="18" charset="0"/>
              </a:rPr>
              <a:t>. – 2011. – № 4(2). – С. 268-272.</a:t>
            </a:r>
          </a:p>
          <a:p>
            <a:pPr marL="0" indent="457200" algn="just" eaLnBrk="1" hangingPunct="1">
              <a:spcBef>
                <a:spcPts val="0"/>
              </a:spcBef>
            </a:pPr>
            <a:r>
              <a:rPr lang="uk-UA" sz="1800" i="1" dirty="0">
                <a:latin typeface="Times New Roman" pitchFamily="18" charset="0"/>
                <a:cs typeface="Times New Roman" pitchFamily="18" charset="0"/>
              </a:rPr>
              <a:t>6. </a:t>
            </a:r>
            <a:r>
              <a:rPr lang="ru-RU" sz="1800" i="1" dirty="0">
                <a:latin typeface="Times New Roman" pitchFamily="18" charset="0"/>
                <a:cs typeface="Times New Roman" pitchFamily="18" charset="0"/>
              </a:rPr>
              <a:t> Шевчук А.В. Туризм та </a:t>
            </a:r>
            <a:r>
              <a:rPr lang="ru-RU" sz="1800" i="1" dirty="0" err="1">
                <a:latin typeface="Times New Roman" pitchFamily="18" charset="0"/>
                <a:cs typeface="Times New Roman" pitchFamily="18" charset="0"/>
              </a:rPr>
              <a:t>інформаційні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технології</a:t>
            </a:r>
            <a:r>
              <a:rPr lang="ru-RU" sz="1800" i="1" dirty="0">
                <a:latin typeface="Times New Roman" pitchFamily="18" charset="0"/>
                <a:cs typeface="Times New Roman" pitchFamily="18" charset="0"/>
              </a:rPr>
              <a:t> у </a:t>
            </a:r>
            <a:r>
              <a:rPr lang="ru-RU" sz="1800" i="1" dirty="0" err="1">
                <a:latin typeface="Times New Roman" pitchFamily="18" charset="0"/>
                <a:cs typeface="Times New Roman" pitchFamily="18" charset="0"/>
              </a:rPr>
              <a:t>фокусі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досягнень</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нових</a:t>
            </a:r>
            <a:r>
              <a:rPr lang="ru-RU" sz="1800" i="1" dirty="0">
                <a:latin typeface="Times New Roman" pitchFamily="18" charset="0"/>
                <a:cs typeface="Times New Roman" pitchFamily="18" charset="0"/>
              </a:rPr>
              <a:t> перспектив / А.В. Шевчук // </a:t>
            </a:r>
            <a:r>
              <a:rPr lang="ru-RU" sz="1800" i="1" dirty="0" err="1">
                <a:latin typeface="Times New Roman" pitchFamily="18" charset="0"/>
                <a:cs typeface="Times New Roman" pitchFamily="18" charset="0"/>
              </a:rPr>
              <a:t>Науковий</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вісник</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Полтавського</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університету</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економіки</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торгівлі</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Серія</a:t>
            </a:r>
            <a:r>
              <a:rPr lang="ru-RU" sz="1800" i="1" dirty="0">
                <a:latin typeface="Times New Roman" pitchFamily="18" charset="0"/>
                <a:cs typeface="Times New Roman" pitchFamily="18" charset="0"/>
              </a:rPr>
              <a:t> «</a:t>
            </a:r>
            <a:r>
              <a:rPr lang="ru-RU" sz="1800" i="1" dirty="0" err="1">
                <a:latin typeface="Times New Roman" pitchFamily="18" charset="0"/>
                <a:cs typeface="Times New Roman" pitchFamily="18" charset="0"/>
              </a:rPr>
              <a:t>Економічні</a:t>
            </a:r>
            <a:r>
              <a:rPr lang="ru-RU" sz="1800" i="1" dirty="0">
                <a:latin typeface="Times New Roman" pitchFamily="18" charset="0"/>
                <a:cs typeface="Times New Roman" pitchFamily="18" charset="0"/>
              </a:rPr>
              <a:t> науки». – 2017. – № 1(79). – С. 148-155. </a:t>
            </a:r>
            <a:r>
              <a:rPr lang="en-US" sz="1800" i="1" dirty="0">
                <a:latin typeface="Times New Roman" pitchFamily="18" charset="0"/>
                <a:cs typeface="Times New Roman" pitchFamily="18" charset="0"/>
              </a:rPr>
              <a:t>R</a:t>
            </a:r>
            <a:endParaRPr lang="uk-UA" sz="1800" i="1" dirty="0">
              <a:latin typeface="Times New Roman" pitchFamily="18" charset="0"/>
              <a:cs typeface="Times New Roman" pitchFamily="18" charset="0"/>
            </a:endParaRPr>
          </a:p>
          <a:p>
            <a:pPr marL="0" indent="457200" algn="just" eaLnBrk="1" hangingPunct="1">
              <a:spcBef>
                <a:spcPts val="0"/>
              </a:spcBef>
            </a:pPr>
            <a:r>
              <a:rPr lang="uk-UA" sz="1800" i="1" dirty="0">
                <a:latin typeface="Times New Roman" pitchFamily="18" charset="0"/>
                <a:cs typeface="Times New Roman" pitchFamily="18" charset="0"/>
              </a:rPr>
              <a:t>7</a:t>
            </a:r>
            <a:r>
              <a:rPr lang="uk-UA" sz="1800" dirty="0">
                <a:latin typeface="Times New Roman" pitchFamily="18" charset="0"/>
                <a:cs typeface="Times New Roman" pitchFamily="18" charset="0"/>
              </a:rPr>
              <a:t>. </a:t>
            </a:r>
            <a:r>
              <a:rPr lang="en-US" sz="1800" dirty="0">
                <a:latin typeface="Times New Roman" pitchFamily="18" charset="0"/>
                <a:cs typeface="Times New Roman" pitchFamily="18" charset="0"/>
              </a:rPr>
              <a:t>Green tourism as environment of innovative activities</a:t>
            </a:r>
            <a:r>
              <a:rPr lang="uk-UA" sz="1800" dirty="0">
                <a:latin typeface="Times New Roman" pitchFamily="18" charset="0"/>
                <a:cs typeface="Times New Roman" pitchFamily="18" charset="0"/>
              </a:rPr>
              <a:t>.</a:t>
            </a:r>
            <a:r>
              <a:rPr lang="en-US" sz="1800" dirty="0">
                <a:latin typeface="Times New Roman" pitchFamily="18" charset="0"/>
                <a:cs typeface="Times New Roman" pitchFamily="18" charset="0"/>
              </a:rPr>
              <a:t> </a:t>
            </a:r>
            <a:r>
              <a:rPr lang="en-US" sz="1800" dirty="0">
                <a:latin typeface="Times New Roman" pitchFamily="18" charset="0"/>
                <a:cs typeface="Times New Roman" pitchFamily="18" charset="0"/>
                <a:hlinkClick r:id="rId3"/>
              </a:rPr>
              <a:t>https://journals.indexcopernicus.com/api/file/viewByFileId/295780.pdf</a:t>
            </a:r>
            <a:endParaRPr lang="en-US" sz="1800" dirty="0">
              <a:latin typeface="Times New Roman" pitchFamily="18" charset="0"/>
              <a:cs typeface="Times New Roman" pitchFamily="18" charset="0"/>
            </a:endParaRPr>
          </a:p>
          <a:p>
            <a:pPr marL="0" indent="457200" algn="just" eaLnBrk="1" hangingPunct="1">
              <a:spcBef>
                <a:spcPts val="0"/>
              </a:spcBef>
            </a:pPr>
            <a:r>
              <a:rPr lang="en-US" sz="1800" dirty="0">
                <a:latin typeface="Times New Roman" pitchFamily="18" charset="0"/>
                <a:cs typeface="Times New Roman" pitchFamily="18" charset="0"/>
              </a:rPr>
              <a:t>8. </a:t>
            </a:r>
            <a:r>
              <a:rPr lang="en-US" sz="1800" dirty="0" err="1">
                <a:latin typeface="Times New Roman" pitchFamily="18" charset="0"/>
                <a:cs typeface="Times New Roman" pitchFamily="18" charset="0"/>
              </a:rPr>
              <a:t>Potencial</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turystyczny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Ukrainy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Zachodniej</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Instytut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Turystyki</a:t>
            </a:r>
            <a:r>
              <a:rPr lang="en-US" sz="1800" dirty="0">
                <a:latin typeface="Times New Roman" pitchFamily="18" charset="0"/>
                <a:cs typeface="Times New Roman" pitchFamily="18" charset="0"/>
              </a:rPr>
              <a:t>, Warszawa, 2005. — 276 s. // </a:t>
            </a:r>
            <a:r>
              <a:rPr lang="en-US" sz="1800" dirty="0" err="1">
                <a:latin typeface="Times New Roman" pitchFamily="18" charset="0"/>
                <a:cs typeface="Times New Roman" pitchFamily="18" charset="0"/>
              </a:rPr>
              <a:t>Rozdial</a:t>
            </a:r>
            <a:r>
              <a:rPr lang="en-US" sz="1800" dirty="0">
                <a:latin typeface="Times New Roman" pitchFamily="18" charset="0"/>
                <a:cs typeface="Times New Roman" pitchFamily="18" charset="0"/>
              </a:rPr>
              <a:t> V. 2.6. </a:t>
            </a:r>
            <a:r>
              <a:rPr lang="en-US" sz="1800" dirty="0" err="1">
                <a:latin typeface="Times New Roman" pitchFamily="18" charset="0"/>
                <a:cs typeface="Times New Roman" pitchFamily="18" charset="0"/>
              </a:rPr>
              <a:t>Regionalna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oferta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turystyczna</a:t>
            </a:r>
            <a:r>
              <a:rPr lang="en-US" sz="1800" dirty="0">
                <a:latin typeface="Times New Roman" pitchFamily="18" charset="0"/>
                <a:cs typeface="Times New Roman" pitchFamily="18" charset="0"/>
              </a:rPr>
              <a:t>. (P. </a:t>
            </a:r>
            <a:r>
              <a:rPr lang="en-US" sz="1800" dirty="0" err="1">
                <a:latin typeface="Times New Roman" pitchFamily="18" charset="0"/>
                <a:cs typeface="Times New Roman" pitchFamily="18" charset="0"/>
              </a:rPr>
              <a:t>Goriszewski</a:t>
            </a:r>
            <a:r>
              <a:rPr lang="en-US" sz="1800" dirty="0">
                <a:latin typeface="Times New Roman" pitchFamily="18" charset="0"/>
                <a:cs typeface="Times New Roman" pitchFamily="18" charset="0"/>
              </a:rPr>
              <a:t>, M. </a:t>
            </a:r>
            <a:r>
              <a:rPr lang="en-US" sz="1800" dirty="0" err="1">
                <a:latin typeface="Times New Roman" pitchFamily="18" charset="0"/>
                <a:cs typeface="Times New Roman" pitchFamily="18" charset="0"/>
              </a:rPr>
              <a:t>Malska</a:t>
            </a:r>
            <a:r>
              <a:rPr lang="en-US" sz="1800" dirty="0">
                <a:latin typeface="Times New Roman" pitchFamily="18" charset="0"/>
                <a:cs typeface="Times New Roman" pitchFamily="18" charset="0"/>
              </a:rPr>
              <a:t>, N. </a:t>
            </a:r>
            <a:r>
              <a:rPr lang="en-US" sz="1800" dirty="0" err="1">
                <a:latin typeface="Times New Roman" pitchFamily="18" charset="0"/>
                <a:cs typeface="Times New Roman" pitchFamily="18" charset="0"/>
              </a:rPr>
              <a:t>Mandiuk</a:t>
            </a:r>
            <a:r>
              <a:rPr lang="en-US" sz="1800" dirty="0">
                <a:latin typeface="Times New Roman" pitchFamily="18" charset="0"/>
                <a:cs typeface="Times New Roman" pitchFamily="18" charset="0"/>
              </a:rPr>
              <a:t>, J. </a:t>
            </a:r>
            <a:r>
              <a:rPr lang="en-US" sz="1800" dirty="0" err="1">
                <a:latin typeface="Times New Roman" pitchFamily="18" charset="0"/>
                <a:cs typeface="Times New Roman" pitchFamily="18" charset="0"/>
              </a:rPr>
              <a:t>Zi’ko</a:t>
            </a:r>
            <a:r>
              <a:rPr lang="en-US" sz="1800" dirty="0">
                <a:latin typeface="Times New Roman" pitchFamily="18" charset="0"/>
                <a:cs typeface="Times New Roman" pitchFamily="18" charset="0"/>
              </a:rPr>
              <a:t>) — s. </a:t>
            </a:r>
            <a:r>
              <a:rPr lang="en-US" sz="1800" dirty="0" err="1">
                <a:latin typeface="Times New Roman" pitchFamily="18" charset="0"/>
                <a:cs typeface="Times New Roman" pitchFamily="18" charset="0"/>
              </a:rPr>
              <a:t>Rozdial</a:t>
            </a:r>
            <a:r>
              <a:rPr lang="en-US" sz="1800" dirty="0">
                <a:latin typeface="Times New Roman" pitchFamily="18" charset="0"/>
                <a:cs typeface="Times New Roman" pitchFamily="18" charset="0"/>
              </a:rPr>
              <a:t> VII.3Rozwojowe </a:t>
            </a:r>
            <a:r>
              <a:rPr lang="en-US" sz="1800" dirty="0" err="1">
                <a:latin typeface="Times New Roman" pitchFamily="18" charset="0"/>
                <a:cs typeface="Times New Roman" pitchFamily="18" charset="0"/>
              </a:rPr>
              <a:t>rodukty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turystyczne</a:t>
            </a:r>
            <a:r>
              <a:rPr lang="en-US" sz="1800" dirty="0">
                <a:latin typeface="Times New Roman" pitchFamily="18" charset="0"/>
                <a:cs typeface="Times New Roman" pitchFamily="18" charset="0"/>
              </a:rPr>
              <a:t> w </a:t>
            </a:r>
            <a:r>
              <a:rPr lang="en-US" sz="1800" dirty="0" err="1">
                <a:latin typeface="Times New Roman" pitchFamily="18" charset="0"/>
                <a:cs typeface="Times New Roman" pitchFamily="18" charset="0"/>
              </a:rPr>
              <a:t>subre</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gionach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rejonach</a:t>
            </a:r>
            <a:r>
              <a:rPr lang="en-US" sz="1800" dirty="0">
                <a:latin typeface="Times New Roman" pitchFamily="18" charset="0"/>
                <a:cs typeface="Times New Roman" pitchFamily="18" charset="0"/>
              </a:rPr>
              <a:t>(P. </a:t>
            </a:r>
            <a:r>
              <a:rPr lang="en-US" sz="1800" dirty="0" err="1">
                <a:latin typeface="Times New Roman" pitchFamily="18" charset="0"/>
                <a:cs typeface="Times New Roman" pitchFamily="18" charset="0"/>
              </a:rPr>
              <a:t>Goriszewski</a:t>
            </a:r>
            <a:r>
              <a:rPr lang="en-US" sz="1800" dirty="0">
                <a:latin typeface="Times New Roman" pitchFamily="18" charset="0"/>
                <a:cs typeface="Times New Roman" pitchFamily="18" charset="0"/>
              </a:rPr>
              <a:t>, I. </a:t>
            </a:r>
            <a:r>
              <a:rPr lang="en-US" sz="1800" dirty="0" err="1">
                <a:latin typeface="Times New Roman" pitchFamily="18" charset="0"/>
                <a:cs typeface="Times New Roman" pitchFamily="18" charset="0"/>
              </a:rPr>
              <a:t>Sirenko</a:t>
            </a:r>
            <a:r>
              <a:rPr lang="en-US" sz="1800" dirty="0">
                <a:latin typeface="Times New Roman" pitchFamily="18" charset="0"/>
                <a:cs typeface="Times New Roman" pitchFamily="18" charset="0"/>
              </a:rPr>
              <a:t>, J. </a:t>
            </a:r>
            <a:r>
              <a:rPr lang="en-US" sz="1800" dirty="0" err="1">
                <a:latin typeface="Times New Roman" pitchFamily="18" charset="0"/>
                <a:cs typeface="Times New Roman" pitchFamily="18" charset="0"/>
              </a:rPr>
              <a:t>Zi’ko</a:t>
            </a:r>
            <a:endParaRPr lang="en-US" sz="1800" dirty="0">
              <a:latin typeface="Times New Roman" pitchFamily="18" charset="0"/>
              <a:cs typeface="Times New Roman" pitchFamily="18" charset="0"/>
            </a:endParaRPr>
          </a:p>
          <a:p>
            <a:pPr marL="0" indent="457200" algn="just" eaLnBrk="1" hangingPunct="1">
              <a:spcBef>
                <a:spcPts val="0"/>
              </a:spcBef>
            </a:pPr>
            <a:r>
              <a:rPr lang="en-US" sz="1800" dirty="0">
                <a:latin typeface="Times New Roman" pitchFamily="18" charset="0"/>
                <a:cs typeface="Times New Roman" pitchFamily="18" charset="0"/>
              </a:rPr>
              <a:t>9.•Boo, E. (1990). Ecotourism: the potentials and the pitfalls, Vol. I. World Wildlife Fund, Washington, DC.</a:t>
            </a:r>
          </a:p>
          <a:p>
            <a:pPr marL="0" indent="457200" algn="just" eaLnBrk="1" hangingPunct="1">
              <a:spcBef>
                <a:spcPts val="0"/>
              </a:spcBef>
            </a:pPr>
            <a:r>
              <a:rPr lang="en-US" sz="1800" dirty="0">
                <a:latin typeface="Times New Roman" pitchFamily="18" charset="0"/>
                <a:cs typeface="Times New Roman" pitchFamily="18" charset="0"/>
              </a:rPr>
              <a:t>10.•Burkhart A. J. and </a:t>
            </a:r>
            <a:r>
              <a:rPr lang="en-US" sz="1800" dirty="0" err="1">
                <a:latin typeface="Times New Roman" pitchFamily="18" charset="0"/>
                <a:cs typeface="Times New Roman" pitchFamily="18" charset="0"/>
              </a:rPr>
              <a:t>Medlik</a:t>
            </a:r>
            <a:r>
              <a:rPr lang="en-US" sz="1800" dirty="0">
                <a:latin typeface="Times New Roman" pitchFamily="18" charset="0"/>
                <a:cs typeface="Times New Roman" pitchFamily="18" charset="0"/>
              </a:rPr>
              <a:t> S. (1987), Tourism: Past, present  and </a:t>
            </a:r>
            <a:r>
              <a:rPr lang="en-US" sz="1800" dirty="0" err="1">
                <a:latin typeface="Times New Roman" pitchFamily="18" charset="0"/>
                <a:cs typeface="Times New Roman" pitchFamily="18" charset="0"/>
              </a:rPr>
              <a:t>future.Heinemann</a:t>
            </a:r>
            <a:r>
              <a:rPr lang="en-US" sz="1800" dirty="0">
                <a:latin typeface="Times New Roman" pitchFamily="18" charset="0"/>
                <a:cs typeface="Times New Roman" pitchFamily="18" charset="0"/>
              </a:rPr>
              <a:t>, London.</a:t>
            </a:r>
          </a:p>
          <a:p>
            <a:pPr marL="0" indent="457200" algn="just" eaLnBrk="1" hangingPunct="1">
              <a:spcBef>
                <a:spcPts val="0"/>
              </a:spcBef>
            </a:pPr>
            <a:r>
              <a:rPr lang="en-US" sz="1800" dirty="0">
                <a:latin typeface="Times New Roman" pitchFamily="18" charset="0"/>
                <a:cs typeface="Times New Roman" pitchFamily="18" charset="0"/>
              </a:rPr>
              <a:t>11.•Butler R. and </a:t>
            </a:r>
            <a:r>
              <a:rPr lang="en-US" sz="1800" dirty="0" err="1">
                <a:latin typeface="Times New Roman" pitchFamily="18" charset="0"/>
                <a:cs typeface="Times New Roman" pitchFamily="18" charset="0"/>
              </a:rPr>
              <a:t>Walbrook</a:t>
            </a:r>
            <a:r>
              <a:rPr lang="en-US" sz="1800" dirty="0">
                <a:latin typeface="Times New Roman" pitchFamily="18" charset="0"/>
                <a:cs typeface="Times New Roman" pitchFamily="18" charset="0"/>
              </a:rPr>
              <a:t> L. (1991), A new planning tool: the  tourism opportunity spectrum. Journal of Tourism Studies</a:t>
            </a:r>
          </a:p>
          <a:p>
            <a:pPr marL="0" indent="457200" algn="just" eaLnBrk="1" hangingPunct="1">
              <a:spcBef>
                <a:spcPts val="0"/>
              </a:spcBef>
            </a:pPr>
            <a:r>
              <a:rPr lang="en-US" sz="1800" dirty="0">
                <a:latin typeface="Times New Roman" pitchFamily="18" charset="0"/>
                <a:cs typeface="Times New Roman" pitchFamily="18" charset="0"/>
              </a:rPr>
              <a:t>12. •Cohen, E. (1972), Toward a sociology of tourism, Social Research39 (1)</a:t>
            </a:r>
            <a:endParaRPr lang="ru-RU" sz="1800" dirty="0">
              <a:latin typeface="Times New Roman" pitchFamily="18" charset="0"/>
              <a:cs typeface="Times New Roman" pitchFamily="18" charset="0"/>
            </a:endParaRPr>
          </a:p>
        </p:txBody>
      </p:sp>
      <p:pic>
        <p:nvPicPr>
          <p:cNvPr id="39939" name="image2.png"/>
          <p:cNvPicPr>
            <a:picLocks noChangeAspect="1" noChangeArrowheads="1"/>
          </p:cNvPicPr>
          <p:nvPr/>
        </p:nvPicPr>
        <p:blipFill>
          <a:blip r:embed="rId4" cstate="print"/>
          <a:srcRect/>
          <a:stretch>
            <a:fillRect/>
          </a:stretch>
        </p:blipFill>
        <p:spPr bwMode="auto">
          <a:xfrm>
            <a:off x="9378950" y="31750"/>
            <a:ext cx="2609850" cy="984250"/>
          </a:xfrm>
          <a:prstGeom prst="rect">
            <a:avLst/>
          </a:prstGeom>
          <a:noFill/>
          <a:ln w="9525">
            <a:noFill/>
            <a:miter lim="800000"/>
            <a:headEnd/>
            <a:tailEnd/>
          </a:ln>
        </p:spPr>
      </p:pic>
      <p:pic>
        <p:nvPicPr>
          <p:cNvPr id="39940" name="image1.png" descr="ÐÐ°ÑÑÐ¸Ð½ÐºÐ¸ Ð¿Ð¾ Ð·Ð°Ð¿ÑÐ¾ÑÑ erasmus+ logo transparent"/>
          <p:cNvPicPr>
            <a:picLocks noChangeAspect="1" noChangeArrowheads="1"/>
          </p:cNvPicPr>
          <p:nvPr/>
        </p:nvPicPr>
        <p:blipFill>
          <a:blip r:embed="rId5" cstate="print"/>
          <a:srcRect/>
          <a:stretch>
            <a:fillRect/>
          </a:stretch>
        </p:blipFill>
        <p:spPr bwMode="auto">
          <a:xfrm>
            <a:off x="68263" y="133350"/>
            <a:ext cx="3081337" cy="139541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Объект 2"/>
          <p:cNvSpPr>
            <a:spLocks noGrp="1"/>
          </p:cNvSpPr>
          <p:nvPr>
            <p:ph idx="1"/>
          </p:nvPr>
        </p:nvSpPr>
        <p:spPr>
          <a:xfrm>
            <a:off x="0" y="1636713"/>
            <a:ext cx="12192000" cy="5221287"/>
          </a:xfrm>
        </p:spPr>
        <p:txBody>
          <a:bodyPr/>
          <a:lstStyle/>
          <a:p>
            <a:pPr marL="0" indent="449263" algn="just" eaLnBrk="1" hangingPunct="1">
              <a:lnSpc>
                <a:spcPct val="125000"/>
              </a:lnSpc>
              <a:spcBef>
                <a:spcPct val="0"/>
              </a:spcBef>
            </a:pPr>
            <a:r>
              <a:rPr lang="ru-RU" sz="2000" dirty="0">
                <a:latin typeface="Times New Roman" pitchFamily="18" charset="0"/>
                <a:cs typeface="Times New Roman" pitchFamily="18" charset="0"/>
              </a:rPr>
              <a:t>За </a:t>
            </a:r>
            <a:r>
              <a:rPr lang="ru-RU" sz="2000" dirty="0" err="1">
                <a:latin typeface="Times New Roman" pitchFamily="18" charset="0"/>
                <a:cs typeface="Times New Roman" pitchFamily="18" charset="0"/>
              </a:rPr>
              <a:t>даними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Всесвітньої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туристичної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організації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сільський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зелений</a:t>
            </a:r>
            <a:r>
              <a:rPr lang="ru-RU" sz="2000" dirty="0">
                <a:latin typeface="Times New Roman" pitchFamily="18" charset="0"/>
                <a:cs typeface="Times New Roman" pitchFamily="18" charset="0"/>
              </a:rPr>
              <a:t> туризм є одним </a:t>
            </a:r>
            <a:r>
              <a:rPr lang="ru-RU" sz="2000" dirty="0" err="1">
                <a:latin typeface="Times New Roman" pitchFamily="18" charset="0"/>
                <a:cs typeface="Times New Roman" pitchFamily="18" charset="0"/>
              </a:rPr>
              <a:t>із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п’яти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ключових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стратегічних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напрямів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розвитку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туристичної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індустрії</a:t>
            </a:r>
            <a:r>
              <a:rPr lang="ru-RU" sz="2000" dirty="0">
                <a:latin typeface="Times New Roman" pitchFamily="18" charset="0"/>
                <a:cs typeface="Times New Roman" pitchFamily="18" charset="0"/>
              </a:rPr>
              <a:t> у </a:t>
            </a:r>
            <a:r>
              <a:rPr lang="ru-RU" sz="2000" dirty="0" err="1">
                <a:latin typeface="Times New Roman" pitchFamily="18" charset="0"/>
                <a:cs typeface="Times New Roman" pitchFamily="18" charset="0"/>
              </a:rPr>
              <a:t>світі</a:t>
            </a:r>
            <a:r>
              <a:rPr lang="ru-RU" sz="2000" dirty="0">
                <a:latin typeface="Times New Roman" pitchFamily="18" charset="0"/>
                <a:cs typeface="Times New Roman" pitchFamily="18" charset="0"/>
              </a:rPr>
              <a:t> до 2020 року [2]. У наш час </a:t>
            </a:r>
            <a:r>
              <a:rPr lang="ru-RU" sz="2000" dirty="0" err="1">
                <a:latin typeface="Times New Roman" pitchFamily="18" charset="0"/>
                <a:cs typeface="Times New Roman" pitchFamily="18" charset="0"/>
              </a:rPr>
              <a:t>зелений</a:t>
            </a:r>
            <a:r>
              <a:rPr lang="ru-RU" sz="2000" dirty="0">
                <a:latin typeface="Times New Roman" pitchFamily="18" charset="0"/>
                <a:cs typeface="Times New Roman" pitchFamily="18" charset="0"/>
              </a:rPr>
              <a:t> туризм </a:t>
            </a:r>
            <a:r>
              <a:rPr lang="ru-RU" sz="2000" dirty="0" err="1">
                <a:latin typeface="Times New Roman" pitchFamily="18" charset="0"/>
                <a:cs typeface="Times New Roman" pitchFamily="18" charset="0"/>
              </a:rPr>
              <a:t>найбільш</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поширений</a:t>
            </a:r>
            <a:r>
              <a:rPr lang="ru-RU" sz="2000" dirty="0">
                <a:latin typeface="Times New Roman" pitchFamily="18" charset="0"/>
                <a:cs typeface="Times New Roman" pitchFamily="18" charset="0"/>
              </a:rPr>
              <a:t> в </a:t>
            </a:r>
            <a:r>
              <a:rPr lang="ru-RU" sz="2000" dirty="0" err="1">
                <a:latin typeface="Times New Roman" pitchFamily="18" charset="0"/>
                <a:cs typeface="Times New Roman" pitchFamily="18" charset="0"/>
              </a:rPr>
              <a:t>Угорщині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Чехії</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Великобританії</a:t>
            </a:r>
            <a:r>
              <a:rPr lang="ru-RU" sz="2000" dirty="0">
                <a:latin typeface="Times New Roman" pitchFamily="18" charset="0"/>
                <a:cs typeface="Times New Roman" pitchFamily="18" charset="0"/>
              </a:rPr>
              <a:t>, а </a:t>
            </a:r>
            <a:r>
              <a:rPr lang="ru-RU" sz="2000" dirty="0" err="1">
                <a:latin typeface="Times New Roman" pitchFamily="18" charset="0"/>
                <a:cs typeface="Times New Roman" pitchFamily="18" charset="0"/>
              </a:rPr>
              <a:t>також</a:t>
            </a:r>
            <a:r>
              <a:rPr lang="ru-RU" sz="2000" dirty="0">
                <a:latin typeface="Times New Roman" pitchFamily="18" charset="0"/>
                <a:cs typeface="Times New Roman" pitchFamily="18" charset="0"/>
              </a:rPr>
              <a:t> в </a:t>
            </a:r>
            <a:r>
              <a:rPr lang="ru-RU" sz="2000" dirty="0" err="1">
                <a:latin typeface="Times New Roman" pitchFamily="18" charset="0"/>
                <a:cs typeface="Times New Roman" pitchFamily="18" charset="0"/>
              </a:rPr>
              <a:t>Іспанії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Італії</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Німеччині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Ці</a:t>
            </a:r>
            <a:r>
              <a:rPr lang="ru-RU" sz="2000" dirty="0">
                <a:latin typeface="Times New Roman" pitchFamily="18" charset="0"/>
                <a:cs typeface="Times New Roman" pitchFamily="18" charset="0"/>
              </a:rPr>
              <a:t>, а </a:t>
            </a:r>
            <a:r>
              <a:rPr lang="ru-RU" sz="2000" dirty="0" err="1">
                <a:latin typeface="Times New Roman" pitchFamily="18" charset="0"/>
                <a:cs typeface="Times New Roman" pitchFamily="18" charset="0"/>
              </a:rPr>
              <a:t>також</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європейські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країни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егідою</a:t>
            </a:r>
            <a:r>
              <a:rPr lang="ru-RU" sz="2000" dirty="0">
                <a:latin typeface="Times New Roman" pitchFamily="18" charset="0"/>
                <a:cs typeface="Times New Roman" pitchFamily="18" charset="0"/>
              </a:rPr>
              <a:t> Ради </a:t>
            </a:r>
            <a:r>
              <a:rPr lang="ru-RU" sz="2000" dirty="0" err="1">
                <a:latin typeface="Times New Roman" pitchFamily="18" charset="0"/>
                <a:cs typeface="Times New Roman" pitchFamily="18" charset="0"/>
              </a:rPr>
              <a:t>Європи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об’єдналися</a:t>
            </a:r>
            <a:r>
              <a:rPr lang="ru-RU" sz="2000" dirty="0">
                <a:latin typeface="Times New Roman" pitchFamily="18" charset="0"/>
                <a:cs typeface="Times New Roman" pitchFamily="18" charset="0"/>
              </a:rPr>
              <a:t> в Центрально </a:t>
            </a:r>
            <a:r>
              <a:rPr lang="ru-RU" sz="2000" dirty="0" err="1">
                <a:latin typeface="Times New Roman" pitchFamily="18" charset="0"/>
                <a:cs typeface="Times New Roman" pitchFamily="18" charset="0"/>
              </a:rPr>
              <a:t>Східноєвропейську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Федерацію</a:t>
            </a:r>
            <a:r>
              <a:rPr lang="ru-RU" sz="2000" dirty="0">
                <a:latin typeface="Times New Roman" pitchFamily="18" charset="0"/>
                <a:cs typeface="Times New Roman" pitchFamily="18" charset="0"/>
              </a:rPr>
              <a:t> з </a:t>
            </a:r>
            <a:r>
              <a:rPr lang="ru-RU" sz="2000" dirty="0" err="1">
                <a:latin typeface="Times New Roman" pitchFamily="18" charset="0"/>
                <a:cs typeface="Times New Roman" pitchFamily="18" charset="0"/>
              </a:rPr>
              <a:t>розвитку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сільського</a:t>
            </a:r>
            <a:r>
              <a:rPr lang="ru-RU" sz="2000" dirty="0">
                <a:latin typeface="Times New Roman" pitchFamily="18" charset="0"/>
                <a:cs typeface="Times New Roman" pitchFamily="18" charset="0"/>
              </a:rPr>
              <a:t> зеленого туризму [3].</a:t>
            </a:r>
          </a:p>
          <a:p>
            <a:pPr marL="0" indent="449263" algn="just" eaLnBrk="1" hangingPunct="1">
              <a:lnSpc>
                <a:spcPct val="125000"/>
              </a:lnSpc>
              <a:spcBef>
                <a:spcPct val="0"/>
              </a:spcBef>
            </a:pPr>
            <a:r>
              <a:rPr lang="uk-UA" sz="2000" dirty="0">
                <a:latin typeface="Times New Roman" pitchFamily="18" charset="0"/>
              </a:rPr>
              <a:t>Сі</a:t>
            </a:r>
            <a:r>
              <a:rPr lang="ru-RU" sz="2000" dirty="0" err="1">
                <a:latin typeface="Times New Roman" pitchFamily="18" charset="0"/>
              </a:rPr>
              <a:t>льський</a:t>
            </a:r>
            <a:r>
              <a:rPr lang="ru-RU" sz="2000" dirty="0">
                <a:latin typeface="Times New Roman" pitchFamily="18" charset="0"/>
              </a:rPr>
              <a:t> туризм, на наш </a:t>
            </a:r>
            <a:r>
              <a:rPr lang="ru-RU" sz="2000" dirty="0" err="1">
                <a:latin typeface="Times New Roman" pitchFamily="18" charset="0"/>
              </a:rPr>
              <a:t>погляд</a:t>
            </a:r>
            <a:r>
              <a:rPr lang="ru-RU" sz="2000" dirty="0">
                <a:latin typeface="Times New Roman" pitchFamily="18" charset="0"/>
              </a:rPr>
              <a:t>, </a:t>
            </a:r>
            <a:r>
              <a:rPr lang="ru-RU" sz="2000" dirty="0" err="1">
                <a:latin typeface="Times New Roman" pitchFamily="18" charset="0"/>
              </a:rPr>
              <a:t>включає</a:t>
            </a:r>
            <a:r>
              <a:rPr lang="ru-RU" sz="2000" dirty="0">
                <a:latin typeface="Times New Roman" pitchFamily="18" charset="0"/>
              </a:rPr>
              <a:t> </a:t>
            </a:r>
            <a:r>
              <a:rPr lang="ru-RU" sz="2000" dirty="0" err="1">
                <a:latin typeface="Times New Roman" pitchFamily="18" charset="0"/>
              </a:rPr>
              <a:t>тимчасове</a:t>
            </a:r>
            <a:r>
              <a:rPr lang="ru-RU" sz="2000" dirty="0">
                <a:latin typeface="Times New Roman" pitchFamily="18" charset="0"/>
              </a:rPr>
              <a:t> </a:t>
            </a:r>
            <a:r>
              <a:rPr lang="ru-RU" sz="2000" dirty="0" err="1">
                <a:latin typeface="Times New Roman" pitchFamily="18" charset="0"/>
              </a:rPr>
              <a:t>перебування</a:t>
            </a:r>
            <a:r>
              <a:rPr lang="ru-RU" sz="2000" dirty="0">
                <a:latin typeface="Times New Roman" pitchFamily="18" charset="0"/>
              </a:rPr>
              <a:t> в </a:t>
            </a:r>
            <a:r>
              <a:rPr lang="ru-RU" sz="2000" dirty="0" err="1">
                <a:latin typeface="Times New Roman" pitchFamily="18" charset="0"/>
              </a:rPr>
              <a:t>екологічно</a:t>
            </a:r>
            <a:r>
              <a:rPr lang="ru-RU" sz="2000" dirty="0">
                <a:latin typeface="Times New Roman" pitchFamily="18" charset="0"/>
              </a:rPr>
              <a:t> чистому </a:t>
            </a:r>
            <a:r>
              <a:rPr lang="ru-RU" sz="2000" dirty="0" err="1">
                <a:latin typeface="Times New Roman" pitchFamily="18" charset="0"/>
              </a:rPr>
              <a:t>середовищі</a:t>
            </a:r>
            <a:r>
              <a:rPr lang="ru-RU" sz="2000" dirty="0">
                <a:latin typeface="Times New Roman" pitchFamily="18" charset="0"/>
              </a:rPr>
              <a:t> з </a:t>
            </a:r>
            <a:r>
              <a:rPr lang="ru-RU" sz="2000" dirty="0" err="1">
                <a:latin typeface="Times New Roman" pitchFamily="18" charset="0"/>
              </a:rPr>
              <a:t>природоохоронною</a:t>
            </a:r>
            <a:r>
              <a:rPr lang="ru-RU" sz="2000" dirty="0">
                <a:latin typeface="Times New Roman" pitchFamily="18" charset="0"/>
              </a:rPr>
              <a:t> метою. </a:t>
            </a:r>
            <a:r>
              <a:rPr lang="ru-RU" sz="2000" dirty="0" err="1">
                <a:latin typeface="Times New Roman" pitchFamily="18" charset="0"/>
              </a:rPr>
              <a:t>Це</a:t>
            </a:r>
            <a:r>
              <a:rPr lang="ru-RU" sz="2000" dirty="0">
                <a:latin typeface="Times New Roman" pitchFamily="18" charset="0"/>
              </a:rPr>
              <a:t> </a:t>
            </a:r>
            <a:r>
              <a:rPr lang="ru-RU" sz="2000" dirty="0" err="1">
                <a:latin typeface="Times New Roman" pitchFamily="18" charset="0"/>
              </a:rPr>
              <a:t>можуть</a:t>
            </a:r>
            <a:r>
              <a:rPr lang="ru-RU" sz="2000" dirty="0">
                <a:latin typeface="Times New Roman" pitchFamily="18" charset="0"/>
              </a:rPr>
              <a:t> бути, для прикладу, </a:t>
            </a:r>
            <a:r>
              <a:rPr lang="ru-RU" sz="2000" dirty="0" err="1">
                <a:latin typeface="Times New Roman" pitchFamily="18" charset="0"/>
              </a:rPr>
              <a:t>різні</a:t>
            </a:r>
            <a:r>
              <a:rPr lang="ru-RU" sz="2000" dirty="0">
                <a:latin typeface="Times New Roman" pitchFamily="18" charset="0"/>
              </a:rPr>
              <a:t> </a:t>
            </a:r>
            <a:r>
              <a:rPr lang="ru-RU" sz="2000" dirty="0" err="1">
                <a:latin typeface="Times New Roman" pitchFamily="18" charset="0"/>
              </a:rPr>
              <a:t>волонтерські</a:t>
            </a:r>
            <a:r>
              <a:rPr lang="ru-RU" sz="2000" dirty="0">
                <a:latin typeface="Times New Roman" pitchFamily="18" charset="0"/>
              </a:rPr>
              <a:t> </a:t>
            </a:r>
            <a:r>
              <a:rPr lang="ru-RU" sz="2000" dirty="0" err="1">
                <a:latin typeface="Times New Roman" pitchFamily="18" charset="0"/>
              </a:rPr>
              <a:t>проекти</a:t>
            </a:r>
            <a:r>
              <a:rPr lang="ru-RU" sz="2000" dirty="0">
                <a:latin typeface="Times New Roman" pitchFamily="18" charset="0"/>
              </a:rPr>
              <a:t>, </a:t>
            </a:r>
            <a:r>
              <a:rPr lang="ru-RU" sz="2000" dirty="0" err="1">
                <a:latin typeface="Times New Roman" pitchFamily="18" charset="0"/>
              </a:rPr>
              <a:t>молодіжні</a:t>
            </a:r>
            <a:r>
              <a:rPr lang="ru-RU" sz="2000" dirty="0">
                <a:latin typeface="Times New Roman" pitchFamily="18" charset="0"/>
              </a:rPr>
              <a:t> </a:t>
            </a:r>
            <a:r>
              <a:rPr lang="ru-RU" sz="2000" dirty="0" err="1">
                <a:latin typeface="Times New Roman" pitchFamily="18" charset="0"/>
              </a:rPr>
              <a:t>табори</a:t>
            </a:r>
            <a:r>
              <a:rPr lang="ru-RU" sz="2000" dirty="0">
                <a:latin typeface="Times New Roman" pitchFamily="18" charset="0"/>
              </a:rPr>
              <a:t> </a:t>
            </a:r>
            <a:r>
              <a:rPr lang="ru-RU" sz="2000" dirty="0" err="1">
                <a:latin typeface="Times New Roman" pitchFamily="18" charset="0"/>
              </a:rPr>
              <a:t>щодо</a:t>
            </a:r>
            <a:r>
              <a:rPr lang="ru-RU" sz="2000" dirty="0">
                <a:latin typeface="Times New Roman" pitchFamily="18" charset="0"/>
              </a:rPr>
              <a:t> </a:t>
            </a:r>
            <a:r>
              <a:rPr lang="ru-RU" sz="2000" dirty="0" err="1">
                <a:latin typeface="Times New Roman" pitchFamily="18" charset="0"/>
              </a:rPr>
              <a:t>очищення</a:t>
            </a:r>
            <a:r>
              <a:rPr lang="ru-RU" sz="2000" dirty="0">
                <a:latin typeface="Times New Roman" pitchFamily="18" charset="0"/>
              </a:rPr>
              <a:t> </a:t>
            </a:r>
            <a:r>
              <a:rPr lang="ru-RU" sz="2000" dirty="0" err="1">
                <a:latin typeface="Times New Roman" pitchFamily="18" charset="0"/>
              </a:rPr>
              <a:t>певних</a:t>
            </a:r>
            <a:r>
              <a:rPr lang="ru-RU" sz="2000" dirty="0">
                <a:latin typeface="Times New Roman" pitchFamily="18" charset="0"/>
              </a:rPr>
              <a:t> </a:t>
            </a:r>
            <a:r>
              <a:rPr lang="ru-RU" sz="2000" dirty="0" err="1">
                <a:latin typeface="Times New Roman" pitchFamily="18" charset="0"/>
              </a:rPr>
              <a:t>територій</a:t>
            </a:r>
            <a:r>
              <a:rPr lang="ru-RU" sz="2000" dirty="0">
                <a:latin typeface="Times New Roman" pitchFamily="18" charset="0"/>
              </a:rPr>
              <a:t>, </a:t>
            </a:r>
            <a:r>
              <a:rPr lang="ru-RU" sz="2000" dirty="0" err="1">
                <a:latin typeface="Times New Roman" pitchFamily="18" charset="0"/>
              </a:rPr>
              <a:t>їх</a:t>
            </a:r>
            <a:r>
              <a:rPr lang="ru-RU" sz="2000" dirty="0">
                <a:latin typeface="Times New Roman" pitchFamily="18" charset="0"/>
              </a:rPr>
              <a:t> </a:t>
            </a:r>
            <a:r>
              <a:rPr lang="ru-RU" sz="2000" dirty="0" err="1">
                <a:latin typeface="Times New Roman" pitchFamily="18" charset="0"/>
              </a:rPr>
              <a:t>маркування</a:t>
            </a:r>
            <a:r>
              <a:rPr lang="ru-RU" sz="2000" dirty="0">
                <a:latin typeface="Times New Roman" pitchFamily="18" charset="0"/>
              </a:rPr>
              <a:t>, догляду за </a:t>
            </a:r>
            <a:r>
              <a:rPr lang="ru-RU" sz="2000" dirty="0" err="1">
                <a:latin typeface="Times New Roman" pitchFamily="18" charset="0"/>
              </a:rPr>
              <a:t>тваринами</a:t>
            </a:r>
            <a:r>
              <a:rPr lang="ru-RU" sz="2000" dirty="0">
                <a:latin typeface="Times New Roman" pitchFamily="18" charset="0"/>
              </a:rPr>
              <a:t> у </a:t>
            </a:r>
            <a:r>
              <a:rPr lang="ru-RU" sz="2000" dirty="0" err="1">
                <a:latin typeface="Times New Roman" pitchFamily="18" charset="0"/>
              </a:rPr>
              <a:t>різних</a:t>
            </a:r>
            <a:r>
              <a:rPr lang="ru-RU" sz="2000" dirty="0">
                <a:latin typeface="Times New Roman" pitchFamily="18" charset="0"/>
              </a:rPr>
              <a:t> </a:t>
            </a:r>
            <a:r>
              <a:rPr lang="ru-RU" sz="2000" dirty="0" err="1">
                <a:latin typeface="Times New Roman" pitchFamily="18" charset="0"/>
              </a:rPr>
              <a:t>об‘єктах</a:t>
            </a:r>
            <a:r>
              <a:rPr lang="ru-RU" sz="2000" dirty="0">
                <a:latin typeface="Times New Roman" pitchFamily="18" charset="0"/>
              </a:rPr>
              <a:t> природно-</a:t>
            </a:r>
            <a:r>
              <a:rPr lang="ru-RU" sz="2000" dirty="0" err="1">
                <a:latin typeface="Times New Roman" pitchFamily="18" charset="0"/>
              </a:rPr>
              <a:t>заповідного</a:t>
            </a:r>
            <a:r>
              <a:rPr lang="ru-RU" sz="2000" dirty="0">
                <a:latin typeface="Times New Roman" pitchFamily="18" charset="0"/>
              </a:rPr>
              <a:t> фонду, </a:t>
            </a:r>
            <a:r>
              <a:rPr lang="ru-RU" sz="2000" dirty="0" err="1">
                <a:latin typeface="Times New Roman" pitchFamily="18" charset="0"/>
              </a:rPr>
              <a:t>оснащення</a:t>
            </a:r>
            <a:r>
              <a:rPr lang="ru-RU" sz="2000" dirty="0">
                <a:latin typeface="Times New Roman" pitchFamily="18" charset="0"/>
              </a:rPr>
              <a:t> </a:t>
            </a:r>
            <a:r>
              <a:rPr lang="ru-RU" sz="2000" dirty="0" err="1">
                <a:latin typeface="Times New Roman" pitchFamily="18" charset="0"/>
              </a:rPr>
              <a:t>виставкових</a:t>
            </a:r>
            <a:r>
              <a:rPr lang="ru-RU" sz="2000" dirty="0">
                <a:latin typeface="Times New Roman" pitchFamily="18" charset="0"/>
              </a:rPr>
              <a:t> </a:t>
            </a:r>
            <a:r>
              <a:rPr lang="ru-RU" sz="2000" dirty="0" err="1">
                <a:latin typeface="Times New Roman" pitchFamily="18" charset="0"/>
              </a:rPr>
              <a:t>об‘єктів</a:t>
            </a:r>
            <a:r>
              <a:rPr lang="ru-RU" sz="2000" dirty="0">
                <a:latin typeface="Times New Roman" pitchFamily="18" charset="0"/>
              </a:rPr>
              <a:t> </a:t>
            </a:r>
            <a:r>
              <a:rPr lang="ru-RU" sz="2000" dirty="0" err="1">
                <a:latin typeface="Times New Roman" pitchFamily="18" charset="0"/>
              </a:rPr>
              <a:t>тощо</a:t>
            </a:r>
            <a:r>
              <a:rPr lang="ru-RU" sz="2000" dirty="0">
                <a:latin typeface="Times New Roman" pitchFamily="18" charset="0"/>
              </a:rPr>
              <a:t>. </a:t>
            </a:r>
            <a:r>
              <a:rPr lang="ru-RU" sz="2000" dirty="0" err="1">
                <a:latin typeface="Times New Roman" pitchFamily="18" charset="0"/>
              </a:rPr>
              <a:t>Це</a:t>
            </a:r>
            <a:r>
              <a:rPr lang="ru-RU" sz="2000" dirty="0">
                <a:latin typeface="Times New Roman" pitchFamily="18" charset="0"/>
              </a:rPr>
              <a:t> </a:t>
            </a:r>
            <a:r>
              <a:rPr lang="ru-RU" sz="2000" dirty="0" err="1">
                <a:latin typeface="Times New Roman" pitchFamily="18" charset="0"/>
              </a:rPr>
              <a:t>теж</a:t>
            </a:r>
            <a:r>
              <a:rPr lang="ru-RU" sz="2000" dirty="0">
                <a:latin typeface="Times New Roman" pitchFamily="18" charset="0"/>
              </a:rPr>
              <a:t> </a:t>
            </a:r>
            <a:r>
              <a:rPr lang="ru-RU" sz="2000" dirty="0" err="1">
                <a:latin typeface="Times New Roman" pitchFamily="18" charset="0"/>
              </a:rPr>
              <a:t>сільський</a:t>
            </a:r>
            <a:r>
              <a:rPr lang="ru-RU" sz="2000" dirty="0">
                <a:latin typeface="Times New Roman" pitchFamily="18" charset="0"/>
              </a:rPr>
              <a:t> </a:t>
            </a:r>
            <a:r>
              <a:rPr lang="ru-RU" sz="2000" dirty="0" err="1">
                <a:latin typeface="Times New Roman" pitchFamily="18" charset="0"/>
              </a:rPr>
              <a:t>зелений</a:t>
            </a:r>
            <a:r>
              <a:rPr lang="ru-RU" sz="2000" dirty="0">
                <a:latin typeface="Times New Roman" pitchFamily="18" charset="0"/>
              </a:rPr>
              <a:t> туризм, </a:t>
            </a:r>
            <a:r>
              <a:rPr lang="ru-RU" sz="2000" dirty="0" err="1">
                <a:latin typeface="Times New Roman" pitchFamily="18" charset="0"/>
              </a:rPr>
              <a:t>адже</a:t>
            </a:r>
            <a:r>
              <a:rPr lang="ru-RU" sz="2000" dirty="0">
                <a:latin typeface="Times New Roman" pitchFamily="18" charset="0"/>
              </a:rPr>
              <a:t> участь у таких заходах </a:t>
            </a:r>
            <a:r>
              <a:rPr lang="ru-RU" sz="2000" dirty="0" err="1">
                <a:latin typeface="Times New Roman" pitchFamily="18" charset="0"/>
              </a:rPr>
              <a:t>дозволяє</a:t>
            </a:r>
            <a:r>
              <a:rPr lang="ru-RU" sz="2000" dirty="0">
                <a:latin typeface="Times New Roman" pitchFamily="18" charset="0"/>
              </a:rPr>
              <a:t> </a:t>
            </a:r>
            <a:r>
              <a:rPr lang="ru-RU" sz="2000" dirty="0" err="1">
                <a:latin typeface="Times New Roman" pitchFamily="18" charset="0"/>
              </a:rPr>
              <a:t>людині</a:t>
            </a:r>
            <a:r>
              <a:rPr lang="ru-RU" sz="2000" dirty="0">
                <a:latin typeface="Times New Roman" pitchFamily="18" charset="0"/>
              </a:rPr>
              <a:t> </a:t>
            </a:r>
            <a:r>
              <a:rPr lang="ru-RU" sz="2000" dirty="0" err="1">
                <a:latin typeface="Times New Roman" pitchFamily="18" charset="0"/>
              </a:rPr>
              <a:t>змінити</a:t>
            </a:r>
            <a:r>
              <a:rPr lang="ru-RU" sz="2000" dirty="0">
                <a:latin typeface="Times New Roman" pitchFamily="18" charset="0"/>
              </a:rPr>
              <a:t> </a:t>
            </a:r>
            <a:r>
              <a:rPr lang="ru-RU" sz="2000" dirty="0" err="1">
                <a:latin typeface="Times New Roman" pitchFamily="18" charset="0"/>
              </a:rPr>
              <a:t>місце</a:t>
            </a:r>
            <a:r>
              <a:rPr lang="ru-RU" sz="2000" dirty="0">
                <a:latin typeface="Times New Roman" pitchFamily="18" charset="0"/>
              </a:rPr>
              <a:t> </a:t>
            </a:r>
            <a:r>
              <a:rPr lang="ru-RU" sz="2000" dirty="0" err="1">
                <a:latin typeface="Times New Roman" pitchFamily="18" charset="0"/>
              </a:rPr>
              <a:t>перебування</a:t>
            </a:r>
            <a:r>
              <a:rPr lang="ru-RU" sz="2000" dirty="0">
                <a:latin typeface="Times New Roman" pitchFamily="18" charset="0"/>
              </a:rPr>
              <a:t> та </a:t>
            </a:r>
            <a:r>
              <a:rPr lang="ru-RU" sz="2000" dirty="0" err="1">
                <a:latin typeface="Times New Roman" pitchFamily="18" charset="0"/>
              </a:rPr>
              <a:t>поєднати</a:t>
            </a:r>
            <a:r>
              <a:rPr lang="ru-RU" sz="2000" dirty="0">
                <a:latin typeface="Times New Roman" pitchFamily="18" charset="0"/>
              </a:rPr>
              <a:t> </a:t>
            </a:r>
            <a:r>
              <a:rPr lang="ru-RU" sz="2000" dirty="0" err="1">
                <a:latin typeface="Times New Roman" pitchFamily="18" charset="0"/>
              </a:rPr>
              <a:t>відпочинок</a:t>
            </a:r>
            <a:r>
              <a:rPr lang="ru-RU" sz="2000" dirty="0">
                <a:latin typeface="Times New Roman" pitchFamily="18" charset="0"/>
              </a:rPr>
              <a:t> з </a:t>
            </a:r>
            <a:r>
              <a:rPr lang="ru-RU" sz="2000" dirty="0" err="1">
                <a:latin typeface="Times New Roman" pitchFamily="18" charset="0"/>
              </a:rPr>
              <a:t>іншими</a:t>
            </a:r>
            <a:r>
              <a:rPr lang="ru-RU" sz="2000" dirty="0">
                <a:latin typeface="Times New Roman" pitchFamily="18" charset="0"/>
              </a:rPr>
              <a:t> </a:t>
            </a:r>
            <a:r>
              <a:rPr lang="ru-RU" sz="2000" dirty="0" err="1">
                <a:latin typeface="Times New Roman" pitchFamily="18" charset="0"/>
              </a:rPr>
              <a:t>корисними</a:t>
            </a:r>
            <a:r>
              <a:rPr lang="ru-RU" sz="2000" dirty="0">
                <a:latin typeface="Times New Roman" pitchFamily="18" charset="0"/>
              </a:rPr>
              <a:t> заходами, </a:t>
            </a:r>
            <a:r>
              <a:rPr lang="ru-RU" sz="2000" dirty="0" err="1">
                <a:latin typeface="Times New Roman" pitchFamily="18" charset="0"/>
              </a:rPr>
              <a:t>орієнтованими</a:t>
            </a:r>
            <a:r>
              <a:rPr lang="ru-RU" sz="2000" dirty="0">
                <a:latin typeface="Times New Roman" pitchFamily="18" charset="0"/>
              </a:rPr>
              <a:t> на </a:t>
            </a:r>
            <a:r>
              <a:rPr lang="ru-RU" sz="2000" dirty="0" err="1">
                <a:latin typeface="Times New Roman" pitchFamily="18" charset="0"/>
              </a:rPr>
              <a:t>покращення</a:t>
            </a:r>
            <a:r>
              <a:rPr lang="ru-RU" sz="2000" dirty="0">
                <a:latin typeface="Times New Roman" pitchFamily="18" charset="0"/>
              </a:rPr>
              <a:t> стану </a:t>
            </a:r>
            <a:r>
              <a:rPr lang="ru-RU" sz="2000" dirty="0" err="1">
                <a:latin typeface="Times New Roman" pitchFamily="18" charset="0"/>
              </a:rPr>
              <a:t>навколишнього</a:t>
            </a:r>
            <a:r>
              <a:rPr lang="ru-RU" sz="2000" dirty="0">
                <a:latin typeface="Times New Roman" pitchFamily="18" charset="0"/>
              </a:rPr>
              <a:t> природного </a:t>
            </a:r>
            <a:r>
              <a:rPr lang="ru-RU" sz="2000" dirty="0" err="1">
                <a:latin typeface="Times New Roman" pitchFamily="18" charset="0"/>
              </a:rPr>
              <a:t>середовища</a:t>
            </a:r>
            <a:r>
              <a:rPr lang="ru-RU" sz="2000" dirty="0">
                <a:latin typeface="Times New Roman" pitchFamily="18" charset="0"/>
              </a:rPr>
              <a:t> [4].</a:t>
            </a:r>
            <a:endParaRPr lang="ru-RU" sz="2000" dirty="0">
              <a:latin typeface="Times New Roman" pitchFamily="18" charset="0"/>
              <a:cs typeface="Times New Roman" pitchFamily="18" charset="0"/>
            </a:endParaRPr>
          </a:p>
          <a:p>
            <a:pPr marL="0" indent="449263" eaLnBrk="1" hangingPunct="1">
              <a:lnSpc>
                <a:spcPct val="70000"/>
              </a:lnSpc>
            </a:pPr>
            <a:r>
              <a:rPr lang="en-US" sz="2000" dirty="0"/>
              <a:t> </a:t>
            </a:r>
            <a:r>
              <a:rPr lang="uk-UA" sz="1700" i="1" dirty="0"/>
              <a:t>2</a:t>
            </a:r>
            <a:r>
              <a:rPr lang="en-US" sz="1700" i="1" dirty="0"/>
              <a:t>. </a:t>
            </a:r>
            <a:r>
              <a:rPr lang="ru-RU" sz="1700" i="1" dirty="0" err="1"/>
              <a:t>Всесвітня</a:t>
            </a:r>
            <a:r>
              <a:rPr lang="ru-RU" sz="1700" i="1" dirty="0"/>
              <a:t> </a:t>
            </a:r>
            <a:r>
              <a:rPr lang="ru-RU" sz="1700" i="1" dirty="0" err="1"/>
              <a:t>туристична</a:t>
            </a:r>
            <a:r>
              <a:rPr lang="ru-RU" sz="1700" i="1" dirty="0"/>
              <a:t> </a:t>
            </a:r>
            <a:r>
              <a:rPr lang="ru-RU" sz="1700" i="1" dirty="0" err="1"/>
              <a:t>організація</a:t>
            </a:r>
            <a:r>
              <a:rPr lang="ru-RU" sz="1700" i="1" dirty="0"/>
              <a:t>: </a:t>
            </a:r>
            <a:r>
              <a:rPr lang="ru-RU" sz="1700" i="1" dirty="0" err="1"/>
              <a:t>офіційний</a:t>
            </a:r>
            <a:r>
              <a:rPr lang="ru-RU" sz="1700" i="1" dirty="0"/>
              <a:t> сайт. </a:t>
            </a:r>
            <a:r>
              <a:rPr lang="en-US" sz="1700" i="1" dirty="0"/>
              <a:t>URL: http://www2.unwto.org/ru. </a:t>
            </a:r>
            <a:endParaRPr lang="uk-UA" sz="1700" i="1" dirty="0"/>
          </a:p>
          <a:p>
            <a:pPr marL="0" indent="449263" algn="just" eaLnBrk="1" hangingPunct="1">
              <a:lnSpc>
                <a:spcPct val="70000"/>
              </a:lnSpc>
            </a:pPr>
            <a:r>
              <a:rPr lang="uk-UA" sz="1700" i="1" dirty="0"/>
              <a:t>3.</a:t>
            </a:r>
            <a:r>
              <a:rPr lang="ru-RU" sz="1700" dirty="0"/>
              <a:t> </a:t>
            </a:r>
            <a:r>
              <a:rPr lang="ru-RU" sz="1700" i="1" dirty="0" err="1"/>
              <a:t>Сільський</a:t>
            </a:r>
            <a:r>
              <a:rPr lang="ru-RU" sz="1700" i="1" dirty="0"/>
              <a:t> туризм як </a:t>
            </a:r>
            <a:r>
              <a:rPr lang="ru-RU" sz="1700" i="1" dirty="0" err="1"/>
              <a:t>перспективний</a:t>
            </a:r>
            <a:r>
              <a:rPr lang="ru-RU" sz="1700" i="1" dirty="0"/>
              <a:t> </a:t>
            </a:r>
            <a:r>
              <a:rPr lang="ru-RU" sz="1700" i="1" dirty="0" err="1"/>
              <a:t>напрям</a:t>
            </a:r>
            <a:r>
              <a:rPr lang="ru-RU" sz="1700" i="1" dirty="0"/>
              <a:t> </a:t>
            </a:r>
            <a:r>
              <a:rPr lang="ru-RU" sz="1700" i="1" dirty="0" err="1"/>
              <a:t>розвитку</a:t>
            </a:r>
            <a:r>
              <a:rPr lang="ru-RU" sz="1700" i="1" dirty="0"/>
              <a:t> </a:t>
            </a:r>
            <a:r>
              <a:rPr lang="ru-RU" sz="1700" i="1" dirty="0" err="1"/>
              <a:t>внутрішнього</a:t>
            </a:r>
            <a:r>
              <a:rPr lang="ru-RU" sz="1700" i="1" dirty="0"/>
              <a:t> туризму</a:t>
            </a:r>
            <a:r>
              <a:rPr lang="uk-UA" sz="1700" i="1" dirty="0"/>
              <a:t> </a:t>
            </a:r>
            <a:r>
              <a:rPr lang="en-US" sz="1700" i="1" dirty="0">
                <a:hlinkClick r:id="rId2"/>
              </a:rPr>
              <a:t>http://www.ecoj.dea.kiev.ua/archives/2019/1/part_1/8.pdf</a:t>
            </a:r>
            <a:endParaRPr lang="uk-UA" sz="1700" i="1" dirty="0"/>
          </a:p>
          <a:p>
            <a:pPr marL="0" indent="449263" algn="just" eaLnBrk="1" hangingPunct="1">
              <a:lnSpc>
                <a:spcPct val="70000"/>
              </a:lnSpc>
            </a:pPr>
            <a:endParaRPr lang="ru-RU" sz="1700" i="1" dirty="0"/>
          </a:p>
        </p:txBody>
      </p:sp>
      <p:pic>
        <p:nvPicPr>
          <p:cNvPr id="17410" name="image2.png"/>
          <p:cNvPicPr>
            <a:picLocks noGrp="1" noChangeAspect="1" noChangeArrowheads="1"/>
          </p:cNvPicPr>
          <p:nvPr>
            <p:ph type="title" idx="4294967295"/>
          </p:nvPr>
        </p:nvPicPr>
        <p:blipFill>
          <a:blip r:embed="rId3" cstate="print"/>
          <a:srcRect/>
          <a:stretch>
            <a:fillRect/>
          </a:stretch>
        </p:blipFill>
        <p:spPr>
          <a:xfrm>
            <a:off x="9534525" y="0"/>
            <a:ext cx="2657475" cy="1690688"/>
          </a:xfrm>
        </p:spPr>
      </p:pic>
      <p:sp>
        <p:nvSpPr>
          <p:cNvPr id="17411" name="Rectangle 5"/>
          <p:cNvSpPr>
            <a:spLocks noChangeArrowheads="1"/>
          </p:cNvSpPr>
          <p:nvPr/>
        </p:nvSpPr>
        <p:spPr bwMode="auto">
          <a:xfrm>
            <a:off x="3452813" y="184150"/>
            <a:ext cx="7305675" cy="1373188"/>
          </a:xfrm>
          <a:prstGeom prst="rect">
            <a:avLst/>
          </a:prstGeom>
          <a:noFill/>
          <a:ln w="9525">
            <a:noFill/>
            <a:miter lim="800000"/>
            <a:headEnd/>
            <a:tailEnd/>
          </a:ln>
        </p:spPr>
        <p:txBody>
          <a:bodyPr>
            <a:spAutoFit/>
          </a:bodyPr>
          <a:lstStyle/>
          <a:p>
            <a:r>
              <a:rPr lang="uk-UA" altLang="zh-CN" sz="2800" b="1">
                <a:latin typeface="Times New Roman" pitchFamily="18" charset="0"/>
                <a:cs typeface="等线"/>
              </a:rPr>
              <a:t>Філософія сталого розвитку туризму </a:t>
            </a:r>
          </a:p>
          <a:p>
            <a:r>
              <a:rPr lang="uk-UA" altLang="zh-CN" sz="2800" b="1">
                <a:latin typeface="Times New Roman" pitchFamily="18" charset="0"/>
                <a:cs typeface="等线"/>
              </a:rPr>
              <a:t> в умовах глобального</a:t>
            </a:r>
          </a:p>
          <a:p>
            <a:r>
              <a:rPr lang="uk-UA" altLang="zh-CN" sz="2800" b="1">
                <a:latin typeface="Times New Roman" pitchFamily="18" charset="0"/>
                <a:cs typeface="等线"/>
              </a:rPr>
              <a:t> розвитку цивілізації</a:t>
            </a:r>
            <a:endParaRPr lang="ru-RU" sz="2800" b="1">
              <a:latin typeface="Times New Roman" pitchFamily="18" charset="0"/>
            </a:endParaRPr>
          </a:p>
        </p:txBody>
      </p:sp>
      <p:pic>
        <p:nvPicPr>
          <p:cNvPr id="17412" name="image1.png" descr="ÐÐ°ÑÑÐ¸Ð½ÐºÐ¸ Ð¿Ð¾ Ð·Ð°Ð¿ÑÐ¾ÑÑ erasmus+ logo transparent"/>
          <p:cNvPicPr>
            <a:picLocks noChangeAspect="1" noChangeArrowheads="1"/>
          </p:cNvPicPr>
          <p:nvPr/>
        </p:nvPicPr>
        <p:blipFill>
          <a:blip r:embed="rId4" cstate="print"/>
          <a:srcRect/>
          <a:stretch>
            <a:fillRect/>
          </a:stretch>
        </p:blipFill>
        <p:spPr bwMode="auto">
          <a:xfrm>
            <a:off x="265113" y="466725"/>
            <a:ext cx="3079750" cy="6667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Объект 2"/>
          <p:cNvSpPr>
            <a:spLocks noGrp="1"/>
          </p:cNvSpPr>
          <p:nvPr>
            <p:ph idx="1"/>
          </p:nvPr>
        </p:nvSpPr>
        <p:spPr>
          <a:xfrm>
            <a:off x="0" y="1506538"/>
            <a:ext cx="12192000" cy="5351462"/>
          </a:xfrm>
        </p:spPr>
        <p:txBody>
          <a:bodyPr/>
          <a:lstStyle/>
          <a:p>
            <a:pPr marL="0" indent="449263" algn="just" eaLnBrk="1" hangingPunct="1">
              <a:lnSpc>
                <a:spcPct val="70000"/>
              </a:lnSpc>
            </a:pPr>
            <a:r>
              <a:rPr lang="ru-RU" sz="2400">
                <a:latin typeface="Times New Roman" pitchFamily="18" charset="0"/>
              </a:rPr>
              <a:t>Окрім садиб, потенціал господарювання у сфері сільського зеленого туризму мають інші суб‘єкти: - надавачі послуг з тимчасового розміщування в готельних закладах, пансіонатах, що розташовані в екологічно чистій місцевості та спеціалізуються на задоволенні потреб зеленого туризму; - кемпінги, стоянки, що розташовані в екологічно чистій місцевості, в тому числі у межах територій природно-заповідного фонду; - суб‘єкти туристичної діяльності, фізичні особи-екскурсоводи, що надають різні послуги розміщення, транспортування, доступу до атракцій зеленого туризму; - організації, як правило, громадські (молодіжні), які реалізують проекти зеленого туризму (табори, мандрівки, толоки тощо). </a:t>
            </a:r>
          </a:p>
          <a:p>
            <a:pPr marL="0" indent="449263" algn="just" eaLnBrk="1" hangingPunct="1">
              <a:lnSpc>
                <a:spcPct val="70000"/>
              </a:lnSpc>
            </a:pPr>
            <a:r>
              <a:rPr lang="ru-RU" sz="2400">
                <a:latin typeface="Times New Roman" pitchFamily="18" charset="0"/>
              </a:rPr>
              <a:t>Основними послугами зеленого туризму є наступні: - проживання в екологічно чистому середовищі; - контакти з тваринами – годування, доглядання, катання верхи тощо (мисливство як спірний вид діяльності в зеленому туризмі); - активно-спортивні тури/маршрути – кінні, піші, велосипедні маршрути, рафтинг, катання на гірських та бігових лижах, сноубордах, техніка подолання природних перешкод – скелелазіння, топографія та орієнтування у лісовій, гірській місцевостях, техніка в‘язання вузлів [4]; - можливість участі у різних роботах – сільськогосподарських, природоохоронних, будівельних тощо; - навчання і практика ремесел; - вивчення і споживання страв місцевої кухні, практика приготування їжі, в тому числі на дровах з використанням печі; - збирання грибів і ягід, лікарських трав; - спа-процедури (наприклад, фітотерапія, чани), народне знахарство та ін. [4]</a:t>
            </a:r>
          </a:p>
        </p:txBody>
      </p:sp>
      <p:pic>
        <p:nvPicPr>
          <p:cNvPr id="18434" name="image2.png"/>
          <p:cNvPicPr>
            <a:picLocks noGrp="1" noChangeAspect="1" noChangeArrowheads="1"/>
          </p:cNvPicPr>
          <p:nvPr>
            <p:ph type="title" idx="4294967295"/>
          </p:nvPr>
        </p:nvPicPr>
        <p:blipFill>
          <a:blip r:embed="rId2" cstate="print"/>
          <a:srcRect/>
          <a:stretch>
            <a:fillRect/>
          </a:stretch>
        </p:blipFill>
        <p:spPr>
          <a:xfrm>
            <a:off x="10109200" y="363538"/>
            <a:ext cx="2082800" cy="1165225"/>
          </a:xfrm>
        </p:spPr>
      </p:pic>
      <p:pic>
        <p:nvPicPr>
          <p:cNvPr id="18435" name="image1.png" descr="ÐÐ°ÑÑÐ¸Ð½ÐºÐ¸ Ð¿Ð¾ Ð·Ð°Ð¿ÑÐ¾ÑÑ erasmus+ logo transparent"/>
          <p:cNvPicPr>
            <a:picLocks noChangeAspect="1" noChangeArrowheads="1"/>
          </p:cNvPicPr>
          <p:nvPr/>
        </p:nvPicPr>
        <p:blipFill>
          <a:blip r:embed="rId3" cstate="print"/>
          <a:srcRect/>
          <a:stretch>
            <a:fillRect/>
          </a:stretch>
        </p:blipFill>
        <p:spPr bwMode="auto">
          <a:xfrm>
            <a:off x="234950" y="641350"/>
            <a:ext cx="3079750" cy="666750"/>
          </a:xfrm>
          <a:prstGeom prst="rect">
            <a:avLst/>
          </a:prstGeom>
          <a:noFill/>
          <a:ln w="9525">
            <a:noFill/>
            <a:miter lim="800000"/>
            <a:headEnd/>
            <a:tailEnd/>
          </a:ln>
        </p:spPr>
      </p:pic>
      <p:sp>
        <p:nvSpPr>
          <p:cNvPr id="18436" name="Rectangle 4"/>
          <p:cNvSpPr>
            <a:spLocks noChangeArrowheads="1"/>
          </p:cNvSpPr>
          <p:nvPr/>
        </p:nvSpPr>
        <p:spPr bwMode="auto">
          <a:xfrm>
            <a:off x="3613150" y="115888"/>
            <a:ext cx="7138988" cy="1406525"/>
          </a:xfrm>
          <a:prstGeom prst="rect">
            <a:avLst/>
          </a:prstGeom>
          <a:noFill/>
          <a:ln w="9525">
            <a:noFill/>
            <a:miter lim="800000"/>
            <a:headEnd/>
            <a:tailEnd/>
          </a:ln>
        </p:spPr>
        <p:txBody>
          <a:bodyPr anchor="ctr">
            <a:spAutoFit/>
          </a:bodyPr>
          <a:lstStyle/>
          <a:p>
            <a:pPr>
              <a:lnSpc>
                <a:spcPct val="90000"/>
              </a:lnSpc>
            </a:pPr>
            <a:r>
              <a:rPr lang="uk-UA" altLang="zh-CN" sz="3200" b="1">
                <a:latin typeface="Times New Roman" pitchFamily="18" charset="0"/>
                <a:cs typeface="等线"/>
              </a:rPr>
              <a:t>Моделі туризму як чинник зростання</a:t>
            </a:r>
          </a:p>
          <a:p>
            <a:pPr>
              <a:lnSpc>
                <a:spcPct val="90000"/>
              </a:lnSpc>
            </a:pPr>
            <a:r>
              <a:rPr lang="uk-UA" altLang="zh-CN" sz="3200" b="1">
                <a:latin typeface="Times New Roman" pitchFamily="18" charset="0"/>
                <a:cs typeface="等线"/>
              </a:rPr>
              <a:t> у ЄС, що розвивається, </a:t>
            </a:r>
          </a:p>
          <a:p>
            <a:pPr>
              <a:lnSpc>
                <a:spcPct val="90000"/>
              </a:lnSpc>
            </a:pPr>
            <a:r>
              <a:rPr lang="uk-UA" altLang="zh-CN" sz="3200" b="1">
                <a:latin typeface="Times New Roman" pitchFamily="18" charset="0"/>
                <a:cs typeface="等线"/>
              </a:rPr>
              <a:t>як істотний чинник прогресу</a:t>
            </a:r>
            <a:r>
              <a:rPr lang="ru-RU" altLang="zh-CN">
                <a:cs typeface="等线"/>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Объект 2"/>
          <p:cNvSpPr>
            <a:spLocks noGrp="1"/>
          </p:cNvSpPr>
          <p:nvPr>
            <p:ph idx="1"/>
          </p:nvPr>
        </p:nvSpPr>
        <p:spPr>
          <a:xfrm>
            <a:off x="0" y="1825625"/>
            <a:ext cx="12090400" cy="5032375"/>
          </a:xfrm>
        </p:spPr>
        <p:txBody>
          <a:bodyPr/>
          <a:lstStyle/>
          <a:p>
            <a:pPr marL="0" indent="449263" algn="just" eaLnBrk="1" hangingPunct="1">
              <a:lnSpc>
                <a:spcPct val="80000"/>
              </a:lnSpc>
            </a:pPr>
            <a:r>
              <a:rPr lang="ru-RU" sz="2400">
                <a:latin typeface="Times New Roman" pitchFamily="18" charset="0"/>
              </a:rPr>
              <a:t>Розглянемо більш детально інноваційну функціональність сільського зеленого туризму. В основному вона проявляється за наступними напрямами: - реалізація різних нестандартних, креативних бізнес-ідей, які не мають аналогів на ринку місцевому або й взагалі; - продукування і впровадження різних технологічних процесів, направлених на підвищення якості й привабливості послуг зеленого туризму та супровідних послуг; - використання інформаційних технологій на різних етапах планування і споживання послуг зеленого туризму та супровідних послуг. </a:t>
            </a:r>
          </a:p>
          <a:p>
            <a:pPr marL="0" indent="449263" algn="just" eaLnBrk="1" hangingPunct="1">
              <a:lnSpc>
                <a:spcPct val="80000"/>
              </a:lnSpc>
            </a:pPr>
            <a:r>
              <a:rPr lang="ru-RU" sz="2400">
                <a:latin typeface="Times New Roman" pitchFamily="18" charset="0"/>
              </a:rPr>
              <a:t>Інноваційна функція зеленого туризму проявляється у можливостях продукування, впровадження, вдосконалення зелених (екологічних) інновацій. Якщо визначати зміст екологічних інновацій у цілому, то їх науковці розглядають як такі, що дозволяють переорієнтуватись із застарілих очисних технологій на нове покоління технологій, спрямоване на якомога більш повне й комплексне використання природно-сировинних ресурсів і мінімізацію внаслідок цього потенційних виробничих відходів [5, с. 269].</a:t>
            </a:r>
          </a:p>
          <a:p>
            <a:pPr marL="0" indent="449263" eaLnBrk="1" hangingPunct="1">
              <a:lnSpc>
                <a:spcPct val="80000"/>
              </a:lnSpc>
            </a:pPr>
            <a:r>
              <a:rPr lang="uk-UA" sz="2400" i="1"/>
              <a:t>5. </a:t>
            </a:r>
            <a:r>
              <a:rPr lang="ru-RU" sz="2400" i="1"/>
              <a:t> Бєлякова О.В. Екологічні інновації – шлях розвитку ринку екологічно чистих товарів / О.В. Бєлякова // Маркетинг і менеджмент інновацій. – 2011. – № 4(2). – С. 268-272.</a:t>
            </a:r>
          </a:p>
        </p:txBody>
      </p:sp>
      <p:pic>
        <p:nvPicPr>
          <p:cNvPr id="19458" name="image2.png"/>
          <p:cNvPicPr>
            <a:picLocks noGrp="1" noChangeAspect="1" noChangeArrowheads="1"/>
          </p:cNvPicPr>
          <p:nvPr>
            <p:ph type="title" idx="4294967295"/>
          </p:nvPr>
        </p:nvPicPr>
        <p:blipFill>
          <a:blip r:embed="rId2" cstate="print"/>
          <a:srcRect/>
          <a:stretch>
            <a:fillRect/>
          </a:stretch>
        </p:blipFill>
        <p:spPr>
          <a:xfrm>
            <a:off x="9772650" y="0"/>
            <a:ext cx="2082800" cy="1325563"/>
          </a:xfrm>
        </p:spPr>
      </p:pic>
      <p:pic>
        <p:nvPicPr>
          <p:cNvPr id="19459" name="image1.png" descr="ÐÐ°ÑÑÐ¸Ð½ÐºÐ¸ Ð¿Ð¾ Ð·Ð°Ð¿ÑÐ¾ÑÑ erasmus+ logo transparent"/>
          <p:cNvPicPr>
            <a:picLocks noChangeAspect="1" noChangeArrowheads="1"/>
          </p:cNvPicPr>
          <p:nvPr/>
        </p:nvPicPr>
        <p:blipFill>
          <a:blip r:embed="rId3" cstate="print"/>
          <a:srcRect/>
          <a:stretch>
            <a:fillRect/>
          </a:stretch>
        </p:blipFill>
        <p:spPr bwMode="auto">
          <a:xfrm>
            <a:off x="265113" y="450850"/>
            <a:ext cx="3079750" cy="666750"/>
          </a:xfrm>
          <a:prstGeom prst="rect">
            <a:avLst/>
          </a:prstGeom>
          <a:noFill/>
          <a:ln w="9525">
            <a:noFill/>
            <a:miter lim="800000"/>
            <a:headEnd/>
            <a:tailEnd/>
          </a:ln>
        </p:spPr>
      </p:pic>
      <p:sp>
        <p:nvSpPr>
          <p:cNvPr id="19460" name="Rectangle 6"/>
          <p:cNvSpPr>
            <a:spLocks noChangeArrowheads="1"/>
          </p:cNvSpPr>
          <p:nvPr/>
        </p:nvSpPr>
        <p:spPr bwMode="auto">
          <a:xfrm>
            <a:off x="3406775" y="271463"/>
            <a:ext cx="6042025" cy="1800225"/>
          </a:xfrm>
          <a:prstGeom prst="rect">
            <a:avLst/>
          </a:prstGeom>
          <a:noFill/>
          <a:ln w="9525">
            <a:noFill/>
            <a:miter lim="800000"/>
            <a:headEnd/>
            <a:tailEnd/>
          </a:ln>
        </p:spPr>
        <p:txBody>
          <a:bodyPr>
            <a:spAutoFit/>
          </a:bodyPr>
          <a:lstStyle/>
          <a:p>
            <a:r>
              <a:rPr lang="uk-UA" altLang="zh-CN" sz="2800" b="1">
                <a:latin typeface="Times New Roman" pitchFamily="18" charset="0"/>
                <a:cs typeface="等线"/>
              </a:rPr>
              <a:t>Трансформація туризму для сталого розвитку країн  на засадах </a:t>
            </a:r>
            <a:r>
              <a:rPr lang="ru-RU" sz="2000" b="1">
                <a:latin typeface="Arial Black" pitchFamily="34" charset="0"/>
              </a:rPr>
              <a:t>ІННОВАЦІЙНОГО  РОЗВИТКУ</a:t>
            </a:r>
          </a:p>
          <a:p>
            <a:r>
              <a:rPr lang="ru-RU" sz="2800">
                <a:latin typeface="Times New Roman" pitchFamily="18" charset="0"/>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a:xfrm>
            <a:off x="0" y="0"/>
            <a:ext cx="12090400" cy="1690688"/>
          </a:xfrm>
        </p:spPr>
        <p:txBody>
          <a:bodyPr/>
          <a:lstStyle/>
          <a:p>
            <a:pPr algn="ctr" eaLnBrk="1" hangingPunct="1"/>
            <a:r>
              <a:rPr lang="ru-RU" sz="2800" b="1">
                <a:latin typeface="Times New Roman" pitchFamily="18" charset="0"/>
                <a:cs typeface="Times New Roman" pitchFamily="18" charset="0"/>
              </a:rPr>
              <a:t>Функції зеленого туризму та місце </a:t>
            </a:r>
            <a:br>
              <a:rPr lang="ru-RU" sz="2800" b="1">
                <a:latin typeface="Times New Roman" pitchFamily="18" charset="0"/>
                <a:cs typeface="Times New Roman" pitchFamily="18" charset="0"/>
              </a:rPr>
            </a:br>
            <a:r>
              <a:rPr lang="ru-RU" sz="2800" b="1">
                <a:latin typeface="Times New Roman" pitchFamily="18" charset="0"/>
                <a:cs typeface="Times New Roman" pitchFamily="18" charset="0"/>
              </a:rPr>
              <a:t>серед них інноваційної складової</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694058479"/>
              </p:ext>
            </p:extLst>
          </p:nvPr>
        </p:nvGraphicFramePr>
        <p:xfrm>
          <a:off x="584479" y="1941897"/>
          <a:ext cx="10921441" cy="4363720"/>
        </p:xfrm>
        <a:graphic>
          <a:graphicData uri="http://schemas.openxmlformats.org/drawingml/2006/table">
            <a:tbl>
              <a:tblPr firstRow="1" bandRow="1">
                <a:tableStyleId>{5C22544A-7EE6-4342-B048-85BDC9FD1C3A}</a:tableStyleId>
              </a:tblPr>
              <a:tblGrid>
                <a:gridCol w="665382">
                  <a:extLst>
                    <a:ext uri="{9D8B030D-6E8A-4147-A177-3AD203B41FA5}">
                      <a16:colId xmlns:a16="http://schemas.microsoft.com/office/drawing/2014/main" val="20000"/>
                    </a:ext>
                  </a:extLst>
                </a:gridCol>
                <a:gridCol w="2156755">
                  <a:extLst>
                    <a:ext uri="{9D8B030D-6E8A-4147-A177-3AD203B41FA5}">
                      <a16:colId xmlns:a16="http://schemas.microsoft.com/office/drawing/2014/main" val="20001"/>
                    </a:ext>
                  </a:extLst>
                </a:gridCol>
                <a:gridCol w="8099304">
                  <a:extLst>
                    <a:ext uri="{9D8B030D-6E8A-4147-A177-3AD203B41FA5}">
                      <a16:colId xmlns:a16="http://schemas.microsoft.com/office/drawing/2014/main" val="20002"/>
                    </a:ext>
                  </a:extLst>
                </a:gridCol>
              </a:tblGrid>
              <a:tr h="370840">
                <a:tc>
                  <a:txBody>
                    <a:bodyPr/>
                    <a:lstStyle/>
                    <a:p>
                      <a:r>
                        <a:rPr lang="ru-RU" sz="1400" dirty="0"/>
                        <a:t>№ з/п</a:t>
                      </a:r>
                    </a:p>
                  </a:txBody>
                  <a:tcPr/>
                </a:tc>
                <a:tc>
                  <a:txBody>
                    <a:bodyPr/>
                    <a:lstStyle/>
                    <a:p>
                      <a:r>
                        <a:rPr lang="uk-UA" sz="1400" dirty="0"/>
                        <a:t>Наслідкові ефекти </a:t>
                      </a:r>
                      <a:endParaRPr lang="ru-RU" sz="1400" dirty="0"/>
                    </a:p>
                  </a:txBody>
                  <a:tcPr/>
                </a:tc>
                <a:tc>
                  <a:txBody>
                    <a:bodyPr/>
                    <a:lstStyle/>
                    <a:p>
                      <a:r>
                        <a:rPr lang="uk-UA" sz="1400" dirty="0"/>
                        <a:t>Функції</a:t>
                      </a:r>
                      <a:endParaRPr lang="ru-RU" sz="1400" dirty="0"/>
                    </a:p>
                  </a:txBody>
                  <a:tcPr/>
                </a:tc>
                <a:extLst>
                  <a:ext uri="{0D108BD9-81ED-4DB2-BD59-A6C34878D82A}">
                    <a16:rowId xmlns:a16="http://schemas.microsoft.com/office/drawing/2014/main" val="10000"/>
                  </a:ext>
                </a:extLst>
              </a:tr>
              <a:tr h="370840">
                <a:tc>
                  <a:txBody>
                    <a:bodyPr/>
                    <a:lstStyle/>
                    <a:p>
                      <a:r>
                        <a:rPr lang="uk-UA" sz="1400" dirty="0"/>
                        <a:t>1. </a:t>
                      </a:r>
                      <a:endParaRPr lang="ru-RU" sz="1400" dirty="0"/>
                    </a:p>
                  </a:txBody>
                  <a:tcPr/>
                </a:tc>
                <a:tc>
                  <a:txBody>
                    <a:bodyPr/>
                    <a:lstStyle/>
                    <a:p>
                      <a:r>
                        <a:rPr lang="ru-RU" sz="1400" dirty="0" err="1"/>
                        <a:t>Рекреаційні</a:t>
                      </a:r>
                      <a:r>
                        <a:rPr lang="ru-RU" sz="1400" dirty="0"/>
                        <a:t> </a:t>
                      </a:r>
                      <a:r>
                        <a:rPr lang="ru-RU" sz="1400" dirty="0" err="1"/>
                        <a:t>ефекти</a:t>
                      </a:r>
                      <a:r>
                        <a:rPr lang="ru-RU" sz="1400" dirty="0"/>
                        <a:t> </a:t>
                      </a:r>
                    </a:p>
                  </a:txBody>
                  <a:tcPr/>
                </a:tc>
                <a:tc>
                  <a:txBody>
                    <a:bodyPr/>
                    <a:lstStyle/>
                    <a:p>
                      <a:r>
                        <a:rPr lang="ru-RU" sz="1400" dirty="0"/>
                        <a:t>- </a:t>
                      </a:r>
                      <a:r>
                        <a:rPr lang="ru-RU" sz="1400" dirty="0" err="1"/>
                        <a:t>рекреаційна</a:t>
                      </a:r>
                      <a:r>
                        <a:rPr lang="ru-RU" sz="1400" dirty="0"/>
                        <a:t>: </a:t>
                      </a:r>
                      <a:r>
                        <a:rPr lang="ru-RU" sz="1400" dirty="0" err="1"/>
                        <a:t>можливість</a:t>
                      </a:r>
                      <a:r>
                        <a:rPr lang="ru-RU" sz="1400" dirty="0"/>
                        <a:t> </a:t>
                      </a:r>
                      <a:r>
                        <a:rPr lang="ru-RU" sz="1400" dirty="0" err="1"/>
                        <a:t>оздоровлення</a:t>
                      </a:r>
                      <a:r>
                        <a:rPr lang="ru-RU" sz="1400" dirty="0"/>
                        <a:t> в </a:t>
                      </a:r>
                      <a:r>
                        <a:rPr lang="ru-RU" sz="1400" dirty="0" err="1"/>
                        <a:t>екологічно</a:t>
                      </a:r>
                      <a:r>
                        <a:rPr lang="ru-RU" sz="1400" dirty="0"/>
                        <a:t> чистому й </a:t>
                      </a:r>
                      <a:r>
                        <a:rPr lang="ru-RU" sz="1400" dirty="0" err="1"/>
                        <a:t>безпечному</a:t>
                      </a:r>
                      <a:r>
                        <a:rPr lang="ru-RU" sz="1400" dirty="0"/>
                        <a:t> </a:t>
                      </a:r>
                      <a:r>
                        <a:rPr lang="ru-RU" sz="1400" dirty="0" err="1"/>
                        <a:t>середовищі</a:t>
                      </a:r>
                      <a:r>
                        <a:rPr lang="ru-RU" sz="1400" dirty="0"/>
                        <a:t>; - </a:t>
                      </a:r>
                      <a:r>
                        <a:rPr lang="ru-RU" sz="1400" dirty="0" err="1"/>
                        <a:t>дозвільна</a:t>
                      </a:r>
                      <a:r>
                        <a:rPr lang="ru-RU" sz="1400" dirty="0"/>
                        <a:t>: </a:t>
                      </a:r>
                      <a:r>
                        <a:rPr lang="ru-RU" sz="1400" dirty="0" err="1"/>
                        <a:t>можливість</a:t>
                      </a:r>
                      <a:r>
                        <a:rPr lang="ru-RU" sz="1400" dirty="0"/>
                        <a:t> </a:t>
                      </a:r>
                      <a:r>
                        <a:rPr lang="ru-RU" sz="1400" dirty="0" err="1"/>
                        <a:t>цікавого</a:t>
                      </a:r>
                      <a:r>
                        <a:rPr lang="ru-RU" sz="1400" dirty="0"/>
                        <a:t> (нестандартного) </a:t>
                      </a:r>
                      <a:r>
                        <a:rPr lang="ru-RU" sz="1400" dirty="0" err="1"/>
                        <a:t>відпочинку</a:t>
                      </a:r>
                      <a:r>
                        <a:rPr lang="ru-RU" sz="1400" dirty="0"/>
                        <a:t>; - креативна: </a:t>
                      </a:r>
                      <a:r>
                        <a:rPr lang="ru-RU" sz="1400" dirty="0" err="1"/>
                        <a:t>можливість</a:t>
                      </a:r>
                      <a:r>
                        <a:rPr lang="ru-RU" sz="1400" dirty="0"/>
                        <a:t> </a:t>
                      </a:r>
                      <a:r>
                        <a:rPr lang="ru-RU" sz="1400" dirty="0" err="1"/>
                        <a:t>пошуку</a:t>
                      </a:r>
                      <a:r>
                        <a:rPr lang="ru-RU" sz="1400" dirty="0"/>
                        <a:t> </a:t>
                      </a:r>
                      <a:r>
                        <a:rPr lang="ru-RU" sz="1400" dirty="0" err="1"/>
                        <a:t>натхнення</a:t>
                      </a:r>
                      <a:r>
                        <a:rPr lang="ru-RU" sz="1400" dirty="0"/>
                        <a:t>, </a:t>
                      </a:r>
                      <a:r>
                        <a:rPr lang="ru-RU" sz="1400" dirty="0" err="1"/>
                        <a:t>більш</a:t>
                      </a:r>
                      <a:r>
                        <a:rPr lang="ru-RU" sz="1400" dirty="0"/>
                        <a:t> </a:t>
                      </a:r>
                      <a:r>
                        <a:rPr lang="ru-RU" sz="1400" dirty="0" err="1"/>
                        <a:t>спокійного</a:t>
                      </a:r>
                      <a:r>
                        <a:rPr lang="ru-RU" sz="1400" dirty="0"/>
                        <a:t> </a:t>
                      </a:r>
                      <a:r>
                        <a:rPr lang="ru-RU" sz="1400" dirty="0" err="1"/>
                        <a:t>середовища</a:t>
                      </a:r>
                      <a:r>
                        <a:rPr lang="ru-RU" sz="1400" dirty="0"/>
                        <a:t> для </a:t>
                      </a:r>
                      <a:r>
                        <a:rPr lang="ru-RU" sz="1400" dirty="0" err="1"/>
                        <a:t>творчої</a:t>
                      </a:r>
                      <a:r>
                        <a:rPr lang="ru-RU" sz="1400" dirty="0"/>
                        <a:t> </a:t>
                      </a:r>
                      <a:r>
                        <a:rPr lang="ru-RU" sz="1400" dirty="0" err="1"/>
                        <a:t>діяльності</a:t>
                      </a:r>
                      <a:r>
                        <a:rPr lang="ru-RU" sz="1400" dirty="0"/>
                        <a:t>.</a:t>
                      </a:r>
                    </a:p>
                  </a:txBody>
                  <a:tcPr/>
                </a:tc>
                <a:extLst>
                  <a:ext uri="{0D108BD9-81ED-4DB2-BD59-A6C34878D82A}">
                    <a16:rowId xmlns:a16="http://schemas.microsoft.com/office/drawing/2014/main" val="10001"/>
                  </a:ext>
                </a:extLst>
              </a:tr>
              <a:tr h="370840">
                <a:tc>
                  <a:txBody>
                    <a:bodyPr/>
                    <a:lstStyle/>
                    <a:p>
                      <a:r>
                        <a:rPr lang="uk-UA" sz="1400" dirty="0"/>
                        <a:t>2.</a:t>
                      </a:r>
                      <a:endParaRPr lang="ru-RU" sz="1400" dirty="0"/>
                    </a:p>
                  </a:txBody>
                  <a:tcPr/>
                </a:tc>
                <a:tc>
                  <a:txBody>
                    <a:bodyPr/>
                    <a:lstStyle/>
                    <a:p>
                      <a:r>
                        <a:rPr lang="ru-RU" sz="1400" dirty="0" err="1"/>
                        <a:t>Економічні</a:t>
                      </a:r>
                      <a:r>
                        <a:rPr lang="ru-RU" sz="1400" dirty="0"/>
                        <a:t> </a:t>
                      </a:r>
                      <a:r>
                        <a:rPr lang="ru-RU" sz="1400" dirty="0" err="1"/>
                        <a:t>ефекти</a:t>
                      </a:r>
                      <a:endParaRPr lang="ru-RU" sz="1400" dirty="0"/>
                    </a:p>
                  </a:txBody>
                  <a:tcPr/>
                </a:tc>
                <a:tc>
                  <a:txBody>
                    <a:bodyPr/>
                    <a:lstStyle/>
                    <a:p>
                      <a:r>
                        <a:rPr lang="ru-RU" sz="1400" dirty="0"/>
                        <a:t>- </a:t>
                      </a:r>
                      <a:r>
                        <a:rPr lang="ru-RU" sz="1400" dirty="0" err="1"/>
                        <a:t>господарювання</a:t>
                      </a:r>
                      <a:r>
                        <a:rPr lang="ru-RU" sz="1400" dirty="0"/>
                        <a:t>: </a:t>
                      </a:r>
                      <a:r>
                        <a:rPr lang="ru-RU" sz="1400" dirty="0" err="1"/>
                        <a:t>можливість</a:t>
                      </a:r>
                      <a:r>
                        <a:rPr lang="ru-RU" sz="1400" dirty="0"/>
                        <a:t> </a:t>
                      </a:r>
                      <a:r>
                        <a:rPr lang="ru-RU" sz="1400" dirty="0" err="1"/>
                        <a:t>реалізації</a:t>
                      </a:r>
                      <a:r>
                        <a:rPr lang="ru-RU" sz="1400" dirty="0"/>
                        <a:t> </a:t>
                      </a:r>
                      <a:r>
                        <a:rPr lang="ru-RU" sz="1400" dirty="0" err="1"/>
                        <a:t>бізнес-ідей</a:t>
                      </a:r>
                      <a:r>
                        <a:rPr lang="ru-RU" sz="1400" dirty="0"/>
                        <a:t>, </a:t>
                      </a:r>
                      <a:r>
                        <a:rPr lang="ru-RU" sz="1400" dirty="0" err="1"/>
                        <a:t>зайнятості</a:t>
                      </a:r>
                      <a:r>
                        <a:rPr lang="ru-RU" sz="1400" dirty="0"/>
                        <a:t>; - </a:t>
                      </a:r>
                      <a:r>
                        <a:rPr lang="ru-RU" sz="1400" dirty="0" err="1"/>
                        <a:t>економічної</a:t>
                      </a:r>
                      <a:r>
                        <a:rPr lang="ru-RU" sz="1400" dirty="0"/>
                        <a:t> </a:t>
                      </a:r>
                      <a:r>
                        <a:rPr lang="ru-RU" sz="1400" dirty="0" err="1"/>
                        <a:t>диверсифікації</a:t>
                      </a:r>
                      <a:r>
                        <a:rPr lang="ru-RU" sz="1400" dirty="0"/>
                        <a:t>: </a:t>
                      </a:r>
                      <a:r>
                        <a:rPr lang="ru-RU" sz="1400" dirty="0" err="1"/>
                        <a:t>переорієнтація</a:t>
                      </a:r>
                      <a:r>
                        <a:rPr lang="ru-RU" sz="1400" dirty="0"/>
                        <a:t> </a:t>
                      </a:r>
                      <a:r>
                        <a:rPr lang="ru-RU" sz="1400" dirty="0" err="1"/>
                        <a:t>зайнятості</a:t>
                      </a:r>
                      <a:r>
                        <a:rPr lang="ru-RU" sz="1400" dirty="0"/>
                        <a:t> і </a:t>
                      </a:r>
                      <a:r>
                        <a:rPr lang="ru-RU" sz="1400" dirty="0" err="1"/>
                        <a:t>господарювання</a:t>
                      </a:r>
                      <a:r>
                        <a:rPr lang="ru-RU" sz="1400" dirty="0"/>
                        <a:t> з </a:t>
                      </a:r>
                      <a:r>
                        <a:rPr lang="ru-RU" sz="1400" dirty="0" err="1"/>
                        <a:t>сільського</a:t>
                      </a:r>
                      <a:r>
                        <a:rPr lang="ru-RU" sz="1400" dirty="0"/>
                        <a:t> </a:t>
                      </a:r>
                      <a:r>
                        <a:rPr lang="ru-RU" sz="1400" dirty="0" err="1"/>
                        <a:t>господарства</a:t>
                      </a:r>
                      <a:r>
                        <a:rPr lang="ru-RU" sz="1400" dirty="0"/>
                        <a:t> на сферу </a:t>
                      </a:r>
                      <a:r>
                        <a:rPr lang="ru-RU" sz="1400" dirty="0" err="1"/>
                        <a:t>рекреації</a:t>
                      </a:r>
                      <a:r>
                        <a:rPr lang="ru-RU" sz="1400" dirty="0"/>
                        <a:t>, туризму, </a:t>
                      </a:r>
                      <a:r>
                        <a:rPr lang="ru-RU" sz="1400" dirty="0" err="1"/>
                        <a:t>суміжні</a:t>
                      </a:r>
                      <a:r>
                        <a:rPr lang="ru-RU" sz="1400" dirty="0"/>
                        <a:t> </a:t>
                      </a:r>
                      <a:r>
                        <a:rPr lang="ru-RU" sz="1400" dirty="0" err="1"/>
                        <a:t>сфери</a:t>
                      </a:r>
                      <a:r>
                        <a:rPr lang="ru-RU" sz="1400" dirty="0"/>
                        <a:t> (ремесла, </a:t>
                      </a:r>
                      <a:r>
                        <a:rPr lang="ru-RU" sz="1400" dirty="0" err="1"/>
                        <a:t>сувеніри</a:t>
                      </a:r>
                      <a:r>
                        <a:rPr lang="ru-RU" sz="1400" dirty="0"/>
                        <a:t> </a:t>
                      </a:r>
                      <a:r>
                        <a:rPr lang="ru-RU" sz="1400" dirty="0" err="1"/>
                        <a:t>тощо</a:t>
                      </a:r>
                      <a:r>
                        <a:rPr lang="ru-RU" sz="1400" dirty="0"/>
                        <a:t>); - </a:t>
                      </a:r>
                      <a:r>
                        <a:rPr lang="ru-RU" sz="1400" dirty="0" err="1"/>
                        <a:t>структурної</a:t>
                      </a:r>
                      <a:r>
                        <a:rPr lang="ru-RU" sz="1400" dirty="0"/>
                        <a:t> </a:t>
                      </a:r>
                      <a:r>
                        <a:rPr lang="ru-RU" sz="1400" dirty="0" err="1"/>
                        <a:t>трансформації</a:t>
                      </a:r>
                      <a:r>
                        <a:rPr lang="ru-RU" sz="1400" dirty="0"/>
                        <a:t>: </a:t>
                      </a:r>
                      <a:r>
                        <a:rPr lang="ru-RU" sz="1400" dirty="0" err="1"/>
                        <a:t>поглиблення</a:t>
                      </a:r>
                      <a:r>
                        <a:rPr lang="ru-RU" sz="1400" dirty="0"/>
                        <a:t> </a:t>
                      </a:r>
                      <a:r>
                        <a:rPr lang="ru-RU" sz="1400" dirty="0" err="1"/>
                        <a:t>вагомості</a:t>
                      </a:r>
                      <a:r>
                        <a:rPr lang="ru-RU" sz="1400" dirty="0"/>
                        <a:t> в </a:t>
                      </a:r>
                      <a:r>
                        <a:rPr lang="ru-RU" sz="1400" dirty="0" err="1"/>
                        <a:t>структурі</a:t>
                      </a:r>
                      <a:r>
                        <a:rPr lang="ru-RU" sz="1400" dirty="0"/>
                        <a:t> </a:t>
                      </a:r>
                      <a:r>
                        <a:rPr lang="ru-RU" sz="1400" dirty="0" err="1"/>
                        <a:t>економіки</a:t>
                      </a:r>
                      <a:r>
                        <a:rPr lang="ru-RU" sz="1400" dirty="0"/>
                        <a:t> (</a:t>
                      </a:r>
                      <a:r>
                        <a:rPr lang="ru-RU" sz="1400" dirty="0" err="1"/>
                        <a:t>регіональної</a:t>
                      </a:r>
                      <a:r>
                        <a:rPr lang="ru-RU" sz="1400" dirty="0"/>
                        <a:t>, </a:t>
                      </a:r>
                      <a:r>
                        <a:rPr lang="ru-RU" sz="1400" dirty="0" err="1"/>
                        <a:t>національної</a:t>
                      </a:r>
                      <a:r>
                        <a:rPr lang="ru-RU" sz="1400" dirty="0"/>
                        <a:t>) </a:t>
                      </a:r>
                      <a:r>
                        <a:rPr lang="ru-RU" sz="1400" dirty="0" err="1"/>
                        <a:t>сфери</a:t>
                      </a:r>
                      <a:r>
                        <a:rPr lang="ru-RU" sz="1400" dirty="0"/>
                        <a:t> туризму; - </a:t>
                      </a:r>
                      <a:r>
                        <a:rPr lang="ru-RU" sz="1400" dirty="0" err="1"/>
                        <a:t>просторового</a:t>
                      </a:r>
                      <a:r>
                        <a:rPr lang="ru-RU" sz="1400" dirty="0"/>
                        <a:t> </a:t>
                      </a:r>
                      <a:r>
                        <a:rPr lang="ru-RU" sz="1400" dirty="0" err="1"/>
                        <a:t>розвитку</a:t>
                      </a:r>
                      <a:r>
                        <a:rPr lang="ru-RU" sz="1400" dirty="0"/>
                        <a:t>: </a:t>
                      </a:r>
                      <a:r>
                        <a:rPr lang="ru-RU" sz="1400" dirty="0" err="1"/>
                        <a:t>стимулювання</a:t>
                      </a:r>
                      <a:r>
                        <a:rPr lang="ru-RU" sz="1400" dirty="0"/>
                        <a:t> </a:t>
                      </a:r>
                      <a:r>
                        <a:rPr lang="ru-RU" sz="1400" dirty="0" err="1"/>
                        <a:t>розвитку</a:t>
                      </a:r>
                      <a:r>
                        <a:rPr lang="ru-RU" sz="1400" dirty="0"/>
                        <a:t> </a:t>
                      </a:r>
                      <a:r>
                        <a:rPr lang="ru-RU" sz="1400" dirty="0" err="1"/>
                        <a:t>неміських</a:t>
                      </a:r>
                      <a:r>
                        <a:rPr lang="ru-RU" sz="1400" dirty="0"/>
                        <a:t> </a:t>
                      </a:r>
                      <a:r>
                        <a:rPr lang="ru-RU" sz="1400" dirty="0" err="1"/>
                        <a:t>поселень</a:t>
                      </a:r>
                      <a:r>
                        <a:rPr lang="ru-RU" sz="1400" dirty="0"/>
                        <a:t>, </a:t>
                      </a:r>
                      <a:r>
                        <a:rPr lang="ru-RU" sz="1400" dirty="0" err="1"/>
                        <a:t>послаблення</a:t>
                      </a:r>
                      <a:r>
                        <a:rPr lang="ru-RU" sz="1400" dirty="0"/>
                        <a:t> </a:t>
                      </a:r>
                      <a:r>
                        <a:rPr lang="ru-RU" sz="1400" dirty="0" err="1"/>
                        <a:t>соціально-економічної</a:t>
                      </a:r>
                      <a:r>
                        <a:rPr lang="ru-RU" sz="1400" dirty="0"/>
                        <a:t> </a:t>
                      </a:r>
                      <a:r>
                        <a:rPr lang="ru-RU" sz="1400" dirty="0" err="1"/>
                        <a:t>поляризації</a:t>
                      </a:r>
                      <a:r>
                        <a:rPr lang="ru-RU" sz="1400" dirty="0"/>
                        <a:t> </a:t>
                      </a:r>
                      <a:r>
                        <a:rPr lang="ru-RU" sz="1400" dirty="0" err="1"/>
                        <a:t>міських</a:t>
                      </a:r>
                      <a:r>
                        <a:rPr lang="ru-RU" sz="1400" dirty="0"/>
                        <a:t> і </a:t>
                      </a:r>
                      <a:r>
                        <a:rPr lang="ru-RU" sz="1400" dirty="0" err="1"/>
                        <a:t>сільських</a:t>
                      </a:r>
                      <a:r>
                        <a:rPr lang="ru-RU" sz="1400" dirty="0"/>
                        <a:t> </a:t>
                      </a:r>
                      <a:r>
                        <a:rPr lang="ru-RU" sz="1400" dirty="0" err="1"/>
                        <a:t>поселень</a:t>
                      </a:r>
                      <a:r>
                        <a:rPr lang="ru-RU" sz="1400" dirty="0"/>
                        <a:t>; - </a:t>
                      </a:r>
                      <a:r>
                        <a:rPr lang="ru-RU" sz="1400" dirty="0" err="1"/>
                        <a:t>інноваційності</a:t>
                      </a:r>
                      <a:r>
                        <a:rPr lang="ru-RU" sz="1400" dirty="0"/>
                        <a:t>: </a:t>
                      </a:r>
                      <a:r>
                        <a:rPr lang="ru-RU" sz="1400" dirty="0" err="1"/>
                        <a:t>можливість</a:t>
                      </a:r>
                      <a:r>
                        <a:rPr lang="ru-RU" sz="1400" dirty="0"/>
                        <a:t> </a:t>
                      </a:r>
                      <a:r>
                        <a:rPr lang="ru-RU" sz="1400" dirty="0" err="1"/>
                        <a:t>інноваційної</a:t>
                      </a:r>
                      <a:r>
                        <a:rPr lang="ru-RU" sz="1400" dirty="0"/>
                        <a:t> </a:t>
                      </a:r>
                      <a:r>
                        <a:rPr lang="ru-RU" sz="1400" dirty="0" err="1"/>
                        <a:t>діяльності</a:t>
                      </a:r>
                      <a:r>
                        <a:rPr lang="ru-RU" sz="1400" dirty="0"/>
                        <a:t>, </a:t>
                      </a:r>
                      <a:r>
                        <a:rPr lang="ru-RU" sz="1400" dirty="0" err="1"/>
                        <a:t>продукування</a:t>
                      </a:r>
                      <a:r>
                        <a:rPr lang="ru-RU" sz="1400" dirty="0"/>
                        <a:t> і </a:t>
                      </a:r>
                      <a:r>
                        <a:rPr lang="ru-RU" sz="1400" dirty="0" err="1"/>
                        <a:t>впровадження</a:t>
                      </a:r>
                      <a:r>
                        <a:rPr lang="ru-RU" sz="1400" dirty="0"/>
                        <a:t> </a:t>
                      </a:r>
                      <a:r>
                        <a:rPr lang="ru-RU" sz="1400" dirty="0" err="1"/>
                        <a:t>нових</a:t>
                      </a:r>
                      <a:r>
                        <a:rPr lang="ru-RU" sz="1400" dirty="0"/>
                        <a:t> </a:t>
                      </a:r>
                      <a:r>
                        <a:rPr lang="ru-RU" sz="1400" dirty="0" err="1"/>
                        <a:t>ідей</a:t>
                      </a:r>
                      <a:r>
                        <a:rPr lang="ru-RU" sz="1400" dirty="0"/>
                        <a:t>, </a:t>
                      </a:r>
                      <a:r>
                        <a:rPr lang="ru-RU" sz="1400" dirty="0" err="1"/>
                        <a:t>підходів</a:t>
                      </a:r>
                      <a:r>
                        <a:rPr lang="ru-RU" sz="1400" dirty="0"/>
                        <a:t>, </a:t>
                      </a:r>
                      <a:r>
                        <a:rPr lang="ru-RU" sz="1400" dirty="0" err="1"/>
                        <a:t>застосування</a:t>
                      </a:r>
                      <a:r>
                        <a:rPr lang="ru-RU" sz="1400" dirty="0"/>
                        <a:t> </a:t>
                      </a:r>
                      <a:r>
                        <a:rPr lang="ru-RU" sz="1400" dirty="0" err="1"/>
                        <a:t>інформаційних</a:t>
                      </a:r>
                      <a:r>
                        <a:rPr lang="ru-RU" sz="1400" dirty="0"/>
                        <a:t> </a:t>
                      </a:r>
                      <a:r>
                        <a:rPr lang="ru-RU" sz="1400" dirty="0" err="1"/>
                        <a:t>технологій</a:t>
                      </a:r>
                      <a:r>
                        <a:rPr lang="ru-RU" sz="1400" dirty="0"/>
                        <a:t>.</a:t>
                      </a:r>
                    </a:p>
                  </a:txBody>
                  <a:tcPr/>
                </a:tc>
                <a:extLst>
                  <a:ext uri="{0D108BD9-81ED-4DB2-BD59-A6C34878D82A}">
                    <a16:rowId xmlns:a16="http://schemas.microsoft.com/office/drawing/2014/main" val="10002"/>
                  </a:ext>
                </a:extLst>
              </a:tr>
              <a:tr h="370840">
                <a:tc>
                  <a:txBody>
                    <a:bodyPr/>
                    <a:lstStyle/>
                    <a:p>
                      <a:r>
                        <a:rPr lang="uk-UA" sz="1400" dirty="0"/>
                        <a:t>3.</a:t>
                      </a:r>
                      <a:endParaRPr lang="ru-RU" sz="1400" dirty="0"/>
                    </a:p>
                  </a:txBody>
                  <a:tcPr/>
                </a:tc>
                <a:tc>
                  <a:txBody>
                    <a:bodyPr/>
                    <a:lstStyle/>
                    <a:p>
                      <a:r>
                        <a:rPr lang="ru-RU" sz="1400" dirty="0" err="1"/>
                        <a:t>Екологічні</a:t>
                      </a:r>
                      <a:r>
                        <a:rPr lang="ru-RU" sz="1400" dirty="0"/>
                        <a:t> </a:t>
                      </a:r>
                      <a:r>
                        <a:rPr lang="ru-RU" sz="1400" dirty="0" err="1"/>
                        <a:t>ефекти</a:t>
                      </a:r>
                      <a:endParaRPr lang="ru-RU" sz="1400" dirty="0"/>
                    </a:p>
                  </a:txBody>
                  <a:tcPr/>
                </a:tc>
                <a:tc>
                  <a:txBody>
                    <a:bodyPr/>
                    <a:lstStyle/>
                    <a:p>
                      <a:r>
                        <a:rPr lang="ru-RU" sz="1400" dirty="0"/>
                        <a:t>- </a:t>
                      </a:r>
                      <a:r>
                        <a:rPr lang="ru-RU" sz="1400" dirty="0" err="1"/>
                        <a:t>природоохоронна</a:t>
                      </a:r>
                      <a:r>
                        <a:rPr lang="ru-RU" sz="1400" dirty="0"/>
                        <a:t>: </a:t>
                      </a:r>
                      <a:r>
                        <a:rPr lang="ru-RU" sz="1400" dirty="0" err="1"/>
                        <a:t>стимулювання</a:t>
                      </a:r>
                      <a:r>
                        <a:rPr lang="ru-RU" sz="1400" dirty="0"/>
                        <a:t> </a:t>
                      </a:r>
                      <a:r>
                        <a:rPr lang="ru-RU" sz="1400" dirty="0" err="1"/>
                        <a:t>збереження</a:t>
                      </a:r>
                      <a:r>
                        <a:rPr lang="ru-RU" sz="1400" dirty="0"/>
                        <a:t> </a:t>
                      </a:r>
                      <a:r>
                        <a:rPr lang="ru-RU" sz="1400" dirty="0" err="1"/>
                        <a:t>довкілля</a:t>
                      </a:r>
                      <a:r>
                        <a:rPr lang="ru-RU" sz="1400" dirty="0"/>
                        <a:t>; - </a:t>
                      </a:r>
                      <a:r>
                        <a:rPr lang="ru-RU" sz="1400" dirty="0" err="1"/>
                        <a:t>виховна</a:t>
                      </a:r>
                      <a:r>
                        <a:rPr lang="ru-RU" sz="1400" dirty="0"/>
                        <a:t>: </a:t>
                      </a:r>
                      <a:r>
                        <a:rPr lang="ru-RU" sz="1400" dirty="0" err="1"/>
                        <a:t>екологічне</a:t>
                      </a:r>
                      <a:r>
                        <a:rPr lang="ru-RU" sz="1400" dirty="0"/>
                        <a:t> </a:t>
                      </a:r>
                      <a:r>
                        <a:rPr lang="ru-RU" sz="1400" dirty="0" err="1"/>
                        <a:t>виховання</a:t>
                      </a:r>
                      <a:r>
                        <a:rPr lang="ru-RU" sz="1400" dirty="0"/>
                        <a:t>, </a:t>
                      </a:r>
                      <a:r>
                        <a:rPr lang="ru-RU" sz="1400" dirty="0" err="1"/>
                        <a:t>формування</a:t>
                      </a:r>
                      <a:r>
                        <a:rPr lang="ru-RU" sz="1400" dirty="0"/>
                        <a:t> </a:t>
                      </a:r>
                      <a:r>
                        <a:rPr lang="ru-RU" sz="1400" dirty="0" err="1"/>
                        <a:t>екологічної</a:t>
                      </a:r>
                      <a:r>
                        <a:rPr lang="ru-RU" sz="1400" dirty="0"/>
                        <a:t> </a:t>
                      </a:r>
                      <a:r>
                        <a:rPr lang="ru-RU" sz="1400" dirty="0" err="1"/>
                        <a:t>свідомості</a:t>
                      </a:r>
                      <a:r>
                        <a:rPr lang="ru-RU" sz="1400" dirty="0"/>
                        <a:t> </a:t>
                      </a:r>
                      <a:r>
                        <a:rPr lang="ru-RU" sz="1400" dirty="0" err="1"/>
                        <a:t>суспільства</a:t>
                      </a:r>
                      <a:r>
                        <a:rPr lang="ru-RU" sz="1400" dirty="0"/>
                        <a:t>.</a:t>
                      </a:r>
                    </a:p>
                  </a:txBody>
                  <a:tcPr/>
                </a:tc>
                <a:extLst>
                  <a:ext uri="{0D108BD9-81ED-4DB2-BD59-A6C34878D82A}">
                    <a16:rowId xmlns:a16="http://schemas.microsoft.com/office/drawing/2014/main" val="10003"/>
                  </a:ext>
                </a:extLst>
              </a:tr>
              <a:tr h="370840">
                <a:tc>
                  <a:txBody>
                    <a:bodyPr/>
                    <a:lstStyle/>
                    <a:p>
                      <a:r>
                        <a:rPr lang="uk-UA" sz="1400" dirty="0"/>
                        <a:t>4.</a:t>
                      </a:r>
                      <a:endParaRPr lang="ru-RU" sz="1400" dirty="0"/>
                    </a:p>
                  </a:txBody>
                  <a:tcPr/>
                </a:tc>
                <a:tc>
                  <a:txBody>
                    <a:bodyPr/>
                    <a:lstStyle/>
                    <a:p>
                      <a:r>
                        <a:rPr lang="uk-UA" sz="1400" dirty="0"/>
                        <a:t>Соціальні ефекти</a:t>
                      </a:r>
                      <a:endParaRPr lang="ru-RU" sz="1400" dirty="0"/>
                    </a:p>
                  </a:txBody>
                  <a:tcPr/>
                </a:tc>
                <a:tc>
                  <a:txBody>
                    <a:bodyPr/>
                    <a:lstStyle/>
                    <a:p>
                      <a:r>
                        <a:rPr lang="ru-RU" sz="1400" dirty="0"/>
                        <a:t>- </a:t>
                      </a:r>
                      <a:r>
                        <a:rPr lang="ru-RU" sz="1400" dirty="0" err="1"/>
                        <a:t>інфраструктурна</a:t>
                      </a:r>
                      <a:r>
                        <a:rPr lang="ru-RU" sz="1400" dirty="0"/>
                        <a:t>: </a:t>
                      </a:r>
                      <a:r>
                        <a:rPr lang="ru-RU" sz="1400" dirty="0" err="1"/>
                        <a:t>стимулювання</a:t>
                      </a:r>
                      <a:r>
                        <a:rPr lang="ru-RU" sz="1400" dirty="0"/>
                        <a:t> </a:t>
                      </a:r>
                      <a:r>
                        <a:rPr lang="ru-RU" sz="1400" dirty="0" err="1"/>
                        <a:t>покращення</a:t>
                      </a:r>
                      <a:r>
                        <a:rPr lang="ru-RU" sz="1400" dirty="0"/>
                        <a:t> благоустрою </a:t>
                      </a:r>
                      <a:r>
                        <a:rPr lang="ru-RU" sz="1400" dirty="0" err="1"/>
                        <a:t>сільських</a:t>
                      </a:r>
                      <a:r>
                        <a:rPr lang="ru-RU" sz="1400" dirty="0"/>
                        <a:t> </a:t>
                      </a:r>
                      <a:r>
                        <a:rPr lang="ru-RU" sz="1400" dirty="0" err="1"/>
                        <a:t>територій</a:t>
                      </a:r>
                      <a:r>
                        <a:rPr lang="ru-RU" sz="1400" dirty="0"/>
                        <a:t>, </a:t>
                      </a:r>
                      <a:r>
                        <a:rPr lang="ru-RU" sz="1400" dirty="0" err="1"/>
                        <a:t>розвитку</a:t>
                      </a:r>
                      <a:r>
                        <a:rPr lang="ru-RU" sz="1400" dirty="0"/>
                        <a:t> </a:t>
                      </a:r>
                      <a:r>
                        <a:rPr lang="ru-RU" sz="1400" dirty="0" err="1"/>
                        <a:t>соціальної</a:t>
                      </a:r>
                      <a:r>
                        <a:rPr lang="ru-RU" sz="1400" dirty="0"/>
                        <a:t> </a:t>
                      </a:r>
                      <a:r>
                        <a:rPr lang="ru-RU" sz="1400" dirty="0" err="1"/>
                        <a:t>інфраструктури</a:t>
                      </a:r>
                      <a:r>
                        <a:rPr lang="ru-RU" sz="1400" dirty="0"/>
                        <a:t>; - </a:t>
                      </a:r>
                      <a:r>
                        <a:rPr lang="ru-RU" sz="1400" dirty="0" err="1"/>
                        <a:t>соціоєднавча</a:t>
                      </a:r>
                      <a:r>
                        <a:rPr lang="ru-RU" sz="1400" dirty="0"/>
                        <a:t>: </a:t>
                      </a:r>
                      <a:r>
                        <a:rPr lang="ru-RU" sz="1400" dirty="0" err="1"/>
                        <a:t>демотивація</a:t>
                      </a:r>
                      <a:r>
                        <a:rPr lang="ru-RU" sz="1400" dirty="0"/>
                        <a:t> </a:t>
                      </a:r>
                      <a:r>
                        <a:rPr lang="ru-RU" sz="1400" dirty="0" err="1"/>
                        <a:t>виїзду</a:t>
                      </a:r>
                      <a:r>
                        <a:rPr lang="ru-RU" sz="1400" dirty="0"/>
                        <a:t> </a:t>
                      </a:r>
                      <a:r>
                        <a:rPr lang="ru-RU" sz="1400" dirty="0" err="1"/>
                        <a:t>населення</a:t>
                      </a:r>
                      <a:r>
                        <a:rPr lang="ru-RU" sz="1400" dirty="0"/>
                        <a:t> з села в </a:t>
                      </a:r>
                      <a:r>
                        <a:rPr lang="ru-RU" sz="1400" dirty="0" err="1"/>
                        <a:t>місто</a:t>
                      </a:r>
                      <a:r>
                        <a:rPr lang="ru-RU" sz="1400" dirty="0"/>
                        <a:t>, </a:t>
                      </a:r>
                      <a:r>
                        <a:rPr lang="ru-RU" sz="1400" dirty="0" err="1"/>
                        <a:t>збереження</a:t>
                      </a:r>
                      <a:r>
                        <a:rPr lang="ru-RU" sz="1400" dirty="0"/>
                        <a:t> </a:t>
                      </a:r>
                      <a:r>
                        <a:rPr lang="ru-RU" sz="1400" dirty="0" err="1"/>
                        <a:t>інтелектуального</a:t>
                      </a:r>
                      <a:r>
                        <a:rPr lang="ru-RU" sz="1400" dirty="0"/>
                        <a:t> </a:t>
                      </a:r>
                      <a:r>
                        <a:rPr lang="ru-RU" sz="1400" dirty="0" err="1"/>
                        <a:t>потенціалу</a:t>
                      </a:r>
                      <a:r>
                        <a:rPr lang="ru-RU" sz="1400" dirty="0"/>
                        <a:t>, особливо </a:t>
                      </a:r>
                      <a:r>
                        <a:rPr lang="ru-RU" sz="1400" dirty="0" err="1"/>
                        <a:t>молоді</a:t>
                      </a:r>
                      <a:r>
                        <a:rPr lang="ru-RU" sz="1400" dirty="0"/>
                        <a:t>; - </a:t>
                      </a:r>
                      <a:r>
                        <a:rPr lang="ru-RU" sz="1400" dirty="0" err="1"/>
                        <a:t>поведінкова</a:t>
                      </a:r>
                      <a:r>
                        <a:rPr lang="ru-RU" sz="1400" dirty="0"/>
                        <a:t>: </a:t>
                      </a:r>
                      <a:r>
                        <a:rPr lang="ru-RU" sz="1400" dirty="0" err="1"/>
                        <a:t>вплив</a:t>
                      </a:r>
                      <a:r>
                        <a:rPr lang="ru-RU" sz="1400" dirty="0"/>
                        <a:t> на стиль </a:t>
                      </a:r>
                      <a:r>
                        <a:rPr lang="ru-RU" sz="1400" dirty="0" err="1"/>
                        <a:t>життя</a:t>
                      </a:r>
                      <a:r>
                        <a:rPr lang="ru-RU" sz="1400" dirty="0"/>
                        <a:t>, </a:t>
                      </a:r>
                      <a:r>
                        <a:rPr lang="ru-RU" sz="1400" dirty="0" err="1"/>
                        <a:t>схильність</a:t>
                      </a:r>
                      <a:r>
                        <a:rPr lang="ru-RU" sz="1400" dirty="0"/>
                        <a:t> до </a:t>
                      </a:r>
                      <a:r>
                        <a:rPr lang="ru-RU" sz="1400" dirty="0" err="1"/>
                        <a:t>зміни</a:t>
                      </a:r>
                      <a:r>
                        <a:rPr lang="ru-RU" sz="1400" dirty="0"/>
                        <a:t> </a:t>
                      </a:r>
                      <a:r>
                        <a:rPr lang="ru-RU" sz="1400" dirty="0" err="1"/>
                        <a:t>місця</a:t>
                      </a:r>
                      <a:r>
                        <a:rPr lang="ru-RU" sz="1400" dirty="0"/>
                        <a:t> </a:t>
                      </a:r>
                      <a:r>
                        <a:rPr lang="ru-RU" sz="1400" dirty="0" err="1"/>
                        <a:t>проживання</a:t>
                      </a:r>
                      <a:r>
                        <a:rPr lang="ru-RU" sz="1400" dirty="0"/>
                        <a:t> з </a:t>
                      </a:r>
                      <a:r>
                        <a:rPr lang="ru-RU" sz="1400" dirty="0" err="1"/>
                        <a:t>міського</a:t>
                      </a:r>
                      <a:r>
                        <a:rPr lang="ru-RU" sz="1400" dirty="0"/>
                        <a:t> на </a:t>
                      </a:r>
                      <a:r>
                        <a:rPr lang="ru-RU" sz="1400" dirty="0" err="1"/>
                        <a:t>сільський</a:t>
                      </a:r>
                      <a:r>
                        <a:rPr lang="ru-RU" sz="1400" dirty="0"/>
                        <a:t> </a:t>
                      </a:r>
                      <a:r>
                        <a:rPr lang="ru-RU" sz="1400" dirty="0" err="1"/>
                        <a:t>простір</a:t>
                      </a:r>
                      <a:r>
                        <a:rPr lang="ru-RU" sz="1400" dirty="0"/>
                        <a:t>; - </a:t>
                      </a:r>
                      <a:r>
                        <a:rPr lang="ru-RU" sz="1400" dirty="0" err="1"/>
                        <a:t>освітня</a:t>
                      </a:r>
                      <a:r>
                        <a:rPr lang="ru-RU" sz="1400" dirty="0"/>
                        <a:t>: </a:t>
                      </a:r>
                      <a:r>
                        <a:rPr lang="ru-RU" sz="1400" dirty="0" err="1"/>
                        <a:t>отримання</a:t>
                      </a:r>
                      <a:r>
                        <a:rPr lang="ru-RU" sz="1400" dirty="0"/>
                        <a:t> нового </a:t>
                      </a:r>
                      <a:r>
                        <a:rPr lang="ru-RU" sz="1400" dirty="0" err="1"/>
                        <a:t>досвіду</a:t>
                      </a:r>
                      <a:r>
                        <a:rPr lang="ru-RU" sz="1400" dirty="0"/>
                        <a:t> і </a:t>
                      </a:r>
                      <a:r>
                        <a:rPr lang="ru-RU" sz="1400" dirty="0" err="1"/>
                        <a:t>знань</a:t>
                      </a:r>
                      <a:r>
                        <a:rPr lang="ru-RU" sz="1400" dirty="0"/>
                        <a:t> </a:t>
                      </a:r>
                      <a:r>
                        <a:rPr lang="ru-RU" sz="1400" dirty="0" err="1"/>
                        <a:t>щодо</a:t>
                      </a:r>
                      <a:r>
                        <a:rPr lang="ru-RU" sz="1400" dirty="0"/>
                        <a:t> </a:t>
                      </a:r>
                      <a:r>
                        <a:rPr lang="ru-RU" sz="1400" dirty="0" err="1"/>
                        <a:t>можливостей</a:t>
                      </a:r>
                      <a:r>
                        <a:rPr lang="ru-RU" sz="1400" dirty="0"/>
                        <a:t> </a:t>
                      </a:r>
                      <a:r>
                        <a:rPr lang="ru-RU" sz="1400" dirty="0" err="1"/>
                        <a:t>взаємодій</a:t>
                      </a:r>
                      <a:r>
                        <a:rPr lang="ru-RU" sz="1400" dirty="0"/>
                        <a:t> з </a:t>
                      </a:r>
                      <a:r>
                        <a:rPr lang="ru-RU" sz="1400" dirty="0" err="1"/>
                        <a:t>довкіллям</a:t>
                      </a:r>
                      <a:r>
                        <a:rPr lang="ru-RU" sz="1400" dirty="0"/>
                        <a:t>, </a:t>
                      </a:r>
                      <a:r>
                        <a:rPr lang="ru-RU" sz="1400" dirty="0" err="1"/>
                        <a:t>сільського</a:t>
                      </a:r>
                      <a:r>
                        <a:rPr lang="ru-RU" sz="1400" dirty="0"/>
                        <a:t> способу </a:t>
                      </a:r>
                      <a:r>
                        <a:rPr lang="ru-RU" sz="1400" dirty="0" err="1"/>
                        <a:t>життя</a:t>
                      </a:r>
                      <a:r>
                        <a:rPr lang="ru-RU" sz="1400" dirty="0"/>
                        <a:t>. </a:t>
                      </a:r>
                    </a:p>
                  </a:txBody>
                  <a:tcPr/>
                </a:tc>
                <a:extLst>
                  <a:ext uri="{0D108BD9-81ED-4DB2-BD59-A6C34878D82A}">
                    <a16:rowId xmlns:a16="http://schemas.microsoft.com/office/drawing/2014/main" val="10004"/>
                  </a:ext>
                </a:extLst>
              </a:tr>
            </a:tbl>
          </a:graphicData>
        </a:graphic>
      </p:graphicFrame>
      <p:pic>
        <p:nvPicPr>
          <p:cNvPr id="20516" name="image2.png"/>
          <p:cNvPicPr>
            <a:picLocks noChangeAspect="1" noChangeArrowheads="1"/>
          </p:cNvPicPr>
          <p:nvPr/>
        </p:nvPicPr>
        <p:blipFill>
          <a:blip r:embed="rId2" cstate="print"/>
          <a:srcRect/>
          <a:stretch>
            <a:fillRect/>
          </a:stretch>
        </p:blipFill>
        <p:spPr bwMode="auto">
          <a:xfrm>
            <a:off x="9621838" y="0"/>
            <a:ext cx="2570162" cy="1630363"/>
          </a:xfrm>
          <a:prstGeom prst="rect">
            <a:avLst/>
          </a:prstGeom>
          <a:noFill/>
          <a:ln w="9525">
            <a:noFill/>
            <a:miter lim="800000"/>
            <a:headEnd/>
            <a:tailEnd/>
          </a:ln>
        </p:spPr>
      </p:pic>
      <p:pic>
        <p:nvPicPr>
          <p:cNvPr id="20517" name="image1.png" descr="ÐÐ°ÑÑÐ¸Ð½ÐºÐ¸ Ð¿Ð¾ Ð·Ð°Ð¿ÑÐ¾ÑÑ erasmus+ logo transparent"/>
          <p:cNvPicPr>
            <a:picLocks noChangeAspect="1" noChangeArrowheads="1"/>
          </p:cNvPicPr>
          <p:nvPr/>
        </p:nvPicPr>
        <p:blipFill>
          <a:blip r:embed="rId3" cstate="print"/>
          <a:srcRect/>
          <a:stretch>
            <a:fillRect/>
          </a:stretch>
        </p:blipFill>
        <p:spPr bwMode="auto">
          <a:xfrm>
            <a:off x="177800" y="0"/>
            <a:ext cx="3079750" cy="66675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Объект 2"/>
          <p:cNvSpPr>
            <a:spLocks noGrp="1"/>
          </p:cNvSpPr>
          <p:nvPr>
            <p:ph idx="1"/>
          </p:nvPr>
        </p:nvSpPr>
        <p:spPr>
          <a:xfrm>
            <a:off x="0" y="838200"/>
            <a:ext cx="12192000" cy="6019800"/>
          </a:xfrm>
        </p:spPr>
        <p:txBody>
          <a:bodyPr/>
          <a:lstStyle/>
          <a:p>
            <a:pPr marL="0" indent="449263" algn="just" eaLnBrk="1" hangingPunct="1"/>
            <a:r>
              <a:rPr lang="ru-RU" sz="2000" dirty="0" err="1">
                <a:latin typeface="Times New Roman" pitchFamily="18" charset="0"/>
              </a:rPr>
              <a:t>Питання</a:t>
            </a:r>
            <a:r>
              <a:rPr lang="ru-RU" sz="2000" dirty="0">
                <a:latin typeface="Times New Roman" pitchFamily="18" charset="0"/>
              </a:rPr>
              <a:t> </a:t>
            </a:r>
            <a:r>
              <a:rPr lang="ru-RU" sz="2000" dirty="0" err="1">
                <a:latin typeface="Times New Roman" pitchFamily="18" charset="0"/>
              </a:rPr>
              <a:t>чистоти</a:t>
            </a:r>
            <a:r>
              <a:rPr lang="ru-RU" sz="2000" dirty="0">
                <a:latin typeface="Times New Roman" pitchFamily="18" charset="0"/>
              </a:rPr>
              <a:t> </a:t>
            </a:r>
            <a:r>
              <a:rPr lang="ru-RU" sz="2000" dirty="0" err="1">
                <a:latin typeface="Times New Roman" pitchFamily="18" charset="0"/>
              </a:rPr>
              <a:t>довкілля</a:t>
            </a:r>
            <a:r>
              <a:rPr lang="ru-RU" sz="2000" dirty="0">
                <a:latin typeface="Times New Roman" pitchFamily="18" charset="0"/>
              </a:rPr>
              <a:t> </a:t>
            </a:r>
            <a:r>
              <a:rPr lang="ru-RU" sz="2000" dirty="0" err="1">
                <a:latin typeface="Times New Roman" pitchFamily="18" charset="0"/>
              </a:rPr>
              <a:t>є</a:t>
            </a:r>
            <a:r>
              <a:rPr lang="ru-RU" sz="2000" dirty="0">
                <a:latin typeface="Times New Roman" pitchFamily="18" charset="0"/>
              </a:rPr>
              <a:t> </a:t>
            </a:r>
            <a:r>
              <a:rPr lang="ru-RU" sz="2000" dirty="0" err="1">
                <a:latin typeface="Times New Roman" pitchFamily="18" charset="0"/>
              </a:rPr>
              <a:t>важливим</a:t>
            </a:r>
            <a:r>
              <a:rPr lang="ru-RU" sz="2000" dirty="0">
                <a:latin typeface="Times New Roman" pitchFamily="18" charset="0"/>
              </a:rPr>
              <a:t> для </a:t>
            </a:r>
            <a:r>
              <a:rPr lang="ru-RU" sz="2000" dirty="0" err="1">
                <a:latin typeface="Times New Roman" pitchFamily="18" charset="0"/>
              </a:rPr>
              <a:t>кожної</a:t>
            </a:r>
            <a:r>
              <a:rPr lang="ru-RU" sz="2000" dirty="0">
                <a:latin typeface="Times New Roman" pitchFamily="18" charset="0"/>
              </a:rPr>
              <a:t> </a:t>
            </a:r>
            <a:r>
              <a:rPr lang="ru-RU" sz="2000" dirty="0" err="1">
                <a:latin typeface="Times New Roman" pitchFamily="18" charset="0"/>
              </a:rPr>
              <a:t>людини</a:t>
            </a:r>
            <a:r>
              <a:rPr lang="ru-RU" sz="2000" dirty="0">
                <a:latin typeface="Times New Roman" pitchFamily="18" charset="0"/>
              </a:rPr>
              <a:t>. </a:t>
            </a:r>
            <a:r>
              <a:rPr lang="ru-RU" sz="2000" dirty="0" err="1">
                <a:latin typeface="Times New Roman" pitchFamily="18" charset="0"/>
              </a:rPr>
              <a:t>Особливий</a:t>
            </a:r>
            <a:r>
              <a:rPr lang="ru-RU" sz="2000" dirty="0">
                <a:latin typeface="Times New Roman" pitchFamily="18" charset="0"/>
              </a:rPr>
              <a:t> </a:t>
            </a:r>
            <a:r>
              <a:rPr lang="ru-RU" sz="2000" dirty="0" err="1">
                <a:latin typeface="Times New Roman" pitchFamily="18" charset="0"/>
              </a:rPr>
              <a:t>потенціал</a:t>
            </a:r>
            <a:r>
              <a:rPr lang="ru-RU" sz="2000" dirty="0">
                <a:latin typeface="Times New Roman" pitchFamily="18" charset="0"/>
              </a:rPr>
              <a:t> </a:t>
            </a:r>
            <a:r>
              <a:rPr lang="ru-RU" sz="2000" dirty="0" err="1">
                <a:latin typeface="Times New Roman" pitchFamily="18" charset="0"/>
              </a:rPr>
              <a:t>інноватизації</a:t>
            </a:r>
            <a:r>
              <a:rPr lang="ru-RU" sz="2000" dirty="0">
                <a:latin typeface="Times New Roman" pitchFamily="18" charset="0"/>
              </a:rPr>
              <a:t> </a:t>
            </a:r>
            <a:r>
              <a:rPr lang="ru-RU" sz="2000" dirty="0" err="1">
                <a:latin typeface="Times New Roman" pitchFamily="18" charset="0"/>
              </a:rPr>
              <a:t>послуг</a:t>
            </a:r>
            <a:r>
              <a:rPr lang="ru-RU" sz="2000" dirty="0">
                <a:latin typeface="Times New Roman" pitchFamily="18" charset="0"/>
              </a:rPr>
              <a:t> </a:t>
            </a:r>
            <a:r>
              <a:rPr lang="ru-RU" sz="2000" dirty="0" err="1">
                <a:latin typeface="Times New Roman" pitchFamily="18" charset="0"/>
              </a:rPr>
              <a:t>сільського</a:t>
            </a:r>
            <a:r>
              <a:rPr lang="ru-RU" sz="2000" dirty="0">
                <a:latin typeface="Times New Roman" pitchFamily="18" charset="0"/>
              </a:rPr>
              <a:t>  зеленого туризму в </a:t>
            </a:r>
            <a:r>
              <a:rPr lang="ru-RU" sz="2000" dirty="0" err="1">
                <a:latin typeface="Times New Roman" pitchFamily="18" charset="0"/>
              </a:rPr>
              <a:t>Україні</a:t>
            </a:r>
            <a:r>
              <a:rPr lang="ru-RU" sz="2000" dirty="0">
                <a:latin typeface="Times New Roman" pitchFamily="18" charset="0"/>
              </a:rPr>
              <a:t> </a:t>
            </a:r>
            <a:r>
              <a:rPr lang="ru-RU" sz="2000" dirty="0" err="1">
                <a:latin typeface="Times New Roman" pitchFamily="18" charset="0"/>
              </a:rPr>
              <a:t>мають</a:t>
            </a:r>
            <a:r>
              <a:rPr lang="ru-RU" sz="2000" dirty="0">
                <a:latin typeface="Times New Roman" pitchFamily="18" charset="0"/>
              </a:rPr>
              <a:t> </a:t>
            </a:r>
            <a:r>
              <a:rPr lang="ru-RU" sz="2000" dirty="0" err="1">
                <a:latin typeface="Times New Roman" pitchFamily="18" charset="0"/>
              </a:rPr>
              <a:t>технологічні</a:t>
            </a:r>
            <a:r>
              <a:rPr lang="ru-RU" sz="2000" dirty="0">
                <a:latin typeface="Times New Roman" pitchFamily="18" charset="0"/>
              </a:rPr>
              <a:t> </a:t>
            </a:r>
            <a:r>
              <a:rPr lang="ru-RU" sz="2000" dirty="0" err="1">
                <a:latin typeface="Times New Roman" pitchFamily="18" charset="0"/>
              </a:rPr>
              <a:t>інновації</a:t>
            </a:r>
            <a:r>
              <a:rPr lang="ru-RU" sz="2000" dirty="0">
                <a:latin typeface="Times New Roman" pitchFamily="18" charset="0"/>
              </a:rPr>
              <a:t>, у тому </a:t>
            </a:r>
            <a:r>
              <a:rPr lang="ru-RU" sz="2000" dirty="0" err="1">
                <a:latin typeface="Times New Roman" pitchFamily="18" charset="0"/>
              </a:rPr>
              <a:t>числі</a:t>
            </a:r>
            <a:r>
              <a:rPr lang="ru-RU" sz="2000" dirty="0">
                <a:latin typeface="Times New Roman" pitchFamily="18" charset="0"/>
              </a:rPr>
              <a:t> </a:t>
            </a:r>
            <a:r>
              <a:rPr lang="ru-RU" sz="2000" dirty="0" err="1">
                <a:latin typeface="Times New Roman" pitchFamily="18" charset="0"/>
              </a:rPr>
              <a:t>з</a:t>
            </a:r>
            <a:r>
              <a:rPr lang="ru-RU" sz="2000" dirty="0">
                <a:latin typeface="Times New Roman" pitchFamily="18" charset="0"/>
              </a:rPr>
              <a:t> </a:t>
            </a:r>
            <a:r>
              <a:rPr lang="ru-RU" sz="2000" dirty="0" err="1">
                <a:latin typeface="Times New Roman" pitchFamily="18" charset="0"/>
              </a:rPr>
              <a:t>використанням</a:t>
            </a:r>
            <a:r>
              <a:rPr lang="ru-RU" sz="2000" dirty="0">
                <a:latin typeface="Times New Roman" pitchFamily="18" charset="0"/>
              </a:rPr>
              <a:t> </a:t>
            </a:r>
            <a:r>
              <a:rPr lang="ru-RU" sz="2000" dirty="0" err="1">
                <a:latin typeface="Times New Roman" pitchFamily="18" charset="0"/>
              </a:rPr>
              <a:t>інформаційних</a:t>
            </a:r>
            <a:r>
              <a:rPr lang="ru-RU" sz="2000" dirty="0">
                <a:latin typeface="Times New Roman" pitchFamily="18" charset="0"/>
              </a:rPr>
              <a:t> </a:t>
            </a:r>
            <a:r>
              <a:rPr lang="ru-RU" sz="2000" dirty="0" err="1">
                <a:latin typeface="Times New Roman" pitchFamily="18" charset="0"/>
              </a:rPr>
              <a:t>технологій</a:t>
            </a:r>
            <a:r>
              <a:rPr lang="ru-RU" sz="2000" dirty="0">
                <a:latin typeface="Times New Roman" pitchFamily="18" charset="0"/>
              </a:rPr>
              <a:t>. </a:t>
            </a:r>
            <a:r>
              <a:rPr lang="ru-RU" sz="2000" dirty="0" err="1">
                <a:latin typeface="Times New Roman" pitchFamily="18" charset="0"/>
              </a:rPr>
              <a:t>Такі</a:t>
            </a:r>
            <a:r>
              <a:rPr lang="ru-RU" sz="2000" dirty="0">
                <a:latin typeface="Times New Roman" pitchFamily="18" charset="0"/>
              </a:rPr>
              <a:t> </a:t>
            </a:r>
            <a:r>
              <a:rPr lang="ru-RU" sz="2000" dirty="0" err="1">
                <a:latin typeface="Times New Roman" pitchFamily="18" charset="0"/>
              </a:rPr>
              <a:t>технології</a:t>
            </a:r>
            <a:r>
              <a:rPr lang="ru-RU" sz="2000" dirty="0">
                <a:latin typeface="Times New Roman" pitchFamily="18" charset="0"/>
              </a:rPr>
              <a:t> </a:t>
            </a:r>
            <a:r>
              <a:rPr lang="ru-RU" sz="2000" dirty="0" err="1">
                <a:latin typeface="Times New Roman" pitchFamily="18" charset="0"/>
              </a:rPr>
              <a:t>можуть</a:t>
            </a:r>
            <a:r>
              <a:rPr lang="ru-RU" sz="2000" dirty="0">
                <a:latin typeface="Times New Roman" pitchFamily="18" charset="0"/>
              </a:rPr>
              <a:t> </a:t>
            </a:r>
            <a:r>
              <a:rPr lang="ru-RU" sz="2000" dirty="0" err="1">
                <a:latin typeface="Times New Roman" pitchFamily="18" charset="0"/>
              </a:rPr>
              <a:t>використовуватись</a:t>
            </a:r>
            <a:r>
              <a:rPr lang="ru-RU" sz="2000" dirty="0">
                <a:latin typeface="Times New Roman" pitchFamily="18" charset="0"/>
              </a:rPr>
              <a:t> </a:t>
            </a:r>
            <a:r>
              <a:rPr lang="ru-RU" sz="2000" dirty="0" err="1">
                <a:latin typeface="Times New Roman" pitchFamily="18" charset="0"/>
              </a:rPr>
              <a:t>з</a:t>
            </a:r>
            <a:r>
              <a:rPr lang="ru-RU" sz="2000" dirty="0">
                <a:latin typeface="Times New Roman" pitchFamily="18" charset="0"/>
              </a:rPr>
              <a:t> метою [6, с. 151]: </a:t>
            </a:r>
          </a:p>
          <a:p>
            <a:pPr marL="0" indent="449263" algn="just" eaLnBrk="1" hangingPunct="1"/>
            <a:r>
              <a:rPr lang="ru-RU" sz="2000" dirty="0">
                <a:latin typeface="Times New Roman" pitchFamily="18" charset="0"/>
              </a:rPr>
              <a:t>1) </a:t>
            </a:r>
            <a:r>
              <a:rPr lang="ru-RU" sz="2000" dirty="0" err="1">
                <a:latin typeface="Times New Roman" pitchFamily="18" charset="0"/>
              </a:rPr>
              <a:t>поширення</a:t>
            </a:r>
            <a:r>
              <a:rPr lang="ru-RU" sz="2000" dirty="0">
                <a:latin typeface="Times New Roman" pitchFamily="18" charset="0"/>
              </a:rPr>
              <a:t> </a:t>
            </a:r>
            <a:r>
              <a:rPr lang="ru-RU" sz="2000" dirty="0" err="1">
                <a:latin typeface="Times New Roman" pitchFamily="18" charset="0"/>
              </a:rPr>
              <a:t>інформації</a:t>
            </a:r>
            <a:r>
              <a:rPr lang="ru-RU" sz="2000" dirty="0">
                <a:latin typeface="Times New Roman" pitchFamily="18" charset="0"/>
              </a:rPr>
              <a:t> про </a:t>
            </a:r>
            <a:r>
              <a:rPr lang="ru-RU" sz="2000" dirty="0" err="1">
                <a:latin typeface="Times New Roman" pitchFamily="18" charset="0"/>
              </a:rPr>
              <a:t>туристичний</a:t>
            </a:r>
            <a:r>
              <a:rPr lang="ru-RU" sz="2000" dirty="0">
                <a:latin typeface="Times New Roman" pitchFamily="18" charset="0"/>
              </a:rPr>
              <a:t> продукт та </a:t>
            </a:r>
            <a:r>
              <a:rPr lang="ru-RU" sz="2000" dirty="0" err="1">
                <a:latin typeface="Times New Roman" pitchFamily="18" charset="0"/>
              </a:rPr>
              <a:t>суб‘єктів</a:t>
            </a:r>
            <a:r>
              <a:rPr lang="ru-RU" sz="2000" dirty="0">
                <a:latin typeface="Times New Roman" pitchFamily="18" charset="0"/>
              </a:rPr>
              <a:t> </a:t>
            </a:r>
            <a:r>
              <a:rPr lang="ru-RU" sz="2000" dirty="0" err="1">
                <a:latin typeface="Times New Roman" pitchFamily="18" charset="0"/>
              </a:rPr>
              <a:t>туристичного</a:t>
            </a:r>
            <a:r>
              <a:rPr lang="ru-RU" sz="2000" dirty="0">
                <a:latin typeface="Times New Roman" pitchFamily="18" charset="0"/>
              </a:rPr>
              <a:t> </a:t>
            </a:r>
            <a:r>
              <a:rPr lang="ru-RU" sz="2000" dirty="0" err="1">
                <a:latin typeface="Times New Roman" pitchFamily="18" charset="0"/>
              </a:rPr>
              <a:t>бізнесу</a:t>
            </a:r>
            <a:r>
              <a:rPr lang="ru-RU" sz="2000" dirty="0">
                <a:latin typeface="Times New Roman" pitchFamily="18" charset="0"/>
              </a:rPr>
              <a:t>: </a:t>
            </a:r>
            <a:r>
              <a:rPr lang="ru-RU" sz="2000" dirty="0" err="1">
                <a:latin typeface="Times New Roman" pitchFamily="18" charset="0"/>
              </a:rPr>
              <a:t>туристичні</a:t>
            </a:r>
            <a:r>
              <a:rPr lang="ru-RU" sz="2000" dirty="0">
                <a:latin typeface="Times New Roman" pitchFamily="18" charset="0"/>
              </a:rPr>
              <a:t> </a:t>
            </a:r>
            <a:r>
              <a:rPr lang="ru-RU" sz="2000" dirty="0" err="1">
                <a:latin typeface="Times New Roman" pitchFamily="18" charset="0"/>
              </a:rPr>
              <a:t>портали</a:t>
            </a:r>
            <a:r>
              <a:rPr lang="ru-RU" sz="2000" dirty="0">
                <a:latin typeface="Times New Roman" pitchFamily="18" charset="0"/>
              </a:rPr>
              <a:t>, </a:t>
            </a:r>
            <a:r>
              <a:rPr lang="ru-RU" sz="2000" dirty="0" err="1">
                <a:latin typeface="Times New Roman" pitchFamily="18" charset="0"/>
              </a:rPr>
              <a:t>офіційні</a:t>
            </a:r>
            <a:r>
              <a:rPr lang="ru-RU" sz="2000" dirty="0">
                <a:latin typeface="Times New Roman" pitchFamily="18" charset="0"/>
              </a:rPr>
              <a:t> </a:t>
            </a:r>
            <a:r>
              <a:rPr lang="en-US" sz="2000" dirty="0">
                <a:latin typeface="Times New Roman" pitchFamily="18" charset="0"/>
              </a:rPr>
              <a:t>web-</a:t>
            </a:r>
            <a:r>
              <a:rPr lang="ru-RU" sz="2000" dirty="0" err="1">
                <a:latin typeface="Times New Roman" pitchFamily="18" charset="0"/>
              </a:rPr>
              <a:t>сторінки</a:t>
            </a:r>
            <a:r>
              <a:rPr lang="ru-RU" sz="2000" dirty="0">
                <a:latin typeface="Times New Roman" pitchFamily="18" charset="0"/>
              </a:rPr>
              <a:t>, </a:t>
            </a:r>
            <a:r>
              <a:rPr lang="ru-RU" sz="2000" dirty="0" err="1">
                <a:latin typeface="Times New Roman" pitchFamily="18" charset="0"/>
              </a:rPr>
              <a:t>групи</a:t>
            </a:r>
            <a:r>
              <a:rPr lang="ru-RU" sz="2000" dirty="0">
                <a:latin typeface="Times New Roman" pitchFamily="18" charset="0"/>
              </a:rPr>
              <a:t> у </a:t>
            </a:r>
            <a:r>
              <a:rPr lang="ru-RU" sz="2000" dirty="0" err="1">
                <a:latin typeface="Times New Roman" pitchFamily="18" charset="0"/>
              </a:rPr>
              <a:t>соціальних</a:t>
            </a:r>
            <a:r>
              <a:rPr lang="ru-RU" sz="2000" dirty="0">
                <a:latin typeface="Times New Roman" pitchFamily="18" charset="0"/>
              </a:rPr>
              <a:t> мережах </a:t>
            </a:r>
            <a:r>
              <a:rPr lang="ru-RU" sz="2000" dirty="0" err="1">
                <a:latin typeface="Times New Roman" pitchFamily="18" charset="0"/>
              </a:rPr>
              <a:t>турагенств</a:t>
            </a:r>
            <a:r>
              <a:rPr lang="ru-RU" sz="2000" dirty="0">
                <a:latin typeface="Times New Roman" pitchFamily="18" charset="0"/>
              </a:rPr>
              <a:t> </a:t>
            </a:r>
            <a:r>
              <a:rPr lang="ru-RU" sz="2000" dirty="0" err="1">
                <a:latin typeface="Times New Roman" pitchFamily="18" charset="0"/>
              </a:rPr>
              <a:t>і</a:t>
            </a:r>
            <a:r>
              <a:rPr lang="ru-RU" sz="2000" dirty="0">
                <a:latin typeface="Times New Roman" pitchFamily="18" charset="0"/>
              </a:rPr>
              <a:t> </a:t>
            </a:r>
            <a:r>
              <a:rPr lang="ru-RU" sz="2000" dirty="0" err="1">
                <a:latin typeface="Times New Roman" pitchFamily="18" charset="0"/>
              </a:rPr>
              <a:t>туроператорів</a:t>
            </a:r>
            <a:r>
              <a:rPr lang="ru-RU" sz="2000" dirty="0">
                <a:latin typeface="Times New Roman" pitchFamily="18" charset="0"/>
              </a:rPr>
              <a:t>, </a:t>
            </a:r>
            <a:r>
              <a:rPr lang="ru-RU" sz="2000" dirty="0" err="1">
                <a:latin typeface="Times New Roman" pitchFamily="18" charset="0"/>
              </a:rPr>
              <a:t>інших</a:t>
            </a:r>
            <a:r>
              <a:rPr lang="ru-RU" sz="2000" dirty="0">
                <a:latin typeface="Times New Roman" pitchFamily="18" charset="0"/>
              </a:rPr>
              <a:t> </a:t>
            </a:r>
            <a:r>
              <a:rPr lang="ru-RU" sz="2000" dirty="0" err="1">
                <a:latin typeface="Times New Roman" pitchFamily="18" charset="0"/>
              </a:rPr>
              <a:t>суб‘єктів</a:t>
            </a:r>
            <a:r>
              <a:rPr lang="ru-RU" sz="2000" dirty="0">
                <a:latin typeface="Times New Roman" pitchFamily="18" charset="0"/>
              </a:rPr>
              <a:t> </a:t>
            </a:r>
            <a:r>
              <a:rPr lang="ru-RU" sz="2000" dirty="0" err="1">
                <a:latin typeface="Times New Roman" pitchFamily="18" charset="0"/>
              </a:rPr>
              <a:t>турбізнесу</a:t>
            </a:r>
            <a:r>
              <a:rPr lang="ru-RU" sz="2000" dirty="0">
                <a:latin typeface="Times New Roman" pitchFamily="18" charset="0"/>
              </a:rPr>
              <a:t>, </a:t>
            </a:r>
            <a:r>
              <a:rPr lang="ru-RU" sz="2000" dirty="0" err="1">
                <a:latin typeface="Times New Roman" pitchFamily="18" charset="0"/>
              </a:rPr>
              <a:t>віртуальні</a:t>
            </a:r>
            <a:r>
              <a:rPr lang="ru-RU" sz="2000" dirty="0">
                <a:latin typeface="Times New Roman" pitchFamily="18" charset="0"/>
              </a:rPr>
              <a:t> 3</a:t>
            </a:r>
            <a:r>
              <a:rPr lang="en-US" sz="2000" dirty="0">
                <a:latin typeface="Times New Roman" pitchFamily="18" charset="0"/>
              </a:rPr>
              <a:t>d-</a:t>
            </a:r>
            <a:r>
              <a:rPr lang="ru-RU" sz="2000" dirty="0">
                <a:latin typeface="Times New Roman" pitchFamily="18" charset="0"/>
              </a:rPr>
              <a:t>тури, </a:t>
            </a:r>
            <a:r>
              <a:rPr lang="ru-RU" sz="2000" dirty="0" err="1">
                <a:latin typeface="Times New Roman" pitchFamily="18" charset="0"/>
              </a:rPr>
              <a:t>інтернет-реклама</a:t>
            </a:r>
            <a:r>
              <a:rPr lang="ru-RU" sz="2000" dirty="0">
                <a:latin typeface="Times New Roman" pitchFamily="18" charset="0"/>
              </a:rPr>
              <a:t> (у тому </a:t>
            </a:r>
            <a:r>
              <a:rPr lang="ru-RU" sz="2000" dirty="0" err="1">
                <a:latin typeface="Times New Roman" pitchFamily="18" charset="0"/>
              </a:rPr>
              <a:t>числі</a:t>
            </a:r>
            <a:r>
              <a:rPr lang="ru-RU" sz="2000" dirty="0">
                <a:latin typeface="Times New Roman" pitchFamily="18" charset="0"/>
              </a:rPr>
              <a:t> </a:t>
            </a:r>
            <a:r>
              <a:rPr lang="ru-RU" sz="2000" dirty="0" err="1">
                <a:latin typeface="Times New Roman" pitchFamily="18" charset="0"/>
              </a:rPr>
              <a:t>банерна</a:t>
            </a:r>
            <a:r>
              <a:rPr lang="ru-RU" sz="2000" dirty="0">
                <a:latin typeface="Times New Roman" pitchFamily="18" charset="0"/>
              </a:rPr>
              <a:t>), </a:t>
            </a:r>
            <a:r>
              <a:rPr lang="ru-RU" sz="2000" dirty="0" err="1">
                <a:latin typeface="Times New Roman" pitchFamily="18" charset="0"/>
              </a:rPr>
              <a:t>електронні</a:t>
            </a:r>
            <a:r>
              <a:rPr lang="ru-RU" sz="2000" dirty="0">
                <a:latin typeface="Times New Roman" pitchFamily="18" charset="0"/>
              </a:rPr>
              <a:t> </a:t>
            </a:r>
            <a:r>
              <a:rPr lang="ru-RU" sz="2000" dirty="0" err="1">
                <a:latin typeface="Times New Roman" pitchFamily="18" charset="0"/>
              </a:rPr>
              <a:t>презентації</a:t>
            </a:r>
            <a:r>
              <a:rPr lang="ru-RU" sz="2000" dirty="0">
                <a:latin typeface="Times New Roman" pitchFamily="18" charset="0"/>
              </a:rPr>
              <a:t>, </a:t>
            </a:r>
            <a:r>
              <a:rPr lang="ru-RU" sz="2000" dirty="0" err="1">
                <a:latin typeface="Times New Roman" pitchFamily="18" charset="0"/>
              </a:rPr>
              <a:t>смста</a:t>
            </a:r>
            <a:r>
              <a:rPr lang="ru-RU" sz="2000" dirty="0">
                <a:latin typeface="Times New Roman" pitchFamily="18" charset="0"/>
              </a:rPr>
              <a:t> </a:t>
            </a:r>
            <a:r>
              <a:rPr lang="en-US" sz="2000" dirty="0">
                <a:latin typeface="Times New Roman" pitchFamily="18" charset="0"/>
              </a:rPr>
              <a:t>e-mail-</a:t>
            </a:r>
            <a:r>
              <a:rPr lang="ru-RU" sz="2000" dirty="0" err="1">
                <a:latin typeface="Times New Roman" pitchFamily="18" charset="0"/>
              </a:rPr>
              <a:t>розсилки</a:t>
            </a:r>
            <a:r>
              <a:rPr lang="ru-RU" sz="2000" dirty="0">
                <a:latin typeface="Times New Roman" pitchFamily="18" charset="0"/>
              </a:rPr>
              <a:t>. Для </a:t>
            </a:r>
            <a:r>
              <a:rPr lang="ru-RU" sz="2000" dirty="0" err="1">
                <a:latin typeface="Times New Roman" pitchFamily="18" charset="0"/>
              </a:rPr>
              <a:t>сільського</a:t>
            </a:r>
            <a:r>
              <a:rPr lang="ru-RU" sz="2000" dirty="0">
                <a:latin typeface="Times New Roman" pitchFamily="18" charset="0"/>
              </a:rPr>
              <a:t> зеленого туризму </a:t>
            </a:r>
            <a:r>
              <a:rPr lang="ru-RU" sz="2000" dirty="0" err="1">
                <a:latin typeface="Times New Roman" pitchFamily="18" charset="0"/>
              </a:rPr>
              <a:t>особливе</a:t>
            </a:r>
            <a:r>
              <a:rPr lang="ru-RU" sz="2000" dirty="0">
                <a:latin typeface="Times New Roman" pitchFamily="18" charset="0"/>
              </a:rPr>
              <a:t> </a:t>
            </a:r>
            <a:r>
              <a:rPr lang="ru-RU" sz="2000" dirty="0" err="1">
                <a:latin typeface="Times New Roman" pitchFamily="18" charset="0"/>
              </a:rPr>
              <a:t>значення</a:t>
            </a:r>
            <a:r>
              <a:rPr lang="ru-RU" sz="2000" dirty="0">
                <a:latin typeface="Times New Roman" pitchFamily="18" charset="0"/>
              </a:rPr>
              <a:t> </a:t>
            </a:r>
            <a:r>
              <a:rPr lang="ru-RU" sz="2000" dirty="0" err="1">
                <a:latin typeface="Times New Roman" pitchFamily="18" charset="0"/>
              </a:rPr>
              <a:t>відіграють</a:t>
            </a:r>
            <a:r>
              <a:rPr lang="ru-RU" sz="2000" dirty="0">
                <a:latin typeface="Times New Roman" pitchFamily="18" charset="0"/>
              </a:rPr>
              <a:t> </a:t>
            </a:r>
            <a:r>
              <a:rPr lang="ru-RU" sz="2000" dirty="0" err="1">
                <a:latin typeface="Times New Roman" pitchFamily="18" charset="0"/>
              </a:rPr>
              <a:t>туристичні</a:t>
            </a:r>
            <a:r>
              <a:rPr lang="ru-RU" sz="2000" dirty="0">
                <a:latin typeface="Times New Roman" pitchFamily="18" charset="0"/>
              </a:rPr>
              <a:t> </a:t>
            </a:r>
            <a:r>
              <a:rPr lang="ru-RU" sz="2000" dirty="0" err="1">
                <a:latin typeface="Times New Roman" pitchFamily="18" charset="0"/>
              </a:rPr>
              <a:t>портали</a:t>
            </a:r>
            <a:r>
              <a:rPr lang="ru-RU" sz="2000" dirty="0">
                <a:latin typeface="Times New Roman" pitchFamily="18" charset="0"/>
              </a:rPr>
              <a:t>. В </a:t>
            </a:r>
            <a:r>
              <a:rPr lang="ru-RU" sz="2000" dirty="0" err="1">
                <a:latin typeface="Times New Roman" pitchFamily="18" charset="0"/>
              </a:rPr>
              <a:t>Україні</a:t>
            </a:r>
            <a:r>
              <a:rPr lang="ru-RU" sz="2000" dirty="0">
                <a:latin typeface="Times New Roman" pitchFamily="18" charset="0"/>
              </a:rPr>
              <a:t> прикладами таких </a:t>
            </a:r>
            <a:r>
              <a:rPr lang="ru-RU" sz="2000" dirty="0" err="1">
                <a:latin typeface="Times New Roman" pitchFamily="18" charset="0"/>
              </a:rPr>
              <a:t>порталів</a:t>
            </a:r>
            <a:r>
              <a:rPr lang="ru-RU" sz="2000" dirty="0">
                <a:latin typeface="Times New Roman" pitchFamily="18" charset="0"/>
              </a:rPr>
              <a:t> </a:t>
            </a:r>
            <a:r>
              <a:rPr lang="ru-RU" sz="2000" dirty="0" err="1">
                <a:latin typeface="Times New Roman" pitchFamily="18" charset="0"/>
              </a:rPr>
              <a:t>з</a:t>
            </a:r>
            <a:r>
              <a:rPr lang="ru-RU" sz="2000" dirty="0">
                <a:latin typeface="Times New Roman" pitchFamily="18" charset="0"/>
              </a:rPr>
              <a:t> </a:t>
            </a:r>
            <a:r>
              <a:rPr lang="ru-RU" sz="2000" dirty="0" err="1">
                <a:latin typeface="Times New Roman" pitchFamily="18" charset="0"/>
              </a:rPr>
              <a:t>інформацією</a:t>
            </a:r>
            <a:r>
              <a:rPr lang="ru-RU" sz="2000" dirty="0">
                <a:latin typeface="Times New Roman" pitchFamily="18" charset="0"/>
              </a:rPr>
              <a:t> про </a:t>
            </a:r>
            <a:r>
              <a:rPr lang="ru-RU" sz="2000" dirty="0" err="1">
                <a:latin typeface="Times New Roman" pitchFamily="18" charset="0"/>
              </a:rPr>
              <a:t>зелені</a:t>
            </a:r>
            <a:r>
              <a:rPr lang="ru-RU" sz="2000" dirty="0">
                <a:latin typeface="Times New Roman" pitchFamily="18" charset="0"/>
              </a:rPr>
              <a:t> (</a:t>
            </a:r>
            <a:r>
              <a:rPr lang="ru-RU" sz="2000" dirty="0" err="1">
                <a:latin typeface="Times New Roman" pitchFamily="18" charset="0"/>
              </a:rPr>
              <a:t>агро</a:t>
            </a:r>
            <a:r>
              <a:rPr lang="ru-RU" sz="2000" dirty="0">
                <a:latin typeface="Times New Roman" pitchFamily="18" charset="0"/>
              </a:rPr>
              <a:t>-) </a:t>
            </a:r>
            <a:r>
              <a:rPr lang="ru-RU" sz="2000" dirty="0" err="1">
                <a:latin typeface="Times New Roman" pitchFamily="18" charset="0"/>
              </a:rPr>
              <a:t>садиби</a:t>
            </a:r>
            <a:r>
              <a:rPr lang="ru-RU" sz="2000" dirty="0">
                <a:latin typeface="Times New Roman" pitchFamily="18" charset="0"/>
              </a:rPr>
              <a:t> є: </a:t>
            </a:r>
            <a:r>
              <a:rPr lang="en-US" sz="2000" dirty="0">
                <a:latin typeface="Times New Roman" pitchFamily="18" charset="0"/>
              </a:rPr>
              <a:t>http://www.karpaty.info/ua/, http://ruraltourism.com.ua/, http://ua.dorogovkaz.com/, http://green.vsitury.com.ua/ </a:t>
            </a:r>
            <a:r>
              <a:rPr lang="ru-RU" sz="2000" dirty="0">
                <a:latin typeface="Times New Roman" pitchFamily="18" charset="0"/>
              </a:rPr>
              <a:t>та </a:t>
            </a:r>
            <a:r>
              <a:rPr lang="ru-RU" sz="2000" dirty="0" err="1">
                <a:latin typeface="Times New Roman" pitchFamily="18" charset="0"/>
              </a:rPr>
              <a:t>ін</a:t>
            </a:r>
            <a:r>
              <a:rPr lang="ru-RU" sz="2000" dirty="0">
                <a:latin typeface="Times New Roman" pitchFamily="18" charset="0"/>
              </a:rPr>
              <a:t>.;</a:t>
            </a:r>
          </a:p>
          <a:p>
            <a:pPr marL="0" indent="449263" algn="just" eaLnBrk="1" hangingPunct="1"/>
            <a:r>
              <a:rPr lang="ru-RU" sz="2000" dirty="0">
                <a:latin typeface="Times New Roman" pitchFamily="18" charset="0"/>
              </a:rPr>
              <a:t> 2) </a:t>
            </a:r>
            <a:r>
              <a:rPr lang="ru-RU" sz="2000" dirty="0" err="1">
                <a:latin typeface="Times New Roman" pitchFamily="18" charset="0"/>
              </a:rPr>
              <a:t>обслуговування</a:t>
            </a:r>
            <a:r>
              <a:rPr lang="ru-RU" sz="2000" dirty="0">
                <a:latin typeface="Times New Roman" pitchFamily="18" charset="0"/>
              </a:rPr>
              <a:t> </a:t>
            </a:r>
            <a:r>
              <a:rPr lang="ru-RU" sz="2000" dirty="0" err="1">
                <a:latin typeface="Times New Roman" pitchFamily="18" charset="0"/>
              </a:rPr>
              <a:t>купівлі</a:t>
            </a:r>
            <a:r>
              <a:rPr lang="ru-RU" sz="2000" dirty="0">
                <a:latin typeface="Times New Roman" pitchFamily="18" charset="0"/>
              </a:rPr>
              <a:t> </a:t>
            </a:r>
            <a:r>
              <a:rPr lang="ru-RU" sz="2000" dirty="0" err="1">
                <a:latin typeface="Times New Roman" pitchFamily="18" charset="0"/>
              </a:rPr>
              <a:t>і</a:t>
            </a:r>
            <a:r>
              <a:rPr lang="ru-RU" sz="2000" dirty="0">
                <a:latin typeface="Times New Roman" pitchFamily="18" charset="0"/>
              </a:rPr>
              <a:t> </a:t>
            </a:r>
            <a:r>
              <a:rPr lang="ru-RU" sz="2000" dirty="0" err="1">
                <a:latin typeface="Times New Roman" pitchFamily="18" charset="0"/>
              </a:rPr>
              <a:t>супровід</a:t>
            </a:r>
            <a:r>
              <a:rPr lang="ru-RU" sz="2000" dirty="0">
                <a:latin typeface="Times New Roman" pitchFamily="18" charset="0"/>
              </a:rPr>
              <a:t> </a:t>
            </a:r>
            <a:r>
              <a:rPr lang="ru-RU" sz="2000" dirty="0" err="1">
                <a:latin typeface="Times New Roman" pitchFamily="18" charset="0"/>
              </a:rPr>
              <a:t>споживання</a:t>
            </a:r>
            <a:r>
              <a:rPr lang="ru-RU" sz="2000" dirty="0">
                <a:latin typeface="Times New Roman" pitchFamily="18" charset="0"/>
              </a:rPr>
              <a:t> </a:t>
            </a:r>
            <a:r>
              <a:rPr lang="ru-RU" sz="2000" dirty="0" err="1">
                <a:latin typeface="Times New Roman" pitchFamily="18" charset="0"/>
              </a:rPr>
              <a:t>туристичного</a:t>
            </a:r>
            <a:r>
              <a:rPr lang="ru-RU" sz="2000" dirty="0">
                <a:latin typeface="Times New Roman" pitchFamily="18" charset="0"/>
              </a:rPr>
              <a:t> продукту: </a:t>
            </a:r>
            <a:r>
              <a:rPr lang="ru-RU" sz="2000" dirty="0" err="1">
                <a:latin typeface="Times New Roman" pitchFamily="18" charset="0"/>
              </a:rPr>
              <a:t>уніфіковані</a:t>
            </a:r>
            <a:r>
              <a:rPr lang="ru-RU" sz="2000" dirty="0">
                <a:latin typeface="Times New Roman" pitchFamily="18" charset="0"/>
              </a:rPr>
              <a:t> </a:t>
            </a:r>
            <a:r>
              <a:rPr lang="ru-RU" sz="2000" dirty="0" err="1">
                <a:latin typeface="Times New Roman" pitchFamily="18" charset="0"/>
              </a:rPr>
              <a:t>інформаційні</a:t>
            </a:r>
            <a:r>
              <a:rPr lang="ru-RU" sz="2000" dirty="0">
                <a:latin typeface="Times New Roman" pitchFamily="18" charset="0"/>
              </a:rPr>
              <a:t> </a:t>
            </a:r>
            <a:r>
              <a:rPr lang="ru-RU" sz="2000" dirty="0" err="1">
                <a:latin typeface="Times New Roman" pitchFamily="18" charset="0"/>
              </a:rPr>
              <a:t>бази</a:t>
            </a:r>
            <a:r>
              <a:rPr lang="ru-RU" sz="2000" dirty="0">
                <a:latin typeface="Times New Roman" pitchFamily="18" charset="0"/>
              </a:rPr>
              <a:t> </a:t>
            </a:r>
            <a:r>
              <a:rPr lang="ru-RU" sz="2000" dirty="0" err="1">
                <a:latin typeface="Times New Roman" pitchFamily="18" charset="0"/>
              </a:rPr>
              <a:t>даних</a:t>
            </a:r>
            <a:r>
              <a:rPr lang="ru-RU" sz="2000" dirty="0">
                <a:latin typeface="Times New Roman" pitchFamily="18" charset="0"/>
              </a:rPr>
              <a:t> </a:t>
            </a:r>
            <a:r>
              <a:rPr lang="ru-RU" sz="2000" dirty="0" err="1">
                <a:latin typeface="Times New Roman" pitchFamily="18" charset="0"/>
              </a:rPr>
              <a:t>з</a:t>
            </a:r>
            <a:r>
              <a:rPr lang="ru-RU" sz="2000" dirty="0">
                <a:latin typeface="Times New Roman" pitchFamily="18" charset="0"/>
              </a:rPr>
              <a:t> </a:t>
            </a:r>
            <a:r>
              <a:rPr lang="ru-RU" sz="2000" dirty="0" err="1">
                <a:latin typeface="Times New Roman" pitchFamily="18" charset="0"/>
              </a:rPr>
              <a:t>переліком</a:t>
            </a:r>
            <a:r>
              <a:rPr lang="ru-RU" sz="2000" dirty="0">
                <a:latin typeface="Times New Roman" pitchFamily="18" charset="0"/>
              </a:rPr>
              <a:t> </a:t>
            </a:r>
            <a:r>
              <a:rPr lang="ru-RU" sz="2000" dirty="0" err="1">
                <a:latin typeface="Times New Roman" pitchFamily="18" charset="0"/>
              </a:rPr>
              <a:t>можливих</a:t>
            </a:r>
            <a:r>
              <a:rPr lang="ru-RU" sz="2000" dirty="0">
                <a:latin typeface="Times New Roman" pitchFamily="18" charset="0"/>
              </a:rPr>
              <a:t> </a:t>
            </a:r>
            <a:r>
              <a:rPr lang="ru-RU" sz="2000" dirty="0" err="1">
                <a:latin typeface="Times New Roman" pitchFamily="18" charset="0"/>
              </a:rPr>
              <a:t>туристичних</a:t>
            </a:r>
            <a:r>
              <a:rPr lang="ru-RU" sz="2000" dirty="0">
                <a:latin typeface="Times New Roman" pitchFamily="18" charset="0"/>
              </a:rPr>
              <a:t> </a:t>
            </a:r>
            <a:r>
              <a:rPr lang="ru-RU" sz="2000" dirty="0" err="1">
                <a:latin typeface="Times New Roman" pitchFamily="18" charset="0"/>
              </a:rPr>
              <a:t>продуктів</a:t>
            </a:r>
            <a:r>
              <a:rPr lang="ru-RU" sz="2000" dirty="0">
                <a:latin typeface="Times New Roman" pitchFamily="18" charset="0"/>
              </a:rPr>
              <a:t> (</a:t>
            </a:r>
            <a:r>
              <a:rPr lang="ru-RU" sz="2000" dirty="0" err="1">
                <a:latin typeface="Times New Roman" pitchFamily="18" charset="0"/>
              </a:rPr>
              <a:t>глобальні</a:t>
            </a:r>
            <a:r>
              <a:rPr lang="ru-RU" sz="2000" dirty="0">
                <a:latin typeface="Times New Roman" pitchFamily="18" charset="0"/>
              </a:rPr>
              <a:t> </a:t>
            </a:r>
            <a:r>
              <a:rPr lang="ru-RU" sz="2000" dirty="0" err="1">
                <a:latin typeface="Times New Roman" pitchFamily="18" charset="0"/>
              </a:rPr>
              <a:t>розподільні</a:t>
            </a:r>
            <a:r>
              <a:rPr lang="ru-RU" sz="2000" dirty="0">
                <a:latin typeface="Times New Roman" pitchFamily="18" charset="0"/>
              </a:rPr>
              <a:t> </a:t>
            </a:r>
            <a:r>
              <a:rPr lang="ru-RU" sz="2000" dirty="0" err="1">
                <a:latin typeface="Times New Roman" pitchFamily="18" charset="0"/>
              </a:rPr>
              <a:t>системи</a:t>
            </a:r>
            <a:r>
              <a:rPr lang="ru-RU" sz="2000" dirty="0">
                <a:latin typeface="Times New Roman" pitchFamily="18" charset="0"/>
              </a:rPr>
              <a:t>), </a:t>
            </a:r>
            <a:r>
              <a:rPr lang="ru-RU" sz="2000" dirty="0" err="1">
                <a:latin typeface="Times New Roman" pitchFamily="18" charset="0"/>
              </a:rPr>
              <a:t>глобальні</a:t>
            </a:r>
            <a:r>
              <a:rPr lang="ru-RU" sz="2000" dirty="0">
                <a:latin typeface="Times New Roman" pitchFamily="18" charset="0"/>
              </a:rPr>
              <a:t> </a:t>
            </a:r>
            <a:r>
              <a:rPr lang="ru-RU" sz="2000" dirty="0" err="1">
                <a:latin typeface="Times New Roman" pitchFamily="18" charset="0"/>
              </a:rPr>
              <a:t>системи</a:t>
            </a:r>
            <a:r>
              <a:rPr lang="ru-RU" sz="2000" dirty="0">
                <a:latin typeface="Times New Roman" pitchFamily="18" charset="0"/>
              </a:rPr>
              <a:t> </a:t>
            </a:r>
            <a:r>
              <a:rPr lang="ru-RU" sz="2000" dirty="0" err="1">
                <a:latin typeface="Times New Roman" pitchFamily="18" charset="0"/>
              </a:rPr>
              <a:t>онлайн-бронювання</a:t>
            </a:r>
            <a:r>
              <a:rPr lang="ru-RU" sz="2000" dirty="0">
                <a:latin typeface="Times New Roman" pitchFamily="18" charset="0"/>
              </a:rPr>
              <a:t> (</a:t>
            </a:r>
            <a:r>
              <a:rPr lang="ru-RU" sz="2000" dirty="0" err="1">
                <a:latin typeface="Times New Roman" pitchFamily="18" charset="0"/>
              </a:rPr>
              <a:t>проживання</a:t>
            </a:r>
            <a:r>
              <a:rPr lang="ru-RU" sz="2000" dirty="0">
                <a:latin typeface="Times New Roman" pitchFamily="18" charset="0"/>
              </a:rPr>
              <a:t>, </a:t>
            </a:r>
            <a:r>
              <a:rPr lang="ru-RU" sz="2000" dirty="0" err="1">
                <a:latin typeface="Times New Roman" pitchFamily="18" charset="0"/>
              </a:rPr>
              <a:t>електронні</a:t>
            </a:r>
            <a:r>
              <a:rPr lang="ru-RU" sz="2000" dirty="0">
                <a:latin typeface="Times New Roman" pitchFamily="18" charset="0"/>
              </a:rPr>
              <a:t> квитки (</a:t>
            </a:r>
            <a:r>
              <a:rPr lang="ru-RU" sz="2000" dirty="0" err="1">
                <a:latin typeface="Times New Roman" pitchFamily="18" charset="0"/>
              </a:rPr>
              <a:t>віртуальні</a:t>
            </a:r>
            <a:r>
              <a:rPr lang="ru-RU" sz="2000" dirty="0">
                <a:latin typeface="Times New Roman" pitchFamily="18" charset="0"/>
              </a:rPr>
              <a:t> </a:t>
            </a:r>
            <a:r>
              <a:rPr lang="ru-RU" sz="2000" dirty="0" err="1">
                <a:latin typeface="Times New Roman" pitchFamily="18" charset="0"/>
              </a:rPr>
              <a:t>офіси</a:t>
            </a:r>
            <a:r>
              <a:rPr lang="ru-RU" sz="2000" dirty="0">
                <a:latin typeface="Times New Roman" pitchFamily="18" charset="0"/>
              </a:rPr>
              <a:t> продажу </a:t>
            </a:r>
            <a:r>
              <a:rPr lang="ru-RU" sz="2000" dirty="0" err="1">
                <a:latin typeface="Times New Roman" pitchFamily="18" charset="0"/>
              </a:rPr>
              <a:t>квитків</a:t>
            </a:r>
            <a:r>
              <a:rPr lang="ru-RU" sz="2000" dirty="0">
                <a:latin typeface="Times New Roman" pitchFamily="18" charset="0"/>
              </a:rPr>
              <a:t>), комплекс </a:t>
            </a:r>
            <a:r>
              <a:rPr lang="ru-RU" sz="2000" dirty="0" err="1">
                <a:latin typeface="Times New Roman" pitchFamily="18" charset="0"/>
              </a:rPr>
              <a:t>туристичних</a:t>
            </a:r>
            <a:r>
              <a:rPr lang="ru-RU" sz="2000" dirty="0">
                <a:latin typeface="Times New Roman" pitchFamily="18" charset="0"/>
              </a:rPr>
              <a:t> </a:t>
            </a:r>
            <a:r>
              <a:rPr lang="ru-RU" sz="2000" dirty="0" err="1">
                <a:latin typeface="Times New Roman" pitchFamily="18" charset="0"/>
              </a:rPr>
              <a:t>послуг</a:t>
            </a:r>
            <a:r>
              <a:rPr lang="ru-RU" sz="2000" dirty="0">
                <a:latin typeface="Times New Roman" pitchFamily="18" charset="0"/>
              </a:rPr>
              <a:t> (</a:t>
            </a:r>
            <a:r>
              <a:rPr lang="ru-RU" sz="2000" dirty="0" err="1">
                <a:latin typeface="Times New Roman" pitchFamily="18" charset="0"/>
              </a:rPr>
              <a:t>екскурсії</a:t>
            </a:r>
            <a:r>
              <a:rPr lang="ru-RU" sz="2000" dirty="0">
                <a:latin typeface="Times New Roman" pitchFamily="18" charset="0"/>
              </a:rPr>
              <a:t> </a:t>
            </a:r>
            <a:r>
              <a:rPr lang="ru-RU" sz="2000" dirty="0" err="1">
                <a:latin typeface="Times New Roman" pitchFamily="18" charset="0"/>
              </a:rPr>
              <a:t>і</a:t>
            </a:r>
            <a:r>
              <a:rPr lang="ru-RU" sz="2000" dirty="0">
                <a:latin typeface="Times New Roman" pitchFamily="18" charset="0"/>
              </a:rPr>
              <a:t> т. д.)), </a:t>
            </a:r>
            <a:r>
              <a:rPr lang="ru-RU" sz="2000" dirty="0" err="1">
                <a:latin typeface="Times New Roman" pitchFamily="18" charset="0"/>
              </a:rPr>
              <a:t>платіжні</a:t>
            </a:r>
            <a:r>
              <a:rPr lang="ru-RU" sz="2000" dirty="0">
                <a:latin typeface="Times New Roman" pitchFamily="18" charset="0"/>
              </a:rPr>
              <a:t> </a:t>
            </a:r>
            <a:r>
              <a:rPr lang="ru-RU" sz="2000" dirty="0" err="1">
                <a:latin typeface="Times New Roman" pitchFamily="18" charset="0"/>
              </a:rPr>
              <a:t>системи</a:t>
            </a:r>
            <a:r>
              <a:rPr lang="ru-RU" sz="2000" dirty="0">
                <a:latin typeface="Times New Roman" pitchFamily="18" charset="0"/>
              </a:rPr>
              <a:t>. </a:t>
            </a:r>
            <a:r>
              <a:rPr lang="ru-RU" sz="2000" dirty="0" err="1">
                <a:latin typeface="Times New Roman" pitchFamily="18" charset="0"/>
              </a:rPr>
              <a:t>Дуже</a:t>
            </a:r>
            <a:r>
              <a:rPr lang="ru-RU" sz="2000" dirty="0">
                <a:latin typeface="Times New Roman" pitchFamily="18" charset="0"/>
              </a:rPr>
              <a:t> </a:t>
            </a:r>
            <a:r>
              <a:rPr lang="ru-RU" sz="2000" dirty="0" err="1">
                <a:latin typeface="Times New Roman" pitchFamily="18" charset="0"/>
              </a:rPr>
              <a:t>важливо</a:t>
            </a:r>
            <a:r>
              <a:rPr lang="ru-RU" sz="2000" dirty="0">
                <a:latin typeface="Times New Roman" pitchFamily="18" charset="0"/>
              </a:rPr>
              <a:t>, </a:t>
            </a:r>
            <a:r>
              <a:rPr lang="ru-RU" sz="2000" dirty="0" err="1">
                <a:latin typeface="Times New Roman" pitchFamily="18" charset="0"/>
              </a:rPr>
              <a:t>щоб</a:t>
            </a:r>
            <a:r>
              <a:rPr lang="ru-RU" sz="2000" dirty="0">
                <a:latin typeface="Times New Roman" pitchFamily="18" charset="0"/>
              </a:rPr>
              <a:t> </a:t>
            </a:r>
            <a:r>
              <a:rPr lang="ru-RU" sz="2000" dirty="0" err="1">
                <a:latin typeface="Times New Roman" pitchFamily="18" charset="0"/>
              </a:rPr>
              <a:t>зелені</a:t>
            </a:r>
            <a:r>
              <a:rPr lang="ru-RU" sz="2000" dirty="0">
                <a:latin typeface="Times New Roman" pitchFamily="18" charset="0"/>
              </a:rPr>
              <a:t> </a:t>
            </a:r>
            <a:r>
              <a:rPr lang="ru-RU" sz="2000" dirty="0" err="1">
                <a:latin typeface="Times New Roman" pitchFamily="18" charset="0"/>
              </a:rPr>
              <a:t>садиби</a:t>
            </a:r>
            <a:r>
              <a:rPr lang="ru-RU" sz="2000" dirty="0">
                <a:latin typeface="Times New Roman" pitchFamily="18" charset="0"/>
              </a:rPr>
              <a:t> надавали </a:t>
            </a:r>
            <a:r>
              <a:rPr lang="ru-RU" sz="2000" dirty="0" err="1">
                <a:latin typeface="Times New Roman" pitchFamily="18" charset="0"/>
              </a:rPr>
              <a:t>технічну</a:t>
            </a:r>
            <a:r>
              <a:rPr lang="ru-RU" sz="2000" dirty="0">
                <a:latin typeface="Times New Roman" pitchFamily="18" charset="0"/>
              </a:rPr>
              <a:t> </a:t>
            </a:r>
            <a:r>
              <a:rPr lang="ru-RU" sz="2000" dirty="0" err="1">
                <a:latin typeface="Times New Roman" pitchFamily="18" charset="0"/>
              </a:rPr>
              <a:t>можливість</a:t>
            </a:r>
            <a:r>
              <a:rPr lang="ru-RU" sz="2000" dirty="0">
                <a:latin typeface="Times New Roman" pitchFamily="18" charset="0"/>
              </a:rPr>
              <a:t> </a:t>
            </a:r>
            <a:r>
              <a:rPr lang="ru-RU" sz="2000" dirty="0" err="1">
                <a:latin typeface="Times New Roman" pitchFamily="18" charset="0"/>
              </a:rPr>
              <a:t>бронювання</a:t>
            </a:r>
            <a:r>
              <a:rPr lang="ru-RU" sz="2000" dirty="0">
                <a:latin typeface="Times New Roman" pitchFamily="18" charset="0"/>
              </a:rPr>
              <a:t>. </a:t>
            </a:r>
            <a:r>
              <a:rPr lang="ru-RU" sz="2000" dirty="0" err="1">
                <a:latin typeface="Times New Roman" pitchFamily="18" charset="0"/>
              </a:rPr>
              <a:t>Це</a:t>
            </a:r>
            <a:r>
              <a:rPr lang="ru-RU" sz="2000" dirty="0">
                <a:latin typeface="Times New Roman" pitchFamily="18" charset="0"/>
              </a:rPr>
              <a:t> </a:t>
            </a:r>
            <a:r>
              <a:rPr lang="ru-RU" sz="2000" dirty="0" err="1">
                <a:latin typeface="Times New Roman" pitchFamily="18" charset="0"/>
              </a:rPr>
              <a:t>має</a:t>
            </a:r>
            <a:r>
              <a:rPr lang="ru-RU" sz="2000" dirty="0">
                <a:latin typeface="Times New Roman" pitchFamily="18" charset="0"/>
              </a:rPr>
              <a:t> бути </a:t>
            </a:r>
            <a:r>
              <a:rPr lang="ru-RU" sz="2000" dirty="0" err="1">
                <a:latin typeface="Times New Roman" pitchFamily="18" charset="0"/>
              </a:rPr>
              <a:t>базова</a:t>
            </a:r>
            <a:r>
              <a:rPr lang="ru-RU" sz="2000" dirty="0">
                <a:latin typeface="Times New Roman" pitchFamily="18" charset="0"/>
              </a:rPr>
              <a:t> </a:t>
            </a:r>
            <a:r>
              <a:rPr lang="ru-RU" sz="2000" dirty="0" err="1">
                <a:latin typeface="Times New Roman" pitchFamily="18" charset="0"/>
              </a:rPr>
              <a:t>вимога</a:t>
            </a:r>
            <a:r>
              <a:rPr lang="ru-RU" sz="2000" dirty="0">
                <a:latin typeface="Times New Roman" pitchFamily="18" charset="0"/>
              </a:rPr>
              <a:t> </a:t>
            </a:r>
            <a:r>
              <a:rPr lang="ru-RU" sz="2000" dirty="0" err="1">
                <a:latin typeface="Times New Roman" pitchFamily="18" charset="0"/>
              </a:rPr>
              <a:t>виходу</a:t>
            </a:r>
            <a:r>
              <a:rPr lang="ru-RU" sz="2000" dirty="0">
                <a:latin typeface="Times New Roman" pitchFamily="18" charset="0"/>
              </a:rPr>
              <a:t> на </a:t>
            </a:r>
            <a:r>
              <a:rPr lang="ru-RU" sz="2000" dirty="0" err="1">
                <a:latin typeface="Times New Roman" pitchFamily="18" charset="0"/>
              </a:rPr>
              <a:t>ринок</a:t>
            </a:r>
            <a:r>
              <a:rPr lang="ru-RU" sz="2000" dirty="0">
                <a:latin typeface="Times New Roman" pitchFamily="18" charset="0"/>
              </a:rPr>
              <a:t> в </a:t>
            </a:r>
            <a:r>
              <a:rPr lang="ru-RU" sz="2000" dirty="0" err="1">
                <a:latin typeface="Times New Roman" pitchFamily="18" charset="0"/>
              </a:rPr>
              <a:t>умовах</a:t>
            </a:r>
            <a:r>
              <a:rPr lang="ru-RU" sz="2000" dirty="0">
                <a:latin typeface="Times New Roman" pitchFamily="18" charset="0"/>
              </a:rPr>
              <a:t> </a:t>
            </a:r>
            <a:r>
              <a:rPr lang="ru-RU" sz="2000" dirty="0" err="1">
                <a:latin typeface="Times New Roman" pitchFamily="18" charset="0"/>
              </a:rPr>
              <a:t>посилення</a:t>
            </a:r>
            <a:r>
              <a:rPr lang="ru-RU" sz="2000" dirty="0">
                <a:latin typeface="Times New Roman" pitchFamily="18" charset="0"/>
              </a:rPr>
              <a:t> </a:t>
            </a:r>
            <a:r>
              <a:rPr lang="ru-RU" sz="2000" dirty="0" err="1">
                <a:latin typeface="Times New Roman" pitchFamily="18" charset="0"/>
              </a:rPr>
              <a:t>віртуальних</a:t>
            </a:r>
            <a:r>
              <a:rPr lang="ru-RU" sz="2000" dirty="0">
                <a:latin typeface="Times New Roman" pitchFamily="18" charset="0"/>
              </a:rPr>
              <a:t> </a:t>
            </a:r>
            <a:r>
              <a:rPr lang="ru-RU" sz="2000" dirty="0" err="1">
                <a:latin typeface="Times New Roman" pitchFamily="18" charset="0"/>
              </a:rPr>
              <a:t>комунікацій</a:t>
            </a:r>
            <a:r>
              <a:rPr lang="ru-RU" sz="2000" dirty="0">
                <a:latin typeface="Times New Roman" pitchFamily="18" charset="0"/>
              </a:rPr>
              <a:t> </a:t>
            </a:r>
            <a:r>
              <a:rPr lang="ru-RU" sz="2000" dirty="0" err="1">
                <a:latin typeface="Times New Roman" pitchFamily="18" charset="0"/>
              </a:rPr>
              <a:t>розширює</a:t>
            </a:r>
            <a:r>
              <a:rPr lang="ru-RU" sz="2000" dirty="0">
                <a:latin typeface="Times New Roman" pitchFamily="18" charset="0"/>
              </a:rPr>
              <a:t> </a:t>
            </a:r>
            <a:r>
              <a:rPr lang="ru-RU" sz="2000" dirty="0" err="1">
                <a:latin typeface="Times New Roman" pitchFamily="18" charset="0"/>
              </a:rPr>
              <a:t>споживчі</a:t>
            </a:r>
            <a:r>
              <a:rPr lang="ru-RU" sz="2000" dirty="0">
                <a:latin typeface="Times New Roman" pitchFamily="18" charset="0"/>
              </a:rPr>
              <a:t> </a:t>
            </a:r>
            <a:r>
              <a:rPr lang="ru-RU" sz="2000" dirty="0" err="1">
                <a:latin typeface="Times New Roman" pitchFamily="18" charset="0"/>
              </a:rPr>
              <a:t>сегментні</a:t>
            </a:r>
            <a:r>
              <a:rPr lang="ru-RU" sz="2000" dirty="0">
                <a:latin typeface="Times New Roman" pitchFamily="18" charset="0"/>
              </a:rPr>
              <a:t> </a:t>
            </a:r>
            <a:r>
              <a:rPr lang="ru-RU" sz="2000" dirty="0" err="1">
                <a:latin typeface="Times New Roman" pitchFamily="18" charset="0"/>
              </a:rPr>
              <a:t>орієнтири</a:t>
            </a:r>
            <a:r>
              <a:rPr lang="ru-RU" sz="2000" dirty="0">
                <a:latin typeface="Times New Roman" pitchFamily="18" charset="0"/>
              </a:rPr>
              <a:t> та </a:t>
            </a:r>
            <a:r>
              <a:rPr lang="ru-RU" sz="2000" dirty="0" err="1">
                <a:latin typeface="Times New Roman" pitchFamily="18" charset="0"/>
              </a:rPr>
              <a:t>дозволяє</a:t>
            </a:r>
            <a:r>
              <a:rPr lang="ru-RU" sz="2000" dirty="0">
                <a:latin typeface="Times New Roman" pitchFamily="18" charset="0"/>
              </a:rPr>
              <a:t>, </a:t>
            </a:r>
            <a:r>
              <a:rPr lang="ru-RU" sz="2000" dirty="0" err="1">
                <a:latin typeface="Times New Roman" pitchFamily="18" charset="0"/>
              </a:rPr>
              <a:t>зокрема</a:t>
            </a:r>
            <a:r>
              <a:rPr lang="ru-RU" sz="2000" dirty="0">
                <a:latin typeface="Times New Roman" pitchFamily="18" charset="0"/>
              </a:rPr>
              <a:t>, </a:t>
            </a:r>
            <a:r>
              <a:rPr lang="ru-RU" sz="2000" dirty="0" err="1">
                <a:latin typeface="Times New Roman" pitchFamily="18" charset="0"/>
              </a:rPr>
              <a:t>пропонувати</a:t>
            </a:r>
            <a:r>
              <a:rPr lang="ru-RU" sz="2000" dirty="0">
                <a:latin typeface="Times New Roman" pitchFamily="18" charset="0"/>
              </a:rPr>
              <a:t> </a:t>
            </a:r>
            <a:r>
              <a:rPr lang="ru-RU" sz="2000" dirty="0" err="1">
                <a:latin typeface="Times New Roman" pitchFamily="18" charset="0"/>
              </a:rPr>
              <a:t>послуги</a:t>
            </a:r>
            <a:r>
              <a:rPr lang="ru-RU" sz="2000" dirty="0">
                <a:latin typeface="Times New Roman" pitchFamily="18" charset="0"/>
              </a:rPr>
              <a:t> для </a:t>
            </a:r>
            <a:r>
              <a:rPr lang="ru-RU" sz="2000" dirty="0" err="1">
                <a:latin typeface="Times New Roman" pitchFamily="18" charset="0"/>
              </a:rPr>
              <a:t>іноземного</a:t>
            </a:r>
            <a:r>
              <a:rPr lang="ru-RU" sz="2000" dirty="0">
                <a:latin typeface="Times New Roman" pitchFamily="18" charset="0"/>
              </a:rPr>
              <a:t> туриста; </a:t>
            </a:r>
          </a:p>
          <a:p>
            <a:pPr marL="0" indent="449263" algn="just" eaLnBrk="1" hangingPunct="1"/>
            <a:r>
              <a:rPr lang="uk-UA" sz="1800" i="1" dirty="0">
                <a:latin typeface="Times New Roman" pitchFamily="18" charset="0"/>
              </a:rPr>
              <a:t>6. </a:t>
            </a:r>
            <a:r>
              <a:rPr lang="ru-RU" sz="1800" i="1" dirty="0">
                <a:latin typeface="Times New Roman" pitchFamily="18" charset="0"/>
              </a:rPr>
              <a:t> Шевчук А.В. Туризм та </a:t>
            </a:r>
            <a:r>
              <a:rPr lang="ru-RU" sz="1800" i="1" dirty="0" err="1">
                <a:latin typeface="Times New Roman" pitchFamily="18" charset="0"/>
              </a:rPr>
              <a:t>інформаційні</a:t>
            </a:r>
            <a:r>
              <a:rPr lang="ru-RU" sz="1800" i="1" dirty="0">
                <a:latin typeface="Times New Roman" pitchFamily="18" charset="0"/>
              </a:rPr>
              <a:t> </a:t>
            </a:r>
            <a:r>
              <a:rPr lang="ru-RU" sz="1800" i="1" dirty="0" err="1">
                <a:latin typeface="Times New Roman" pitchFamily="18" charset="0"/>
              </a:rPr>
              <a:t>технології</a:t>
            </a:r>
            <a:r>
              <a:rPr lang="ru-RU" sz="1800" i="1" dirty="0">
                <a:latin typeface="Times New Roman" pitchFamily="18" charset="0"/>
              </a:rPr>
              <a:t> у </a:t>
            </a:r>
            <a:r>
              <a:rPr lang="ru-RU" sz="1800" i="1" dirty="0" err="1">
                <a:latin typeface="Times New Roman" pitchFamily="18" charset="0"/>
              </a:rPr>
              <a:t>фокусі</a:t>
            </a:r>
            <a:r>
              <a:rPr lang="ru-RU" sz="1800" i="1" dirty="0">
                <a:latin typeface="Times New Roman" pitchFamily="18" charset="0"/>
              </a:rPr>
              <a:t> </a:t>
            </a:r>
            <a:r>
              <a:rPr lang="ru-RU" sz="1800" i="1" dirty="0" err="1">
                <a:latin typeface="Times New Roman" pitchFamily="18" charset="0"/>
              </a:rPr>
              <a:t>досягнень</a:t>
            </a:r>
            <a:r>
              <a:rPr lang="ru-RU" sz="1800" i="1" dirty="0">
                <a:latin typeface="Times New Roman" pitchFamily="18" charset="0"/>
              </a:rPr>
              <a:t> </a:t>
            </a:r>
            <a:r>
              <a:rPr lang="ru-RU" sz="1800" i="1" dirty="0" err="1">
                <a:latin typeface="Times New Roman" pitchFamily="18" charset="0"/>
              </a:rPr>
              <a:t>і</a:t>
            </a:r>
            <a:r>
              <a:rPr lang="ru-RU" sz="1800" i="1" dirty="0">
                <a:latin typeface="Times New Roman" pitchFamily="18" charset="0"/>
              </a:rPr>
              <a:t> </a:t>
            </a:r>
            <a:r>
              <a:rPr lang="ru-RU" sz="1800" i="1" dirty="0" err="1">
                <a:latin typeface="Times New Roman" pitchFamily="18" charset="0"/>
              </a:rPr>
              <a:t>нових</a:t>
            </a:r>
            <a:r>
              <a:rPr lang="ru-RU" sz="1800" i="1" dirty="0">
                <a:latin typeface="Times New Roman" pitchFamily="18" charset="0"/>
              </a:rPr>
              <a:t> перспектив / А.В. Шевчук // </a:t>
            </a:r>
            <a:r>
              <a:rPr lang="ru-RU" sz="1800" i="1" dirty="0" err="1">
                <a:latin typeface="Times New Roman" pitchFamily="18" charset="0"/>
              </a:rPr>
              <a:t>Науковий</a:t>
            </a:r>
            <a:r>
              <a:rPr lang="ru-RU" sz="1800" i="1" dirty="0">
                <a:latin typeface="Times New Roman" pitchFamily="18" charset="0"/>
              </a:rPr>
              <a:t> </a:t>
            </a:r>
            <a:r>
              <a:rPr lang="ru-RU" sz="1800" i="1" dirty="0" err="1">
                <a:latin typeface="Times New Roman" pitchFamily="18" charset="0"/>
              </a:rPr>
              <a:t>вісник</a:t>
            </a:r>
            <a:r>
              <a:rPr lang="ru-RU" sz="1800" i="1" dirty="0">
                <a:latin typeface="Times New Roman" pitchFamily="18" charset="0"/>
              </a:rPr>
              <a:t> </a:t>
            </a:r>
            <a:r>
              <a:rPr lang="ru-RU" sz="1800" i="1" dirty="0" err="1">
                <a:latin typeface="Times New Roman" pitchFamily="18" charset="0"/>
              </a:rPr>
              <a:t>Полтавського</a:t>
            </a:r>
            <a:r>
              <a:rPr lang="ru-RU" sz="1800" i="1" dirty="0">
                <a:latin typeface="Times New Roman" pitchFamily="18" charset="0"/>
              </a:rPr>
              <a:t> </a:t>
            </a:r>
            <a:r>
              <a:rPr lang="ru-RU" sz="1800" i="1" dirty="0" err="1">
                <a:latin typeface="Times New Roman" pitchFamily="18" charset="0"/>
              </a:rPr>
              <a:t>університету</a:t>
            </a:r>
            <a:r>
              <a:rPr lang="ru-RU" sz="1800" i="1" dirty="0">
                <a:latin typeface="Times New Roman" pitchFamily="18" charset="0"/>
              </a:rPr>
              <a:t> </a:t>
            </a:r>
            <a:r>
              <a:rPr lang="ru-RU" sz="1800" i="1" dirty="0" err="1">
                <a:latin typeface="Times New Roman" pitchFamily="18" charset="0"/>
              </a:rPr>
              <a:t>економіки</a:t>
            </a:r>
            <a:r>
              <a:rPr lang="ru-RU" sz="1800" i="1" dirty="0">
                <a:latin typeface="Times New Roman" pitchFamily="18" charset="0"/>
              </a:rPr>
              <a:t> </a:t>
            </a:r>
            <a:r>
              <a:rPr lang="ru-RU" sz="1800" i="1" dirty="0" err="1">
                <a:latin typeface="Times New Roman" pitchFamily="18" charset="0"/>
              </a:rPr>
              <a:t>і</a:t>
            </a:r>
            <a:r>
              <a:rPr lang="ru-RU" sz="1800" i="1" dirty="0">
                <a:latin typeface="Times New Roman" pitchFamily="18" charset="0"/>
              </a:rPr>
              <a:t> </a:t>
            </a:r>
            <a:r>
              <a:rPr lang="ru-RU" sz="1800" i="1" dirty="0" err="1">
                <a:latin typeface="Times New Roman" pitchFamily="18" charset="0"/>
              </a:rPr>
              <a:t>торгівлі</a:t>
            </a:r>
            <a:r>
              <a:rPr lang="ru-RU" sz="1800" i="1" dirty="0">
                <a:latin typeface="Times New Roman" pitchFamily="18" charset="0"/>
              </a:rPr>
              <a:t>. </a:t>
            </a:r>
            <a:r>
              <a:rPr lang="ru-RU" sz="1800" i="1" dirty="0" err="1">
                <a:latin typeface="Times New Roman" pitchFamily="18" charset="0"/>
              </a:rPr>
              <a:t>Серія</a:t>
            </a:r>
            <a:r>
              <a:rPr lang="ru-RU" sz="1800" i="1" dirty="0">
                <a:latin typeface="Times New Roman" pitchFamily="18" charset="0"/>
              </a:rPr>
              <a:t> «</a:t>
            </a:r>
            <a:r>
              <a:rPr lang="ru-RU" sz="1800" i="1" dirty="0" err="1">
                <a:latin typeface="Times New Roman" pitchFamily="18" charset="0"/>
              </a:rPr>
              <a:t>Економічні</a:t>
            </a:r>
            <a:r>
              <a:rPr lang="ru-RU" sz="1800" i="1" dirty="0">
                <a:latin typeface="Times New Roman" pitchFamily="18" charset="0"/>
              </a:rPr>
              <a:t> науки». – 2017. – № 1(79). – С. 148-155. </a:t>
            </a:r>
            <a:r>
              <a:rPr lang="en-US" sz="1800" i="1" dirty="0">
                <a:latin typeface="Times New Roman" pitchFamily="18" charset="0"/>
              </a:rPr>
              <a:t>R</a:t>
            </a:r>
            <a:endParaRPr lang="uk-UA" sz="1800" i="1" dirty="0">
              <a:latin typeface="Times New Roman" pitchFamily="18" charset="0"/>
            </a:endParaRPr>
          </a:p>
          <a:p>
            <a:pPr marL="0" indent="449263" eaLnBrk="1" hangingPunct="1"/>
            <a:r>
              <a:rPr lang="uk-UA" sz="1800" i="1" dirty="0">
                <a:latin typeface="Times New Roman" pitchFamily="18" charset="0"/>
              </a:rPr>
              <a:t>7</a:t>
            </a:r>
            <a:r>
              <a:rPr lang="uk-UA" sz="1800" dirty="0">
                <a:latin typeface="Times New Roman" pitchFamily="18" charset="0"/>
              </a:rPr>
              <a:t>. </a:t>
            </a:r>
            <a:r>
              <a:rPr lang="en-US" sz="1800" dirty="0">
                <a:latin typeface="Times New Roman" pitchFamily="18" charset="0"/>
              </a:rPr>
              <a:t>Green tourism as environment of innovative activities</a:t>
            </a:r>
            <a:r>
              <a:rPr lang="uk-UA" sz="1800" dirty="0">
                <a:latin typeface="Times New Roman" pitchFamily="18" charset="0"/>
              </a:rPr>
              <a:t>.</a:t>
            </a:r>
            <a:r>
              <a:rPr lang="en-US" sz="1800" dirty="0">
                <a:latin typeface="Times New Roman" pitchFamily="18" charset="0"/>
              </a:rPr>
              <a:t> https://journals.indexcopernicus.com/api/file/viewByFileId/295780.pdf</a:t>
            </a:r>
            <a:r>
              <a:rPr lang="uk-UA" sz="1500" dirty="0"/>
              <a:t> </a:t>
            </a:r>
            <a:endParaRPr lang="ru-RU" sz="1500" dirty="0"/>
          </a:p>
        </p:txBody>
      </p:sp>
      <p:pic>
        <p:nvPicPr>
          <p:cNvPr id="21506" name="image2.png"/>
          <p:cNvPicPr>
            <a:picLocks noGrp="1" noChangeAspect="1" noChangeArrowheads="1"/>
          </p:cNvPicPr>
          <p:nvPr>
            <p:ph type="title" idx="4294967295"/>
          </p:nvPr>
        </p:nvPicPr>
        <p:blipFill>
          <a:blip r:embed="rId2" cstate="print"/>
          <a:srcRect/>
          <a:stretch>
            <a:fillRect/>
          </a:stretch>
        </p:blipFill>
        <p:spPr>
          <a:xfrm>
            <a:off x="10109200" y="0"/>
            <a:ext cx="2082800" cy="846138"/>
          </a:xfrm>
        </p:spPr>
      </p:pic>
      <p:sp>
        <p:nvSpPr>
          <p:cNvPr id="21507" name="Rectangle 4"/>
          <p:cNvSpPr>
            <a:spLocks noChangeArrowheads="1"/>
          </p:cNvSpPr>
          <p:nvPr/>
        </p:nvSpPr>
        <p:spPr bwMode="auto">
          <a:xfrm>
            <a:off x="2481263" y="0"/>
            <a:ext cx="7458075" cy="701675"/>
          </a:xfrm>
          <a:prstGeom prst="rect">
            <a:avLst/>
          </a:prstGeom>
          <a:noFill/>
          <a:ln w="9525">
            <a:noFill/>
            <a:miter lim="800000"/>
            <a:headEnd/>
            <a:tailEnd/>
          </a:ln>
        </p:spPr>
        <p:txBody>
          <a:bodyPr wrap="none" anchor="ctr">
            <a:spAutoFit/>
          </a:bodyPr>
          <a:lstStyle/>
          <a:p>
            <a:r>
              <a:rPr lang="uk-UA" altLang="zh-CN" sz="2000" b="1">
                <a:latin typeface="Times New Roman" pitchFamily="18" charset="0"/>
                <a:cs typeface="等线"/>
              </a:rPr>
              <a:t>Інформаційні технології як найпотужніший чинник зростання</a:t>
            </a:r>
          </a:p>
          <a:p>
            <a:r>
              <a:rPr lang="uk-UA" altLang="zh-CN" sz="2000" b="1">
                <a:latin typeface="Times New Roman" pitchFamily="18" charset="0"/>
                <a:cs typeface="等线"/>
              </a:rPr>
              <a:t> та поширення туристичної активності у глобальній економіці</a:t>
            </a:r>
            <a:r>
              <a:rPr lang="uk-UA" altLang="zh-CN">
                <a:cs typeface="等线"/>
              </a:rPr>
              <a:t> </a:t>
            </a:r>
          </a:p>
        </p:txBody>
      </p:sp>
      <p:pic>
        <p:nvPicPr>
          <p:cNvPr id="21508" name="Рисунок 2" descr="https://eacea.ec.europa.eu/sites/eacea-site/files/logosbeneficaireserasmusright_withthesupportof.jpg"/>
          <p:cNvPicPr>
            <a:picLocks noChangeAspect="1" noChangeArrowheads="1"/>
          </p:cNvPicPr>
          <p:nvPr/>
        </p:nvPicPr>
        <p:blipFill>
          <a:blip r:embed="rId3" cstate="print"/>
          <a:srcRect/>
          <a:stretch>
            <a:fillRect/>
          </a:stretch>
        </p:blipFill>
        <p:spPr bwMode="auto">
          <a:xfrm>
            <a:off x="0" y="0"/>
            <a:ext cx="2395538" cy="80962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a:xfrm>
            <a:off x="795338" y="307975"/>
            <a:ext cx="10515600" cy="1325563"/>
          </a:xfrm>
        </p:spPr>
        <p:txBody>
          <a:bodyPr/>
          <a:lstStyle/>
          <a:p>
            <a:pPr algn="ctr"/>
            <a:r>
              <a:rPr lang="uk-UA" altLang="zh-CN" sz="2800" b="1">
                <a:latin typeface="Times New Roman" pitchFamily="18" charset="0"/>
                <a:cs typeface="等线 Light"/>
              </a:rPr>
              <a:t>Здійснення впливу інформаційно-</a:t>
            </a:r>
            <a:br>
              <a:rPr lang="uk-UA" altLang="zh-CN" sz="2800" b="1">
                <a:latin typeface="Times New Roman" pitchFamily="18" charset="0"/>
                <a:cs typeface="等线 Light"/>
              </a:rPr>
            </a:br>
            <a:r>
              <a:rPr lang="uk-UA" altLang="zh-CN" sz="2800" b="1">
                <a:latin typeface="Times New Roman" pitchFamily="18" charset="0"/>
                <a:cs typeface="等线 Light"/>
              </a:rPr>
              <a:t>комп’ютерних (цифрових) технологій на розвиток екологічних</a:t>
            </a:r>
            <a:br>
              <a:rPr lang="uk-UA" altLang="zh-CN" sz="2800" b="1">
                <a:latin typeface="Times New Roman" pitchFamily="18" charset="0"/>
                <a:cs typeface="等线 Light"/>
              </a:rPr>
            </a:br>
            <a:r>
              <a:rPr lang="uk-UA" altLang="zh-CN" sz="2800" b="1">
                <a:latin typeface="Times New Roman" pitchFamily="18" charset="0"/>
                <a:cs typeface="等线 Light"/>
              </a:rPr>
              <a:t> та економічних послуг в туризмі</a:t>
            </a:r>
            <a:endParaRPr lang="ru-RU"/>
          </a:p>
        </p:txBody>
      </p:sp>
      <p:sp>
        <p:nvSpPr>
          <p:cNvPr id="22530" name="Rectangle 3"/>
          <p:cNvSpPr>
            <a:spLocks noGrp="1"/>
          </p:cNvSpPr>
          <p:nvPr>
            <p:ph type="body" idx="1"/>
          </p:nvPr>
        </p:nvSpPr>
        <p:spPr>
          <a:xfrm>
            <a:off x="0" y="1825625"/>
            <a:ext cx="12192000" cy="5032375"/>
          </a:xfrm>
        </p:spPr>
        <p:txBody>
          <a:bodyPr/>
          <a:lstStyle/>
          <a:p>
            <a:pPr marL="0" indent="449263" algn="just" eaLnBrk="1" hangingPunct="1">
              <a:lnSpc>
                <a:spcPct val="100000"/>
              </a:lnSpc>
            </a:pPr>
            <a:r>
              <a:rPr lang="ru-RU" sz="2000">
                <a:latin typeface="Times New Roman" pitchFamily="18" charset="0"/>
              </a:rPr>
              <a:t>3) розпізнавання об‘єктів при подорожах, споживанні туристичного продукту: мобільні карти, інформаційні установки в поселеннях, </a:t>
            </a:r>
            <a:r>
              <a:rPr lang="en-US" sz="2000">
                <a:latin typeface="Times New Roman" pitchFamily="18" charset="0"/>
              </a:rPr>
              <a:t>QR-</a:t>
            </a:r>
            <a:r>
              <a:rPr lang="ru-RU" sz="2000">
                <a:latin typeface="Times New Roman" pitchFamily="18" charset="0"/>
              </a:rPr>
              <a:t>коди в об‘єктах туристичної інфраструктури. Дуже важливо, щоб маршрути зеленого туризму при можливості маркувались не лише з допомогою вказівників, але й з використанням спеціальних інформаційних установок. Розробка спеціальних мобільних карт допоможе туристам орієнтуватись в об‘єктах і просторі, що суттєво підвищить їх безпеку, особливо при перебуванні в природному середовищі з віддаленістю від населених пунктів; </a:t>
            </a:r>
          </a:p>
          <a:p>
            <a:pPr marL="0" indent="449263" algn="just" eaLnBrk="1" hangingPunct="1">
              <a:lnSpc>
                <a:spcPct val="100000"/>
              </a:lnSpc>
            </a:pPr>
            <a:r>
              <a:rPr lang="ru-RU" sz="2000">
                <a:latin typeface="Times New Roman" pitchFamily="18" charset="0"/>
              </a:rPr>
              <a:t>4) туристичний менеджмент: інформаційні бази даних клієнтів, їх опитування з використанням спеціальних програм і модулів, обробка даних маркетингових досліджень (у тому числі опитувань), електронний документообіг та автоматизація обліку. </a:t>
            </a:r>
          </a:p>
          <a:p>
            <a:pPr marL="0" indent="449263" algn="just" eaLnBrk="1" hangingPunct="1">
              <a:lnSpc>
                <a:spcPct val="100000"/>
              </a:lnSpc>
            </a:pPr>
            <a:r>
              <a:rPr lang="ru-RU" sz="2000">
                <a:latin typeface="Times New Roman" pitchFamily="18" charset="0"/>
              </a:rPr>
              <a:t>Ефективно, якщо суб‘єкти господарювання в зеленому туризмі та профільні органи державної влади використовуватимуть різні способи зворотного зв‘язку та з‘ясування рівня задоволення туристів від спожитих послуг. Це слугуватиме якісною інформаційною основою для прийняття рішень щодо подальших удосконалень у зеленому туризмі [7].</a:t>
            </a:r>
          </a:p>
          <a:p>
            <a:pPr marL="0" indent="449263" algn="just" eaLnBrk="1" hangingPunct="1"/>
            <a:endParaRPr lang="ru-RU" sz="2000"/>
          </a:p>
        </p:txBody>
      </p:sp>
      <p:pic>
        <p:nvPicPr>
          <p:cNvPr id="22531" name="image2.png"/>
          <p:cNvPicPr>
            <a:picLocks noChangeAspect="1" noChangeArrowheads="1"/>
          </p:cNvPicPr>
          <p:nvPr/>
        </p:nvPicPr>
        <p:blipFill>
          <a:blip r:embed="rId2" cstate="print"/>
          <a:srcRect/>
          <a:stretch>
            <a:fillRect/>
          </a:stretch>
        </p:blipFill>
        <p:spPr bwMode="auto">
          <a:xfrm>
            <a:off x="9812338" y="711200"/>
            <a:ext cx="2152650" cy="1295400"/>
          </a:xfrm>
          <a:prstGeom prst="rect">
            <a:avLst/>
          </a:prstGeom>
          <a:noFill/>
          <a:ln w="9525">
            <a:noFill/>
            <a:miter lim="800000"/>
            <a:headEnd/>
            <a:tailEnd/>
          </a:ln>
        </p:spPr>
      </p:pic>
      <p:pic>
        <p:nvPicPr>
          <p:cNvPr id="22532" name="Рисунок 2" descr="https://eacea.ec.europa.eu/sites/eacea-site/files/logosbeneficaireserasmusright_withthesupportof.jpg"/>
          <p:cNvPicPr>
            <a:picLocks noChangeAspect="1" noChangeArrowheads="1"/>
          </p:cNvPicPr>
          <p:nvPr/>
        </p:nvPicPr>
        <p:blipFill>
          <a:blip r:embed="rId3" cstate="print"/>
          <a:srcRect/>
          <a:stretch>
            <a:fillRect/>
          </a:stretch>
        </p:blipFill>
        <p:spPr bwMode="auto">
          <a:xfrm>
            <a:off x="0" y="0"/>
            <a:ext cx="2525713" cy="8096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Заголовок 1"/>
          <p:cNvSpPr>
            <a:spLocks noGrp="1"/>
          </p:cNvSpPr>
          <p:nvPr>
            <p:ph type="title"/>
          </p:nvPr>
        </p:nvSpPr>
        <p:spPr>
          <a:xfrm>
            <a:off x="838200" y="0"/>
            <a:ext cx="10515600" cy="2322513"/>
          </a:xfrm>
        </p:spPr>
        <p:txBody>
          <a:bodyPr/>
          <a:lstStyle/>
          <a:p>
            <a:pPr algn="ctr" eaLnBrk="1" hangingPunct="1"/>
            <a:r>
              <a:rPr lang="uk-UA">
                <a:latin typeface="Times New Roman" pitchFamily="18" charset="0"/>
                <a:cs typeface="Times New Roman" pitchFamily="18" charset="0"/>
              </a:rPr>
              <a:t>Туризм в Іспанії</a:t>
            </a:r>
            <a:endParaRPr lang="ru-RU">
              <a:latin typeface="Times New Roman" pitchFamily="18" charset="0"/>
              <a:cs typeface="Times New Roman" pitchFamily="18" charset="0"/>
            </a:endParaRPr>
          </a:p>
        </p:txBody>
      </p:sp>
      <p:sp>
        <p:nvSpPr>
          <p:cNvPr id="23554" name="Объект 2"/>
          <p:cNvSpPr>
            <a:spLocks noGrp="1"/>
          </p:cNvSpPr>
          <p:nvPr>
            <p:ph idx="1"/>
          </p:nvPr>
        </p:nvSpPr>
        <p:spPr>
          <a:xfrm>
            <a:off x="0" y="1852613"/>
            <a:ext cx="12192000" cy="5005387"/>
          </a:xfrm>
        </p:spPr>
        <p:txBody>
          <a:bodyPr/>
          <a:lstStyle/>
          <a:p>
            <a:pPr indent="0" algn="just" eaLnBrk="1" hangingPunct="1">
              <a:lnSpc>
                <a:spcPct val="97000"/>
              </a:lnSpc>
              <a:buFont typeface="Arial" charset="0"/>
              <a:buNone/>
            </a:pPr>
            <a:r>
              <a:rPr lang="uk-UA" sz="2000" dirty="0">
                <a:latin typeface="Times New Roman" pitchFamily="18" charset="0"/>
                <a:cs typeface="Times New Roman" pitchFamily="18" charset="0"/>
              </a:rPr>
              <a:t>Туризм – одна з основних галузей економіки Іспанії </a:t>
            </a:r>
            <a:r>
              <a:rPr lang="uk-UA" sz="2000" dirty="0">
                <a:latin typeface="Times New Roman" pitchFamily="18" charset="0"/>
                <a:ea typeface="TimesNewRomanPSMT"/>
                <a:cs typeface="TimesNewRomanPSMT"/>
              </a:rPr>
              <a:t>[5]</a:t>
            </a:r>
            <a:r>
              <a:rPr lang="uk-UA" sz="2000" dirty="0">
                <a:latin typeface="Times New Roman" pitchFamily="18" charset="0"/>
                <a:cs typeface="Times New Roman" pitchFamily="18" charset="0"/>
              </a:rPr>
              <a:t>. За офіційними даними, загальний внесок сфери туризму до ВВП країни склав у 2016 р. 158,9 </a:t>
            </a:r>
            <a:r>
              <a:rPr lang="uk-UA" sz="2000" dirty="0" err="1">
                <a:latin typeface="Times New Roman" pitchFamily="18" charset="0"/>
                <a:cs typeface="Times New Roman" pitchFamily="18" charset="0"/>
              </a:rPr>
              <a:t>млрд</a:t>
            </a:r>
            <a:r>
              <a:rPr lang="uk-UA" sz="2000" dirty="0">
                <a:latin typeface="Times New Roman" pitchFamily="18" charset="0"/>
                <a:cs typeface="Times New Roman" pitchFamily="18" charset="0"/>
              </a:rPr>
              <a:t> (177,2 </a:t>
            </a:r>
            <a:r>
              <a:rPr lang="uk-UA" sz="2000" dirty="0" err="1">
                <a:latin typeface="Times New Roman" pitchFamily="18" charset="0"/>
                <a:cs typeface="Times New Roman" pitchFamily="18" charset="0"/>
              </a:rPr>
              <a:t>млрд</a:t>
            </a:r>
            <a:r>
              <a:rPr lang="uk-UA" sz="2000" dirty="0">
                <a:latin typeface="Times New Roman" pitchFamily="18" charset="0"/>
                <a:cs typeface="Times New Roman" pitchFamily="18" charset="0"/>
              </a:rPr>
              <a:t> дол. США), що становить 14,2 % від загального прибутку держави [</a:t>
            </a:r>
            <a:r>
              <a:rPr lang="en-US" sz="2000" dirty="0">
                <a:latin typeface="Times New Roman" pitchFamily="18" charset="0"/>
                <a:cs typeface="Times New Roman" pitchFamily="18" charset="0"/>
              </a:rPr>
              <a:t>8</a:t>
            </a:r>
            <a:r>
              <a:rPr lang="uk-UA" sz="2000" dirty="0">
                <a:latin typeface="Times New Roman" pitchFamily="18" charset="0"/>
                <a:cs typeface="Times New Roman" pitchFamily="18" charset="0"/>
              </a:rPr>
              <a:t>]. За свідченням фахівців, показник експорту у сфері туризму Іспанії у 2017 р. склав 58,9 </a:t>
            </a:r>
            <a:r>
              <a:rPr lang="uk-UA" sz="2000" dirty="0" err="1">
                <a:latin typeface="Times New Roman" pitchFamily="18" charset="0"/>
                <a:cs typeface="Times New Roman" pitchFamily="18" charset="0"/>
              </a:rPr>
              <a:t>млрд</a:t>
            </a:r>
            <a:r>
              <a:rPr lang="uk-UA" sz="2000" dirty="0">
                <a:latin typeface="Times New Roman" pitchFamily="18" charset="0"/>
                <a:cs typeface="Times New Roman" pitchFamily="18" charset="0"/>
              </a:rPr>
              <a:t> євро (65,7 </a:t>
            </a:r>
            <a:r>
              <a:rPr lang="uk-UA" sz="2000" dirty="0" err="1">
                <a:latin typeface="Times New Roman" pitchFamily="18" charset="0"/>
                <a:cs typeface="Times New Roman" pitchFamily="18" charset="0"/>
              </a:rPr>
              <a:t>млрд</a:t>
            </a:r>
            <a:r>
              <a:rPr lang="uk-UA" sz="2000" dirty="0">
                <a:latin typeface="Times New Roman" pitchFamily="18" charset="0"/>
                <a:cs typeface="Times New Roman" pitchFamily="18" charset="0"/>
              </a:rPr>
              <a:t> дол. США), або 16,1 % загального обсягу експорту [</a:t>
            </a:r>
            <a:r>
              <a:rPr lang="en-US" sz="2000" dirty="0">
                <a:latin typeface="Times New Roman" pitchFamily="18" charset="0"/>
                <a:cs typeface="Times New Roman" pitchFamily="18" charset="0"/>
              </a:rPr>
              <a:t>9</a:t>
            </a:r>
            <a:r>
              <a:rPr lang="uk-UA" sz="2000" dirty="0">
                <a:latin typeface="Times New Roman" pitchFamily="18" charset="0"/>
                <a:cs typeface="Times New Roman" pitchFamily="18" charset="0"/>
              </a:rPr>
              <a:t>]. Експерти прогнозують, що цей показник збільшиться на 2,5 % річних із 2017 р. до 2027 р. і становитиме 78,5 </a:t>
            </a:r>
            <a:r>
              <a:rPr lang="uk-UA" sz="2000" dirty="0" err="1">
                <a:latin typeface="Times New Roman" pitchFamily="18" charset="0"/>
                <a:cs typeface="Times New Roman" pitchFamily="18" charset="0"/>
              </a:rPr>
              <a:t>млрд</a:t>
            </a:r>
            <a:r>
              <a:rPr lang="uk-UA" sz="2000" dirty="0">
                <a:latin typeface="Times New Roman" pitchFamily="18" charset="0"/>
                <a:cs typeface="Times New Roman" pitchFamily="18" charset="0"/>
              </a:rPr>
              <a:t> євро (87,5 </a:t>
            </a:r>
            <a:r>
              <a:rPr lang="uk-UA" sz="2000" dirty="0" err="1">
                <a:latin typeface="Times New Roman" pitchFamily="18" charset="0"/>
                <a:cs typeface="Times New Roman" pitchFamily="18" charset="0"/>
              </a:rPr>
              <a:t>млрд</a:t>
            </a:r>
            <a:r>
              <a:rPr lang="uk-UA" sz="2000" dirty="0">
                <a:latin typeface="Times New Roman" pitchFamily="18" charset="0"/>
                <a:cs typeface="Times New Roman" pitchFamily="18" charset="0"/>
              </a:rPr>
              <a:t> дол. США) [1</a:t>
            </a:r>
            <a:r>
              <a:rPr lang="en-US" sz="2000" dirty="0">
                <a:latin typeface="Times New Roman" pitchFamily="18" charset="0"/>
                <a:cs typeface="Times New Roman" pitchFamily="18" charset="0"/>
              </a:rPr>
              <a:t>0</a:t>
            </a:r>
            <a:r>
              <a:rPr lang="uk-UA" sz="2000" dirty="0">
                <a:latin typeface="Times New Roman" pitchFamily="18" charset="0"/>
                <a:cs typeface="Times New Roman" pitchFamily="18" charset="0"/>
              </a:rPr>
              <a:t>]. Сьогодні у сфері туризму країни безпосередньо працює 862 тис. осіб, або 4,7 % загальної зайнятості населення [</a:t>
            </a:r>
            <a:r>
              <a:rPr lang="en-US" sz="2000" dirty="0">
                <a:latin typeface="Times New Roman" pitchFamily="18" charset="0"/>
                <a:cs typeface="Times New Roman" pitchFamily="18" charset="0"/>
              </a:rPr>
              <a:t>11</a:t>
            </a:r>
            <a:r>
              <a:rPr lang="uk-UA" sz="2000" dirty="0">
                <a:latin typeface="Times New Roman" pitchFamily="18" charset="0"/>
                <a:cs typeface="Times New Roman" pitchFamily="18" charset="0"/>
              </a:rPr>
              <a:t>]. Окрім того, за висновками фахівців, у пік курортних сезонів іспанський уряд ще додатково та опосередковано залучає 14,5 % трудових ресурсів країни (2,7 </a:t>
            </a:r>
            <a:r>
              <a:rPr lang="uk-UA" sz="2000" dirty="0" err="1">
                <a:latin typeface="Times New Roman" pitchFamily="18" charset="0"/>
                <a:cs typeface="Times New Roman" pitchFamily="18" charset="0"/>
              </a:rPr>
              <a:t>млн</a:t>
            </a:r>
            <a:r>
              <a:rPr lang="uk-UA" sz="2000" dirty="0">
                <a:latin typeface="Times New Roman" pitchFamily="18" charset="0"/>
                <a:cs typeface="Times New Roman" pitchFamily="18" charset="0"/>
              </a:rPr>
              <a:t> робочих місць). Експерти очікують, що цей показник зросте до 3 </a:t>
            </a:r>
            <a:r>
              <a:rPr lang="uk-UA" sz="2000" dirty="0" err="1">
                <a:latin typeface="Times New Roman" pitchFamily="18" charset="0"/>
                <a:cs typeface="Times New Roman" pitchFamily="18" charset="0"/>
              </a:rPr>
              <a:t>млн</a:t>
            </a:r>
            <a:r>
              <a:rPr lang="uk-UA" sz="2000" dirty="0">
                <a:latin typeface="Times New Roman" pitchFamily="18" charset="0"/>
                <a:cs typeface="Times New Roman" pitchFamily="18" charset="0"/>
              </a:rPr>
              <a:t> робочих місць у 2027 р. (15,3 % від загальної кількості зайнятих у туризмі) [</a:t>
            </a:r>
            <a:r>
              <a:rPr lang="en-US" sz="2000" dirty="0">
                <a:latin typeface="Times New Roman" pitchFamily="18" charset="0"/>
                <a:cs typeface="Times New Roman" pitchFamily="18" charset="0"/>
              </a:rPr>
              <a:t>8</a:t>
            </a:r>
            <a:r>
              <a:rPr lang="uk-UA" sz="2000"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pPr indent="0" algn="just" eaLnBrk="1" hangingPunct="1">
              <a:lnSpc>
                <a:spcPct val="97000"/>
              </a:lnSpc>
            </a:pPr>
            <a:r>
              <a:rPr lang="uk-UA" sz="2000" dirty="0">
                <a:latin typeface="Times New Roman" pitchFamily="18" charset="0"/>
                <a:cs typeface="Times New Roman" pitchFamily="18" charset="0"/>
              </a:rPr>
              <a:t>За офіційними даними, Іспанія нині приймає 7 % від усіх іноземних туристів світу, що вивело її на друге місце у світі після Франції та друге місце після США за обсягом доходів від туризму [</a:t>
            </a:r>
            <a:r>
              <a:rPr lang="en-US" sz="2000" dirty="0">
                <a:latin typeface="Times New Roman" pitchFamily="18" charset="0"/>
                <a:cs typeface="Times New Roman" pitchFamily="18" charset="0"/>
              </a:rPr>
              <a:t>12</a:t>
            </a:r>
            <a:r>
              <a:rPr lang="uk-UA" sz="2000" dirty="0">
                <a:latin typeface="Times New Roman" pitchFamily="18" charset="0"/>
                <a:cs typeface="Times New Roman" pitchFamily="18" charset="0"/>
              </a:rPr>
              <a:t>]. Динаміка прибуттів іноземних туристів в Іспанію постійно зростає: якщо у 2006 р. загальна кількість іноземних туристів, які прибули в цю країну, становила 99,9 </a:t>
            </a:r>
            <a:r>
              <a:rPr lang="uk-UA" sz="2000" dirty="0" err="1">
                <a:latin typeface="Times New Roman" pitchFamily="18" charset="0"/>
                <a:cs typeface="Times New Roman" pitchFamily="18" charset="0"/>
              </a:rPr>
              <a:t>млн</a:t>
            </a:r>
            <a:r>
              <a:rPr lang="uk-UA" sz="2000" dirty="0">
                <a:latin typeface="Times New Roman" pitchFamily="18" charset="0"/>
                <a:cs typeface="Times New Roman" pitchFamily="18" charset="0"/>
              </a:rPr>
              <a:t> осіб, то у 2016 р. цей показник склав уже 123,5 </a:t>
            </a:r>
            <a:r>
              <a:rPr lang="uk-UA" sz="2000" dirty="0" err="1">
                <a:latin typeface="Times New Roman" pitchFamily="18" charset="0"/>
                <a:cs typeface="Times New Roman" pitchFamily="18" charset="0"/>
              </a:rPr>
              <a:t>млн</a:t>
            </a:r>
            <a:r>
              <a:rPr lang="uk-UA" sz="2000" dirty="0">
                <a:latin typeface="Times New Roman" pitchFamily="18" charset="0"/>
                <a:cs typeface="Times New Roman" pitchFamily="18" charset="0"/>
              </a:rPr>
              <a:t> осіб (рис. 2) [11]. Така закономірність не випадкова, адже в Іспанії постійно зростають державні та іноземні інвестиції в туристичний бізнес. </a:t>
            </a:r>
            <a:endParaRPr lang="ru-RU" sz="2000" dirty="0">
              <a:latin typeface="Times New Roman" pitchFamily="18" charset="0"/>
              <a:cs typeface="Times New Roman" pitchFamily="18" charset="0"/>
            </a:endParaRPr>
          </a:p>
        </p:txBody>
      </p:sp>
      <p:pic>
        <p:nvPicPr>
          <p:cNvPr id="23555" name="image1.png" descr="ÐÐ°ÑÑÐ¸Ð½ÐºÐ¸ Ð¿Ð¾ Ð·Ð°Ð¿ÑÐ¾ÑÑ erasmus+ logo transparent"/>
          <p:cNvPicPr>
            <a:picLocks noChangeAspect="1" noChangeArrowheads="1"/>
          </p:cNvPicPr>
          <p:nvPr/>
        </p:nvPicPr>
        <p:blipFill>
          <a:blip r:embed="rId2" cstate="print"/>
          <a:srcRect/>
          <a:stretch>
            <a:fillRect/>
          </a:stretch>
        </p:blipFill>
        <p:spPr bwMode="auto">
          <a:xfrm>
            <a:off x="669925" y="260350"/>
            <a:ext cx="3079750" cy="666750"/>
          </a:xfrm>
          <a:prstGeom prst="rect">
            <a:avLst/>
          </a:prstGeom>
          <a:noFill/>
          <a:ln w="9525">
            <a:noFill/>
            <a:miter lim="800000"/>
            <a:headEnd/>
            <a:tailEnd/>
          </a:ln>
        </p:spPr>
      </p:pic>
      <p:pic>
        <p:nvPicPr>
          <p:cNvPr id="23556" name="image2.png"/>
          <p:cNvPicPr>
            <a:picLocks noChangeAspect="1" noChangeArrowheads="1"/>
          </p:cNvPicPr>
          <p:nvPr/>
        </p:nvPicPr>
        <p:blipFill>
          <a:blip r:embed="rId3" cstate="print"/>
          <a:srcRect/>
          <a:stretch>
            <a:fillRect/>
          </a:stretch>
        </p:blipFill>
        <p:spPr bwMode="auto">
          <a:xfrm>
            <a:off x="8912225" y="193675"/>
            <a:ext cx="2609850" cy="1658938"/>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1010</TotalTime>
  <Words>4673</Words>
  <Application>Microsoft Office PowerPoint</Application>
  <PresentationFormat>Широкоэкранный</PresentationFormat>
  <Paragraphs>271</Paragraphs>
  <Slides>24</Slides>
  <Notes>2</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24</vt:i4>
      </vt:variant>
    </vt:vector>
  </HeadingPairs>
  <TitlesOfParts>
    <vt:vector size="35" baseType="lpstr">
      <vt:lpstr>等线</vt:lpstr>
      <vt:lpstr>等线 Light</vt:lpstr>
      <vt:lpstr>Arial</vt:lpstr>
      <vt:lpstr>Arial Black</vt:lpstr>
      <vt:lpstr>Calibri</vt:lpstr>
      <vt:lpstr>Calibri Light</vt:lpstr>
      <vt:lpstr>Droid Sans Fallback</vt:lpstr>
      <vt:lpstr>FreeSans</vt:lpstr>
      <vt:lpstr>Times New Roman</vt:lpstr>
      <vt:lpstr>TimesNewRomanPSMT</vt:lpstr>
      <vt:lpstr>Тема Office</vt:lpstr>
      <vt:lpstr>.        Специфічні особливості та тенденції трансформації туризму як чинника  сталого розвитку країн Європи: інституційний аспект     </vt:lpstr>
      <vt:lpstr> Інформаційні структури  в ланцюгах розвитку  і системах транзакцій туристичного бізнесу </vt:lpstr>
      <vt:lpstr>Презентация PowerPoint</vt:lpstr>
      <vt:lpstr>Презентация PowerPoint</vt:lpstr>
      <vt:lpstr>Презентация PowerPoint</vt:lpstr>
      <vt:lpstr>Функції зеленого туризму та місце  серед них інноваційної складової</vt:lpstr>
      <vt:lpstr>Презентация PowerPoint</vt:lpstr>
      <vt:lpstr>Здійснення впливу інформаційно- комп’ютерних (цифрових) технологій на розвиток екологічних  та економічних послуг в туризмі</vt:lpstr>
      <vt:lpstr>Туризм в Іспанії</vt:lpstr>
      <vt:lpstr>   Динаміка іноземних туристичних прибуттів в Іспанії у 2006–2016 рр. [11] </vt:lpstr>
      <vt:lpstr>                Основні туристично-видовищні заходи Іспанії </vt:lpstr>
      <vt:lpstr>          Досвід організації туристичного бізнесу в Німеччині</vt:lpstr>
      <vt:lpstr>.ТУРИЗМ НІМЕЧЧИНИ</vt:lpstr>
      <vt:lpstr>   Особливості розвитку туризму та туристичної політики в Чорногорії </vt:lpstr>
      <vt:lpstr>          ЛІКУВАЛЬНО- ОЗДОРОВЧИЙ                  ТУРИЗМ ЧОРНОГОРІЇ</vt:lpstr>
      <vt:lpstr> Динаміка туристичних прибуттів у Чорногорії у 2012–1015 рр. [10]</vt:lpstr>
      <vt:lpstr>Відвідування  Чорногорії іноземними  туристами у 2016 р. [10]</vt:lpstr>
      <vt:lpstr>  Прибуття туристів до курортів різних регіонів Чорногорії у 2016 р. [10] </vt:lpstr>
      <vt:lpstr>ПРИРОДООХОРОННИЙ  ТУРИЗМ ЧОРНОГОРІЇ</vt:lpstr>
      <vt:lpstr>          РОЗВИТОК          ТУРИСТИЧНОГО          КОМПЛЕКСУ          БОЛГАРІЇ </vt:lpstr>
      <vt:lpstr> ІСТОРИЧНИЙ ТУРИЗМ  БОЛГАРІЇ</vt:lpstr>
      <vt:lpstr>АВТОТУРИЗМ  В БОЛГАРІЇ</vt:lpstr>
      <vt:lpstr>      СІМЕЙНИЙ ТУРИЗМ  БОЛГАРІЇ</vt:lpstr>
      <vt:lpstr>СПИСОК ВИКОРИСТАНИХ ДЖЕРЕЛ</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Європейський досвід  впровадження  креативних  технологій туризму для сталого розвитку економіки України </dc:title>
  <dc:creator>User</dc:creator>
  <cp:lastModifiedBy>Venherska Natalia</cp:lastModifiedBy>
  <cp:revision>28</cp:revision>
  <dcterms:created xsi:type="dcterms:W3CDTF">2021-02-08T19:05:06Z</dcterms:created>
  <dcterms:modified xsi:type="dcterms:W3CDTF">2021-03-31T16:44:59Z</dcterms:modified>
</cp:coreProperties>
</file>