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58" r:id="rId4"/>
    <p:sldId id="260" r:id="rId5"/>
    <p:sldId id="261" r:id="rId6"/>
    <p:sldId id="263" r:id="rId7"/>
    <p:sldId id="267" r:id="rId8"/>
    <p:sldId id="265" r:id="rId9"/>
    <p:sldId id="268" r:id="rId10"/>
    <p:sldId id="266" r:id="rId11"/>
    <p:sldId id="269" r:id="rId12"/>
    <p:sldId id="270" r:id="rId13"/>
    <p:sldId id="264" r:id="rId14"/>
    <p:sldId id="272" r:id="rId15"/>
    <p:sldId id="271" r:id="rId16"/>
    <p:sldId id="275" r:id="rId17"/>
    <p:sldId id="273" r:id="rId18"/>
    <p:sldId id="274" r:id="rId19"/>
    <p:sldId id="278" r:id="rId20"/>
    <p:sldId id="279" r:id="rId21"/>
    <p:sldId id="277" r:id="rId22"/>
    <p:sldId id="276" r:id="rId23"/>
    <p:sldId id="280" r:id="rId24"/>
    <p:sldId id="281" r:id="rId25"/>
    <p:sldId id="282" r:id="rId26"/>
    <p:sldId id="285" r:id="rId27"/>
    <p:sldId id="284" r:id="rId28"/>
    <p:sldId id="283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9" autoAdjust="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FB190-A5AD-492B-865D-A88DF249F10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08D27-DD79-47FF-A34C-474255305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6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08D27-DD79-47FF-A34C-474255305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08D27-DD79-47FF-A34C-4742553054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2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08D27-DD79-47FF-A34C-4742553054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0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7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6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9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5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0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6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0E3A-6A9C-4C48-9593-26A18347C35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88EE-E899-4B3B-BA3A-78501B33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1371600" y="1080655"/>
            <a:ext cx="9993745" cy="2754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b="1" dirty="0" smtClean="0">
              <a:solidFill>
                <a:schemeClr val="accent5"/>
              </a:solidFill>
            </a:endParaRPr>
          </a:p>
          <a:p>
            <a:pPr marL="134620" indent="269875">
              <a:lnSpc>
                <a:spcPct val="110000"/>
              </a:lnSpc>
              <a:spcBef>
                <a:spcPts val="460"/>
              </a:spcBef>
            </a:pPr>
            <a:r>
              <a:rPr lang="ru-RU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9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ru-RU" sz="59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Історико-теоретичні основи художньої праці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основ дитячого дизайну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620" indent="269875">
              <a:lnSpc>
                <a:spcPct val="110000"/>
              </a:lnSpc>
              <a:spcBef>
                <a:spcPts val="460"/>
              </a:spcBef>
            </a:pP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075054" y="4549902"/>
            <a:ext cx="4290291" cy="1749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Вахняк Надія Вікторівна,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анд. пед. наук, доцент кафедри початкової та дошкільної освіти ЗНУ</a:t>
            </a:r>
          </a:p>
          <a:p>
            <a:endParaRPr lang="en-US" sz="4000" dirty="0">
              <a:solidFill>
                <a:schemeClr val="accent5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57314" y="148857"/>
            <a:ext cx="11091072" cy="2605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Голота, аналізуючи внесок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Фребеля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становлення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системи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спеціальної підготовки педагога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для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проведення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роботи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ручної праці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дитячому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садку,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зазначає,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що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його можна назвати першим практичним європейським педагогом-</a:t>
            </a:r>
            <a:r>
              <a:rPr lang="uk-UA" sz="2400" spc="-25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оригамістом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оскільки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він ввів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практики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роботи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дітьми складання простих фігурок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паперу.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Фребель вважав,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 для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маленьких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дітей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доступні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необхідні такі</a:t>
            </a:r>
            <a:r>
              <a:rPr lang="uk-UA" sz="2400" spc="34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заняття,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викладання, вишивання, виколювання,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плетіння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тощо.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467897" y="3108370"/>
            <a:ext cx="9384371" cy="3510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Далі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він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пропонував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заняття більш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складного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типу, пов’язані також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перетворен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ням форм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ґрунті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більш еластичного матеріалу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ліплення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моделюван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ня,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плетіння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фігурних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предметів, пластичне конструювання.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Всі ці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заняття повинні відбуватися,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думку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Фребеля,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особливих закладах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дитячих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садках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під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керівництвом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осіб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спеціальною підготовкою,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так званих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дитя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чих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садівниць,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які,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не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перешкоджаючи спонтанній активності дітей,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повинні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здійснювати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керівні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функції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дитячих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заняттях.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Для Ф. 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Фребеля </a:t>
            </a:r>
            <a:r>
              <a:rPr lang="uk-UA" sz="2400" b="1" i="1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ручна </a:t>
            </a:r>
            <a:r>
              <a:rPr lang="uk-UA" sz="2400" b="1" i="1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була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спрямована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«не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підготовку ремісника,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формування більш досконалої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людини»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08370"/>
            <a:ext cx="2467896" cy="35107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749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674255" y="489098"/>
            <a:ext cx="10904601" cy="2716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Для того щоб заняття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ручною працею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були цікавими,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Фребель радив супроводжувати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їх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читанням віршів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або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співами.</a:t>
            </a:r>
            <a:endParaRPr lang="en-US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Кращі здобутки педагогіки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Фребеля використовувала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своїй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роботі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дошкільниками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початку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XX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італійський педагог </a:t>
            </a:r>
            <a:r>
              <a:rPr lang="uk-UA" sz="2400" b="1" i="1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Марія Монтессорі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гуманістичної системи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якої було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покладено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«допоможи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зробити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самому».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опорою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самоактивність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самовираження дитини, вихователь організовував педагогічний процес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принципах самовиховання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саморозвитку дитини.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04800" y="4114800"/>
            <a:ext cx="8976851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Видатний педагог-реформатор,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Монтессорі надавала великого значення залученню дитини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різних видів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посильної праці,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сьогодні класифікуємо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види дитячої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самообслуговування, господарсько- побутової, праці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природі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художній праці.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Монтессорі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«Будинку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дитини» ввела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орієнтовного розкладу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«заняття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ручною працею, ліпленням, малюванням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ін.»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133" t="9441" r="1232" b="-172"/>
          <a:stretch/>
        </p:blipFill>
        <p:spPr>
          <a:xfrm>
            <a:off x="9424450" y="3357639"/>
            <a:ext cx="2624751" cy="34634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713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455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158949" y="329609"/>
            <a:ext cx="10365883" cy="2673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«Будинку дитини»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заняття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дітей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художньою працею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Монтессорі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базувала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використанні елементів будівництва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гончарства.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виго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товляли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вази,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маленькі цеглинки; будували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цеглинок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будиночки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отворами, що </a:t>
            </a:r>
            <a:r>
              <a:rPr lang="uk-UA" sz="2400" spc="-3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відповідали </a:t>
            </a:r>
            <a:r>
              <a:rPr lang="uk-UA" sz="2400" spc="-3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вікнам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uk-UA" sz="2400" spc="-3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дверям, </a:t>
            </a:r>
            <a:r>
              <a:rPr lang="uk-UA" sz="2400" spc="-3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фасад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їх </a:t>
            </a:r>
            <a:r>
              <a:rPr lang="uk-UA" sz="2400" spc="-3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прикрашали різнокольоровими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майоліковими черепицями. Виготовлені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таким чином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предмети</a:t>
            </a:r>
            <a:r>
              <a:rPr lang="uk-UA" sz="2400" spc="26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особливо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цінувалися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дітьми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самостійні, справжні,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не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іграшкові вироби.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няття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ґрунтувалися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спонтанній самостійності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дітей. Але роль дорослого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зводилася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спостерігача,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який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втручався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діяльність дітей.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21110" y="3189632"/>
            <a:ext cx="9345678" cy="1647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Значний внесок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розвиток дошкільного виховання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Європі,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було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здійснено французьким педагогом </a:t>
            </a:r>
            <a:r>
              <a:rPr lang="uk-UA" sz="2400" b="1" i="1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П. </a:t>
            </a:r>
            <a:r>
              <a:rPr lang="uk-UA" sz="2400" b="1" i="1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Кергомар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Спрямовуючи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увагу вихова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телів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організацію діяльності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дітей,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 наголошувала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тому,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кожна діяльність повинна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мати мету, яка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була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зрозуміла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дитині. 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221109" y="5023816"/>
            <a:ext cx="9345679" cy="1647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П. Кергомар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визна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чила залучення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одне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найважливіших завдань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педагогічного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процесу,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працелюбність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головною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якістю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особистості. Педагогічні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ідеї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Кергомар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були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добре відомі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 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Україні,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їх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вивчали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втілювали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своїй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роботі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вихователі дошкільних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установ.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222" t="23200" r="23290" b="7062"/>
          <a:stretch/>
        </p:blipFill>
        <p:spPr>
          <a:xfrm>
            <a:off x="9566788" y="3224114"/>
            <a:ext cx="2575935" cy="36683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43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019384" y="616054"/>
            <a:ext cx="10153232" cy="3400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Короткий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аналіз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розвитку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ручної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(до початку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ХХ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ст.)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засвідчив,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що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цей період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визначалися загальні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підходи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навчання дітей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ручної праці,</a:t>
            </a:r>
            <a:r>
              <a:rPr lang="uk-UA" sz="2400" spc="34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включення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їх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елементарної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трудової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діяльності, допомоги дорослим,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тому числі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щодо основ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рукоділля, виготовлення нескладних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іграшок. Заняття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ручною працею розглядалися педагогами минулого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важливий засіб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всебічного розвитку дитини.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початку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ХХ </a:t>
            </a:r>
            <a:r>
              <a:rPr lang="uk-UA" sz="2400" spc="-1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ст.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було накопичено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достатньо прогресивних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ідей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щодо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виховання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дошкільного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віку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використання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ручної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13" y="4076392"/>
            <a:ext cx="4739148" cy="27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999459" y="197823"/>
            <a:ext cx="9993745" cy="1151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60680">
              <a:lnSpc>
                <a:spcPct val="110000"/>
              </a:lnSpc>
              <a:spcBef>
                <a:spcPts val="390"/>
              </a:spcBef>
              <a:spcAft>
                <a:spcPts val="0"/>
              </a:spcAft>
              <a:tabLst>
                <a:tab pos="669290" algn="l"/>
              </a:tabLst>
            </a:pPr>
            <a:r>
              <a:rPr lang="uk-UA" sz="3600" b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Ґенеза предмета «Художня праця та основи дитячого дизайну»</a:t>
            </a:r>
            <a:r>
              <a:rPr lang="uk-UA" sz="3600" b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3600" b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практиці </a:t>
            </a:r>
            <a:r>
              <a:rPr lang="uk-UA" sz="3600" b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суспільного дошкільного</a:t>
            </a:r>
            <a:r>
              <a:rPr lang="uk-UA" sz="3600" b="1" spc="-5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3600" b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виховання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627321" y="1575819"/>
            <a:ext cx="10738023" cy="2026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7345" algn="just">
              <a:lnSpc>
                <a:spcPct val="110000"/>
              </a:lnSpc>
              <a:spcAft>
                <a:spcPts val="0"/>
              </a:spcAft>
            </a:pP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Першими закладами утримання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й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виховання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дошкільного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віку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були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виховні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будинки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спеціальні заклади,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що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створювалися приватними особами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для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бідних верств населення.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XVII–XVIII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ст.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зв’язку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із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роз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витком промислового виробництва, активним залученням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жінок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мануфактурах з’явилася потреба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закладах,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яких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час роботи матерів</a:t>
            </a:r>
            <a:r>
              <a:rPr lang="uk-UA" sz="2000" spc="34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здійснювався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нагляд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їхніми дітьми.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627321" y="3828767"/>
            <a:ext cx="10738023" cy="2954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7345" algn="just">
              <a:lnSpc>
                <a:spcPct val="11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зазначає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Єськова,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даний період з’явилися різні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приватні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платні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дитячі заклади, наприклад,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Великобританії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«Школи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плетіння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соломи»,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«Школи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в’язання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мережива», «Жіночі школи»,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також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благодійні заклади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«Гральні школи»,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«Школи захисту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маленьких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дітей»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Німеччині, «Притулки» 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Франції.</a:t>
            </a:r>
            <a:endParaRPr lang="en-US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4620" indent="347345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Наприкінці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XVII ст.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Дж. </a:t>
            </a:r>
            <a:r>
              <a:rPr lang="uk-UA" sz="2400" spc="-25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Беллерсом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було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висунуто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ідею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відкриття навчального закладу,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якому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навчали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трудових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операцій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готува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ли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 до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виробництві.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його думку, «вже </a:t>
            </a:r>
            <a:r>
              <a:rPr lang="uk-UA" sz="2400" spc="-25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чотирьохлітніх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п’ятилітніх дітей,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хлопчиків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дівчаток,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можна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навчати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в’язати,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прясти,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чесати вовну тощо».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403123" y="689073"/>
            <a:ext cx="8150942" cy="2644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Розширюючи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можливості підготовки дітей до подальшої трудової діяльності, у </a:t>
            </a:r>
            <a:r>
              <a:rPr lang="en-US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половині </a:t>
            </a:r>
            <a:r>
              <a:rPr lang="en-US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XVIII 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ст. Ж. </a:t>
            </a:r>
            <a:r>
              <a:rPr lang="uk-UA" sz="2400" b="1" i="1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Оберлін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організував навчальний заклад для селянських дітей під назвою 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«В’язальна школа».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ній дітей віком від 3 до 7 років вчили основ ручної праці, переважно – жіночої: ткання, в’язання, шиття під керівництвом доросліших </a:t>
            </a:r>
            <a:r>
              <a:rPr lang="uk-UA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дівчат-селянок.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106991" y="4039308"/>
            <a:ext cx="8731047" cy="2076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початку XIX ст.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Англії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педагогом С.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Вільдерспіном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було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відкрито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«Школу для маленьких дітей»,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данину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часу, дітей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виховували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суворому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релігійному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послуху, а також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навчали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різних видів праці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(гончарства,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плетіння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кошиків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лози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тощо).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7373" t="5289" r="8325" b="4366"/>
          <a:stretch/>
        </p:blipFill>
        <p:spPr>
          <a:xfrm>
            <a:off x="8642555" y="314633"/>
            <a:ext cx="2871019" cy="35002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1" y="3333134"/>
            <a:ext cx="2930010" cy="36403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632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678426" y="241170"/>
            <a:ext cx="10913805" cy="138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(А. Симонович, Є.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Конраді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 Лубенець, М.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Свєнтицька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виховання дітей з раннього віку і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сповідуючи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про те, що в дошкільному віці закладаються основи розвитку особистості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689002" y="2068897"/>
            <a:ext cx="10903229" cy="2109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До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роботи з дітьми у садочку 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А. Симонович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переглянувши формалізовані ідеї 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Ф. Фребеля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стосовно проведення занять з ручної праці, ввела до змісту роботи виготовлення різних речей з паперу, які можуть використовуватися для подальших ігор дітей – паперових коробок, лялькових меблів, будиночків тощо. Вона вказувала на важливість занять дітей рукоділлям та з різними </a:t>
            </a:r>
            <a:r>
              <a:rPr lang="uk-UA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матеріалами.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72" y="4906297"/>
            <a:ext cx="7364359" cy="1720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84443" y="5079293"/>
            <a:ext cx="7045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spc="-1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А</a:t>
            </a:r>
            <a:r>
              <a:rPr lang="uk-UA" sz="24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400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Симонович вбачала </a:t>
            </a:r>
            <a:r>
              <a:rPr lang="uk-UA" sz="2400" b="1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два основні </a:t>
            </a:r>
            <a:r>
              <a:rPr lang="uk-UA" sz="2400" b="1" i="1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напрямки роботи </a:t>
            </a: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b="1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дітьми </a:t>
            </a: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2400" b="1" i="1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гру </a:t>
            </a: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400" b="1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трудову </a:t>
            </a:r>
            <a:r>
              <a:rPr lang="uk-UA" sz="2400" b="1" i="1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діяльність </a:t>
            </a:r>
            <a:r>
              <a:rPr lang="uk-UA" sz="2400" b="1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дітей</a:t>
            </a:r>
            <a:r>
              <a:rPr lang="uk-UA" sz="2400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400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колі </a:t>
            </a:r>
            <a:r>
              <a:rPr lang="uk-UA" sz="2400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однолітків </a:t>
            </a:r>
            <a:r>
              <a:rPr lang="uk-UA" sz="2400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під </a:t>
            </a:r>
            <a:r>
              <a:rPr lang="uk-UA" sz="2400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керівництвом </a:t>
            </a:r>
            <a:r>
              <a:rPr lang="uk-UA" sz="2400" spc="-2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вихователя.</a:t>
            </a:r>
            <a:endParaRPr lang="en-US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45" y="4104968"/>
            <a:ext cx="2673629" cy="294222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879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026723" y="437803"/>
            <a:ext cx="10903974" cy="2897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2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sz="2200" b="1" i="1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2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початку ХХ ст. </a:t>
            </a:r>
            <a:r>
              <a:rPr lang="uk-UA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продовжувався пошук дієвих форм, методів і засобів навчання та виховання дітей як методичної основи роботи тогочасних дитячих садків. </a:t>
            </a:r>
            <a:r>
              <a:rPr lang="uk-UA" sz="22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 Єськова </a:t>
            </a:r>
            <a:r>
              <a:rPr lang="uk-UA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зазначає, що у дитячих садках, котрі функціонували на початку ХХ ст., з дітьми здійснювалася певна виховна робота в досліджуваному аспекті, зокрема, педагоги проводили бесіди, різноманітні заняття, серед яких вагоме місце належало заняттям з ручної праці, що впливали не лише на розвиток рухів, дрібної моторики, а й творчості та формування важливих моральних рис, особливо працелюбності. Але на той час у вихователів не було чіткого уявлення про методику проведення занять.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834581" y="3602038"/>
            <a:ext cx="8096116" cy="2754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організацію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роботи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тогочасних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дитячих садків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вплинули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педагогічні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ідеї </a:t>
            </a:r>
            <a:r>
              <a:rPr lang="uk-UA" sz="2400" b="1" i="1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М. </a:t>
            </a:r>
            <a:r>
              <a:rPr lang="uk-UA" sz="2400" b="1" i="1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Свентицької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своїй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«Наш дитячий садок» вона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виділила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такі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основні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види занять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ручної праці: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–"/>
              <a:tabLst>
                <a:tab pos="270510" algn="l"/>
              </a:tabLst>
            </a:pP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вирізання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усіляких</a:t>
            </a:r>
            <a:r>
              <a:rPr lang="uk-UA" sz="2400" spc="-10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видах;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17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–"/>
              <a:tabLst>
                <a:tab pos="270510" algn="l"/>
              </a:tabLst>
            </a:pP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наклеювання;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складання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мозаїки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паперових квадратиків різного кольору;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61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–"/>
              <a:tabLst>
                <a:tab pos="270510" algn="l"/>
              </a:tabLst>
            </a:pP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нанизування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намиста,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плетіння,</a:t>
            </a:r>
            <a:r>
              <a:rPr lang="uk-UA" sz="2400" spc="-7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вишивання;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Bef>
                <a:spcPts val="165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–"/>
              <a:tabLst>
                <a:tab pos="270510" algn="l"/>
              </a:tabLst>
            </a:pP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виготовлення паперових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квітів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букетів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них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ін. 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29" y="3772768"/>
            <a:ext cx="3329858" cy="25322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84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2724458" y="92178"/>
            <a:ext cx="9241400" cy="31888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7345" algn="just">
              <a:lnSpc>
                <a:spcPct val="11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Методичні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питання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використання матеріалів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технік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роботі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дітьми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заняттях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ручної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визначалися ключовими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поглядах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вітчизняних педагогів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початку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ХХ ст.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Так, </a:t>
            </a:r>
            <a:r>
              <a:rPr lang="uk-UA" sz="2000" b="1" i="1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Л. </a:t>
            </a:r>
            <a:r>
              <a:rPr lang="uk-UA" sz="2000" b="1" i="1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Шлегер</a:t>
            </a:r>
            <a:r>
              <a:rPr lang="uk-UA" sz="20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(1863–1942)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«Практична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робота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дитячому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садку» обґрунтувала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види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матеріалів,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доцільно використовувати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вихователю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роботі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дітьми. </a:t>
            </a:r>
            <a:endParaRPr lang="uk-UA" sz="2000" spc="-25" dirty="0" smtClean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34620" indent="347345" algn="just">
              <a:lnSpc>
                <a:spcPct val="11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b="1" i="1" spc="-15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Л</a:t>
            </a:r>
            <a:r>
              <a:rPr lang="uk-UA" sz="20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 </a:t>
            </a:r>
            <a:r>
              <a:rPr lang="uk-UA" sz="2000" b="1" i="1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Шлегер</a:t>
            </a:r>
            <a:r>
              <a:rPr lang="uk-UA" sz="20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п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исала: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«Я б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поділила матеріал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дві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групи: </a:t>
            </a:r>
            <a:endParaRPr lang="uk-UA" sz="2000" spc="-25" dirty="0" smtClean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34620" indent="347345" algn="just">
              <a:lnSpc>
                <a:spcPct val="11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spc="-15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а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матеріал,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що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сприймається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дотик; </a:t>
            </a:r>
            <a:endParaRPr lang="uk-UA" sz="2000" spc="-25" dirty="0" smtClean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34620" indent="347345" algn="just">
              <a:lnSpc>
                <a:spcPct val="11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б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матеріал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суто духовний,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якого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 б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зарахувала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бесіди, розповідання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казок,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читання, музику, ритмічні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рухи»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65467" y="3519699"/>
            <a:ext cx="10894145" cy="3215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7345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Матеріал,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який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сприймається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дотик, </a:t>
            </a:r>
            <a:r>
              <a:rPr lang="uk-UA" sz="24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Л. </a:t>
            </a:r>
            <a:r>
              <a:rPr lang="uk-UA" sz="2400" b="1" i="1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Шлегер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свою чергу поділя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ла ще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три групи.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першої </a:t>
            </a:r>
            <a:r>
              <a:rPr lang="uk-UA" sz="2400" b="1" i="1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групи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вона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відносила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все,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що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дається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дітям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руки для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дослідження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їхніх зовнішніх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почуттів…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другої </a:t>
            </a:r>
            <a:r>
              <a:rPr lang="uk-UA" sz="2400" b="1" i="1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групи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належить матеріал готовий, оброблений,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який діти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можуть комбінувати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свій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роз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суд, який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є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ніби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елементами,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яких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складають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щось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ціле.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Сюди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увійдуть кубики, цеглинки,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різні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дерев’яні форми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тіла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весь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будівельний матеріал.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третьої </a:t>
            </a:r>
            <a:r>
              <a:rPr lang="uk-UA" sz="2400" b="1" i="1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групи</a:t>
            </a:r>
            <a:r>
              <a:rPr lang="uk-UA" sz="2400" i="1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думку </a:t>
            </a:r>
            <a:r>
              <a:rPr lang="uk-UA" sz="24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Л. </a:t>
            </a:r>
            <a:r>
              <a:rPr lang="uk-UA" sz="2400" b="1" i="1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Шлегер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входить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матеріал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сирий, який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потребує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певних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зусиль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для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обробки;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він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відкриває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дітям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широке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поле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для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фантазії,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творчості,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для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втілення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своїх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думок.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Це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пісок, глина, дерево, картон, папір,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цинк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всілякі відходи матеріалів.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4458" cy="340816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1330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363795" y="251388"/>
            <a:ext cx="8642553" cy="3100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uk-UA" sz="20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початку ХХ ст. існували й інші педагогічні погляди стосовно доцільності використання ручної праці у навчально-виховному процесі. Так, розробник вітчизняної системи фізичної освіти, видатний вчений </a:t>
            </a:r>
            <a:r>
              <a:rPr lang="uk-UA" sz="20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П. Лесгафт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взагалі заперечував використання занять з ручної праці для дітей до десяти років. Він зазначав, що першочерговим завданням системи фізичної освіти є розвиток в дитини любові до праці. </a:t>
            </a:r>
            <a:endParaRPr lang="uk-UA" sz="2000" spc="-25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Педагог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виступав проти ранньої спеціалізації в загальноосвітній школі та введення обов’язкових занять з різних видів ремесел.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1759972" y="3880427"/>
            <a:ext cx="9993745" cy="2754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Проти надмірних фізичних навантажень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дітей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заняттях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ручної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праці виступав педагог </a:t>
            </a:r>
            <a:r>
              <a:rPr lang="uk-UA" sz="24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А. </a:t>
            </a:r>
            <a:r>
              <a:rPr lang="uk-UA" sz="2400" b="1" i="1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Гартвіг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своїй праці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«Ручна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праця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метод навчання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виховання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сім’ї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школі</a:t>
            </a:r>
            <a:r>
              <a:rPr lang="uk-UA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»,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яка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1920-х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рр.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використовувалася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дитячих садках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методичний посібник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для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вихователів,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А. </a:t>
            </a:r>
            <a:r>
              <a:rPr lang="uk-UA" sz="24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Гарт</a:t>
            </a:r>
            <a:r>
              <a:rPr lang="uk-UA" sz="2400" spc="-2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віг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зазначає: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«...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Приблизно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п’яти років дитина працює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великими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м’язами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погано координує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тонкі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складні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рухи.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Ось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чому так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шкідливі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сім’ях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дитячих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садках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ті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дрібні роботи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виколювання, висмикування ниток, вирізання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вишивання,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нерідко практикуються особами, недостатньо обізнаними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цим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законом дитячої природи».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981" y="251388"/>
            <a:ext cx="2556386" cy="31007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785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1738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3455"/>
          </a:xfrm>
          <a:prstGeom prst="rect">
            <a:avLst/>
          </a:prstGeom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2909004" y="1791421"/>
            <a:ext cx="8042787" cy="2754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історичний нарис розвитку художньої праці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основ дитячого дизайну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початку ХХ ст.).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Ґенеза предмета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«Художня праця та основи дитячого дизайну»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практиці суспільного дошкільного виховання.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 видатних українських педагогів на проблему навчання дітей художньої праці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основ дизайну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796" y="4468528"/>
            <a:ext cx="3337591" cy="25895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4541" t="30901" r="19717" b="35070"/>
          <a:stretch/>
        </p:blipFill>
        <p:spPr>
          <a:xfrm>
            <a:off x="3192795" y="250686"/>
            <a:ext cx="7317889" cy="135812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984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265474" y="304865"/>
            <a:ext cx="8735652" cy="2025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3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Отже,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3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період </a:t>
            </a:r>
            <a:r>
              <a:rPr lang="uk-UA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II </a:t>
            </a:r>
            <a:r>
              <a:rPr lang="uk-UA"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половини </a:t>
            </a:r>
            <a:r>
              <a:rPr lang="uk-UA" sz="23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XIX </a:t>
            </a:r>
            <a:r>
              <a:rPr lang="uk-UA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початку </a:t>
            </a:r>
            <a:r>
              <a:rPr lang="uk-UA" sz="23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ХХ ст.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3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практиці суспільного дошкільного </a:t>
            </a:r>
            <a:r>
              <a:rPr lang="uk-UA" sz="23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виховання </a:t>
            </a:r>
            <a:r>
              <a:rPr lang="uk-UA" sz="23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закладалися основи предмету </a:t>
            </a:r>
            <a:r>
              <a:rPr lang="uk-UA" sz="23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«Ручна </a:t>
            </a:r>
            <a:r>
              <a:rPr lang="uk-UA" sz="23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праця». Передовими педагогами </a:t>
            </a:r>
            <a:r>
              <a:rPr lang="uk-UA" sz="23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того часу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3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урахуванням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3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переосмисленням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кра</a:t>
            </a:r>
            <a:r>
              <a:rPr lang="uk-UA" sz="23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щих </a:t>
            </a:r>
            <a:r>
              <a:rPr lang="uk-UA" sz="23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положень </a:t>
            </a:r>
            <a:r>
              <a:rPr lang="uk-UA" sz="23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систем </a:t>
            </a:r>
            <a:r>
              <a:rPr lang="uk-UA" sz="23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Ф. </a:t>
            </a:r>
            <a:r>
              <a:rPr lang="uk-UA"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Фребеля </a:t>
            </a:r>
            <a:r>
              <a:rPr lang="uk-UA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3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М. </a:t>
            </a:r>
            <a:r>
              <a:rPr lang="uk-UA"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Монтессорі </a:t>
            </a:r>
            <a:r>
              <a:rPr lang="uk-UA" sz="23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визначалися </a:t>
            </a:r>
            <a:r>
              <a:rPr lang="uk-UA" sz="23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зміст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3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організація роботи </a:t>
            </a:r>
            <a:r>
              <a:rPr lang="uk-UA" sz="23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дитячих садків.</a:t>
            </a:r>
            <a:endParaRPr lang="en-US" sz="23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65473" y="4198374"/>
            <a:ext cx="10180558" cy="2528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</a:t>
            </a:r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 і розвитку ручної праці в Україні не були ізольованими від світової теорії й практики. Технології навчання ручної праці мали місце ще за часів Київської Русі, де, як і в Європі, ремесло було на високому рівні розвитку й вимагало відповідної підготовки робочої сили. «Поучение Владимира Мономаха детям» (1096 р.), особливо акцентуючи славу і почесність всякої праці, містить поради не лінуватись, вести діяльний образ життя, готуватись до праці. 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265473" y="2635111"/>
            <a:ext cx="8735653" cy="1151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Погляди </a:t>
            </a:r>
            <a:r>
              <a:rPr lang="uk-UA" sz="2400" b="1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видатних </a:t>
            </a:r>
            <a:r>
              <a:rPr lang="uk-UA" sz="2400" b="1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українських </a:t>
            </a:r>
            <a:r>
              <a:rPr lang="uk-UA" sz="2400" b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педагогів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b="1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проблему навчання </a:t>
            </a:r>
            <a:r>
              <a:rPr lang="uk-UA" sz="2400" b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дітей художньої ручної</a:t>
            </a:r>
            <a:r>
              <a:rPr lang="uk-UA" sz="2400" b="1" spc="-7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b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праці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062" y="2008405"/>
            <a:ext cx="1739292" cy="23190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3296" t="-3275" r="6105" b="3275"/>
          <a:stretch/>
        </p:blipFill>
        <p:spPr>
          <a:xfrm>
            <a:off x="9001126" y="-39990"/>
            <a:ext cx="1911631" cy="22397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35738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219199" y="426374"/>
            <a:ext cx="10412362" cy="2932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Великої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уваги питанням залучення дитини вже з перших років її життя до світу людської праці надавали українські педагоги, громадські діячі 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К. Ушинський, С. Русова, В. Сухомлинський, М. Стельмахович.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глибинних позиціях розуміння ролі праці у вихованні підростаючого покоління стояли 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О. Духнович, Г. Сковорода, Л. Українка, І. Франко Т. Шевченко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багато інших передових діячів. Їхні ідеї мали вплив на розробку теоретичних питань виховання гармонійної особистості, де першочергове місце займали питання трудового виховання.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157315" y="3785419"/>
            <a:ext cx="9065344" cy="2754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філософа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просвітителя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Г. Сковороди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ідеалом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виступала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гармонійно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розвинута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пізнала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радість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творення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спорідненій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праці».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уперше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дав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обґрунтування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праці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моральної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категорії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виступав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різкою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критикою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 адресу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заможних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класів, у родинах яких дітей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виховували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гувернери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надаючи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штучну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освіту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відриваючи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дітей від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справжнього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життя.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9653" t="5535" r="8187" b="-999"/>
          <a:stretch/>
        </p:blipFill>
        <p:spPr>
          <a:xfrm>
            <a:off x="9304121" y="3804516"/>
            <a:ext cx="2570446" cy="29065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7157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2990849" y="596567"/>
            <a:ext cx="8798027" cy="291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2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Першим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українським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педагогом,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котрий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теоретично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обґрунтував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мету і завдання трудового навчання, назвав його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засобом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усебічного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виховання,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сформував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зміст і методи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означеного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процесу за видами праці, став </a:t>
            </a:r>
            <a:r>
              <a:rPr lang="ru-RU" sz="22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О. </a:t>
            </a:r>
            <a:r>
              <a:rPr lang="ru-RU" sz="2200" b="1" i="1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Духнович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Він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spc="-25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пропонував</a:t>
            </a:r>
            <a:r>
              <a:rPr lang="ru-RU" sz="22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spc="-25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навчати</a:t>
            </a:r>
            <a:r>
              <a:rPr lang="ru-RU" sz="22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школах </a:t>
            </a:r>
            <a:r>
              <a:rPr lang="ru-RU" sz="2200" b="1" i="1" spc="-25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вишиванню</a:t>
            </a:r>
            <a:r>
              <a:rPr lang="ru-RU" sz="2200" b="1" i="1" spc="-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200" b="1" i="1" spc="-25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різьбленню</a:t>
            </a:r>
            <a:r>
              <a:rPr lang="ru-RU" sz="2200" b="1" i="1" spc="-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дереву, </a:t>
            </a:r>
            <a:r>
              <a:rPr lang="ru-RU" sz="2200" b="1" i="1" spc="-25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малюванню</a:t>
            </a:r>
            <a:r>
              <a:rPr lang="ru-RU" sz="2200" b="1" i="1" spc="-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200" b="1" i="1" spc="-25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плетінню</a:t>
            </a:r>
            <a:r>
              <a:rPr lang="ru-RU" sz="2200" b="1" i="1" spc="-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дроту </a:t>
            </a:r>
            <a:r>
              <a:rPr lang="ru-RU" sz="2200" b="1" i="1" spc="-25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ланцюжків</a:t>
            </a:r>
            <a:r>
              <a:rPr lang="ru-RU" sz="2200" b="1" i="1" spc="-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200" b="1" i="1" spc="-25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різноманітних</a:t>
            </a:r>
            <a:r>
              <a:rPr lang="ru-RU" sz="2200" b="1" i="1" spc="-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прикрас, </a:t>
            </a:r>
            <a:r>
              <a:rPr lang="ru-RU" sz="2200" b="1" i="1" spc="-25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струганню</a:t>
            </a:r>
            <a:r>
              <a:rPr lang="ru-RU" sz="22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i="1" spc="-25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деревини</a:t>
            </a:r>
            <a:r>
              <a:rPr lang="ru-RU" sz="22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200" b="1" i="1" spc="-25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ліпленню</a:t>
            </a:r>
            <a:r>
              <a:rPr lang="ru-RU" sz="22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200" b="1" i="1" spc="-25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глини</a:t>
            </a:r>
            <a:r>
              <a:rPr lang="ru-RU" sz="22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посуду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sz="22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хлопчикам 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займатися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ковальством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учитись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виготовляти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сільськогосподарське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знаряддя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 й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визначив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методи трудового навчання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пояснення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учителя, показ </a:t>
            </a:r>
            <a:r>
              <a:rPr lang="ru-RU" sz="22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трудових</a:t>
            </a:r>
            <a:r>
              <a:rPr lang="ru-RU" sz="22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дій учителем  чи батьками  та вправи. 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03123" y="3785419"/>
            <a:ext cx="8102702" cy="2754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Видатний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український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письменник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громадський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діяч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І. Франко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розглядав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працю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важливий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елемент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буття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вважав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що до праці дітей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привчати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якомога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Письменник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вважав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працю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важливим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засобом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гармонійного виховання дитини,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джерелом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знань про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навколишній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світ, перш за все – стосовно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реалій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життя народу.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закликав батьків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виховувати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дітей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традиціями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народу, які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обов’язково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передбачали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навчання дітей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праці. 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923" t="13430" b="971"/>
          <a:stretch/>
        </p:blipFill>
        <p:spPr>
          <a:xfrm>
            <a:off x="9182099" y="3785420"/>
            <a:ext cx="2257426" cy="28439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-3094" t="5165" r="5701" b="15908"/>
          <a:stretch/>
        </p:blipFill>
        <p:spPr>
          <a:xfrm>
            <a:off x="403123" y="514017"/>
            <a:ext cx="2444852" cy="30880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2577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2487562" y="412955"/>
            <a:ext cx="8877782" cy="3227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uk-UA" sz="2400" b="1" i="1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Мельничук,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здійснивши історико-педагогічний аналіз виховання дітей дошкільного віку в трудовій діяльності, зазначає, що в Україні до кінця </a:t>
            </a:r>
            <a:r>
              <a:rPr lang="en-US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XIX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ст. дитячі дошкільні заклади не мали масового поширення. Діти до семи років перебували під опікою рідних і панівними принципами виховання були трудовий принцип, особистий приклад батьків, імітаційні ігри, що відтворювали трудові процеси дорослих. Як </a:t>
            </a:r>
            <a:r>
              <a:rPr lang="uk-UA" sz="24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виховні засоби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використовували міфологію, фольклор, перекази про героїв, байки, легенди та домашню працю.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978761" y="4429919"/>
            <a:ext cx="5549562" cy="2094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Залучаючи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дітей до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навчаючи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їх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рукоділля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господарювання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городництва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традиційних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народних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ремесел,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дошкільні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наставники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прагнули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підготувати їх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самостійного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життя.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976" t="5921" b="2500"/>
          <a:stretch/>
        </p:blipFill>
        <p:spPr>
          <a:xfrm>
            <a:off x="123824" y="3732668"/>
            <a:ext cx="5495925" cy="31769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41422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589934" y="550530"/>
            <a:ext cx="11208030" cy="2408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06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пошуку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принципів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змісту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роботи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дітьми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закладах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тогочасного дошкільного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виховання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українські педагоги,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не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відкидаючи позитивні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зару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біжні теорії виховання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дошкільників, намагалися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запровадити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різнобічний досвід трудового навчання дітей,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перш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все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 на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національному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ґрунті.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Ініціювали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таку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роботу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видатні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вітчизняні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педагоги </a:t>
            </a:r>
            <a:r>
              <a:rPr lang="uk-UA" sz="2000" b="1" i="1" spc="-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О. </a:t>
            </a:r>
            <a:r>
              <a:rPr lang="uk-UA" sz="2000" b="1" i="1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Дорошенко, </a:t>
            </a:r>
            <a:r>
              <a:rPr lang="uk-UA" sz="2000" b="1" i="1" spc="-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Н. </a:t>
            </a:r>
            <a:r>
              <a:rPr lang="uk-UA" sz="20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Лубенець, </a:t>
            </a:r>
            <a:r>
              <a:rPr lang="uk-UA" sz="2000" b="1" i="1" spc="-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С. </a:t>
            </a:r>
            <a:r>
              <a:rPr lang="uk-UA" sz="20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Русова, </a:t>
            </a:r>
            <a:r>
              <a:rPr lang="uk-UA" sz="2000" b="1" i="1" spc="-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Я. </a:t>
            </a:r>
            <a:r>
              <a:rPr lang="uk-UA" sz="20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Чепіга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ін. Вони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розглядали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працю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морально-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освітній фактор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розвитку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молодого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покоління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надавали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їй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провідного значення.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Це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визначалося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підвищенні ролі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місця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трудової діяльності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навчанні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й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вихованні дітей,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максимальному поєднанні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змісту праці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життям дошкільних</a:t>
            </a:r>
            <a:r>
              <a:rPr lang="uk-UA" sz="2000" spc="-5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закладів.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89935" y="3333136"/>
            <a:ext cx="7715866" cy="3115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Великого значення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залученню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українських дітей до національних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трудових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традицій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надавала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С. Русова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автором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системи освіти і виховання, що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заснована на принципах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гуманізації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й індивідуалізації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виховного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процесу в дошкільних закладах.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С. Русова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ураховуючи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кращі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ідеї педагогів дошкільної освіти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(Ф. Фребеля, М. Монтессорі та ін.)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прогресивні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педагогічні теорії початку ХХ ст.,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важливим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дошкільного виховання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вважала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розвиток у дитини творчих здібностей. 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86" y="3156732"/>
            <a:ext cx="3001628" cy="36195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2767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589934" y="550530"/>
            <a:ext cx="11208030" cy="2408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06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</a:t>
            </a: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Русова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зазначала: «Праця в сучасному вихованні є метод, яким кожне знання зафіксовується в дитячій свідомості тим, що воно здобувається дитячою рукою: через руку в розум».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uk-UA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Характеризуючи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дитячу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працю, </a:t>
            </a:r>
            <a:r>
              <a:rPr lang="uk-UA" sz="24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 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Русова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зазначала,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«вона дає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дитині цікавий науковий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освітній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матеріал, розвиває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тільки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м’язи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дитини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різноманітною роботою,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але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ширить думку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звертає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увагу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новий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матеріал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на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 він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кожен здатний»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280111" y="3832515"/>
            <a:ext cx="8517853" cy="2511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Ручну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працю педагог вважала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одним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із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головних чинників виховного процесу.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Перші трудові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заняття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дітей,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думку </a:t>
            </a:r>
            <a:r>
              <a:rPr lang="uk-UA" sz="24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 </a:t>
            </a:r>
            <a:r>
              <a:rPr lang="uk-UA" sz="24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Русової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мають бути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в’язані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іграми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забавками,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сюжетно-рольовими іграми. Граючись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із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ляльками,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діти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привчаються </a:t>
            </a:r>
            <a:r>
              <a:rPr lang="uk-UA" sz="2400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господарської справи: прибирають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«домівку», самі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перуть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прасують </a:t>
            </a:r>
            <a:r>
              <a:rPr lang="uk-UA" sz="2400" spc="-25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ляльчину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білизну, імітують приготування </a:t>
            </a:r>
            <a:r>
              <a:rPr lang="uk-UA" sz="24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страв </a:t>
            </a:r>
            <a:r>
              <a:rPr lang="uk-UA" sz="24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тощо.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8" y="3486726"/>
            <a:ext cx="3102143" cy="323542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152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589934" y="550530"/>
            <a:ext cx="11068666" cy="2408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06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Заняття дітей з ручної праці, на думку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С. Русової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мають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проводитися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чіткого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дотримання дидактичних принципів, перш за все – щодо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урахування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віку дитини,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її розвитку, її індивідуальних можливостей, добору завдань та змісту роботи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поступовим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ускладенням. На думку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видатного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педагога,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бажана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послідовність використання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пісок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глина (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пластилін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);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папір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дерево –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спочатку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кора, плоди (каштан,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горіх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палички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дощечки; солома; очерет,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мотузки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картон;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камінь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та ін.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89935" y="3486726"/>
            <a:ext cx="8373090" cy="2754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Завдяки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зусиллям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прогресивних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українських педагогів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С. Русової, Т. Лубенця, Н. Лубенець, Я.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Чепіги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(Зеленкевича), О. Дорошенко та ін.,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удосконалювалися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програми,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підручники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за якими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працювали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вчителі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з дітьми молодшого шкільного віку, які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застосовували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більш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ефективні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методи навчання дітей.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Означені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тенденції щодо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чіткої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організації навчального процесу, використання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ефективних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методів і прийомів навчання школярів (у тому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й ручної праці)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подальші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роки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визначалися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й у практиці роботи з дітьми дошкільного віку.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500" t="-3571" r="20833" b="3571"/>
          <a:stretch/>
        </p:blipFill>
        <p:spPr>
          <a:xfrm>
            <a:off x="9134475" y="3074698"/>
            <a:ext cx="2886075" cy="21831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2207" r="12207"/>
          <a:stretch/>
        </p:blipFill>
        <p:spPr>
          <a:xfrm>
            <a:off x="9267825" y="5038726"/>
            <a:ext cx="2609850" cy="1828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08930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2971800" y="254768"/>
            <a:ext cx="8877300" cy="3115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000" b="1" i="1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uk-UA" sz="1900" b="1" i="1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</a:t>
            </a:r>
            <a:r>
              <a:rPr lang="uk-UA" sz="19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uk-UA" sz="1900" b="1" i="1" spc="-25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Лубенцем</a:t>
            </a:r>
            <a:r>
              <a:rPr lang="uk-UA" sz="19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було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розроблено «Програму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пред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метів, викладених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однокласних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двокласних училищах,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заняття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дитячих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садах»,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якій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визначено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окремі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аспекти організації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ручної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праці. </a:t>
            </a:r>
            <a:r>
              <a:rPr lang="uk-UA" sz="19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Т. </a:t>
            </a:r>
            <a:r>
              <a:rPr lang="uk-UA" sz="19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Лубенець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вважав </a:t>
            </a:r>
            <a:r>
              <a:rPr lang="uk-UA" sz="19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необхідне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починати курс ручної праці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дітьми </a:t>
            </a:r>
            <a:r>
              <a:rPr lang="uk-UA" sz="1900" spc="1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4–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8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років </a:t>
            </a:r>
            <a:r>
              <a:rPr lang="uk-UA" sz="19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ще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дитячому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садку, підкріплюючи </a:t>
            </a:r>
            <a:r>
              <a:rPr lang="uk-UA" sz="19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це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розробленою </a:t>
            </a:r>
            <a:r>
              <a:rPr lang="uk-UA" sz="19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ним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програмою. Вона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включала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«роботу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глиною </a:t>
            </a:r>
            <a:r>
              <a:rPr lang="uk-UA" sz="19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(ліплення),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папером </a:t>
            </a:r>
            <a:r>
              <a:rPr lang="uk-UA" sz="19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(згинання, </a:t>
            </a:r>
            <a:r>
              <a:rPr lang="uk-UA" sz="1900" b="1" i="1" spc="-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вирі</a:t>
            </a:r>
            <a:r>
              <a:rPr lang="uk-UA" sz="19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зування, клеєння, плетіння)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картоном </a:t>
            </a:r>
            <a:r>
              <a:rPr lang="uk-UA" sz="19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(вирізування </a:t>
            </a:r>
            <a:r>
              <a:rPr lang="uk-UA" sz="19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19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склеювання іграшок  </a:t>
            </a:r>
            <a:r>
              <a:rPr lang="uk-UA" sz="19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19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різного </a:t>
            </a:r>
            <a:r>
              <a:rPr lang="uk-UA" sz="1900" b="1" i="1" spc="-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роду </a:t>
            </a:r>
            <a:r>
              <a:rPr lang="uk-UA" sz="19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коробочок).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Після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продовження </a:t>
            </a:r>
            <a:r>
              <a:rPr lang="uk-UA" sz="19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цих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видів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робіт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першому</a:t>
            </a:r>
            <a:r>
              <a:rPr lang="uk-UA" sz="1900" spc="34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класі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автор радив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переходити </a:t>
            </a:r>
            <a:r>
              <a:rPr lang="uk-UA" sz="19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обробки деревини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й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виготовлення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неї</a:t>
            </a:r>
            <a:r>
              <a:rPr lang="uk-UA" sz="1900" spc="34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19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різноманітних </a:t>
            </a:r>
            <a:r>
              <a:rPr lang="uk-UA" sz="19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корисних речей».</a:t>
            </a:r>
            <a:endParaRPr lang="en-US" sz="19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971801" y="3790950"/>
            <a:ext cx="8877300" cy="2762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Значний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вплив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 розвиток українського дошкілля у 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20–30-х </a:t>
            </a:r>
            <a:r>
              <a:rPr lang="ru-RU" sz="19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рр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ХХ ст.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мали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погляди педагога 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О. Дорошенко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Вона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пропонувала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творчо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використовувати в практиці дитячих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садків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ідеї Ф. Фребеля стосовно проведення занять з ручної праці. На думку 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О. Дорошенко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окрім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паперу та картону, у роботі з дітьми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слід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використовувати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засушений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природний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матеріал,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рогіз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дрібниці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(«</a:t>
            </a:r>
            <a:r>
              <a:rPr lang="ru-RU" sz="19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камінці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палички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обрізки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паперу, </a:t>
            </a:r>
            <a:r>
              <a:rPr lang="ru-RU" sz="19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ґудзики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цвяшки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та ін.»).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Ручна праця,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вважала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О. Дорошенко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має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готувати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дітей до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подальшого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життя – їх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слід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навчати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хатнього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господарства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приготування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простої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їжі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накривання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 стіл тощо. </a:t>
            </a:r>
            <a:endParaRPr lang="en-US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" y="161925"/>
            <a:ext cx="2781299" cy="33248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05214"/>
            <a:ext cx="2822784" cy="334803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4744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589934" y="550529"/>
            <a:ext cx="8230216" cy="2868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Прихильником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ідеї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національного виховання дітей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був </a:t>
            </a:r>
            <a:r>
              <a:rPr lang="uk-UA" sz="2000" b="1" i="1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Я. </a:t>
            </a:r>
            <a:r>
              <a:rPr lang="uk-UA" sz="20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Чепіга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Важливого значення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вихованні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нової людини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він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надавав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трудовому вихованню, зокрема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000" b="1" i="1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ручній </a:t>
            </a:r>
            <a:r>
              <a:rPr lang="uk-UA" sz="2000" b="1" i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праці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Вона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поряд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із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грою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є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одним</a:t>
            </a:r>
            <a:r>
              <a:rPr lang="uk-UA" sz="2000" spc="34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найкращих засобів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для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збільшення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активних фізичних, розумових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моральних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надбань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дитини. Педагог називає </a:t>
            </a:r>
            <a:r>
              <a:rPr lang="uk-UA" sz="2000" b="1" i="1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ручну працю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школою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життя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пропонує релігійне виховання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дітей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проводити батькам,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сім’ї,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а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рахунок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скорочення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годин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вивчення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Закону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Божого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більше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часу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відвести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ручній</a:t>
            </a:r>
            <a:r>
              <a:rPr lang="uk-UA" sz="2000" spc="34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«головному рушію розумового розвитку»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990975" y="3991308"/>
            <a:ext cx="7848600" cy="2754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 значення вихованню дітей у праці надавав видатний український педагог-гуманіст ХХ ст., ідеї якого знані у всьому світі, –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Сухомлинський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Визначаючи джерелами народної мудрості трудову діяльність людини, він говорив про те, що завдяки праці людина пізнає світ серцем. Трансформуючи ідеї народного трудового виховання на сучасність, учений-педагог пропонував залучати дітей до виконання ними посильних завдань з того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часу.</a:t>
            </a:r>
            <a:endParaRPr lang="en-US" sz="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1524" t="346" r="11524" b="-346"/>
          <a:stretch/>
        </p:blipFill>
        <p:spPr>
          <a:xfrm>
            <a:off x="589934" y="3970004"/>
            <a:ext cx="2753341" cy="27760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525" y="400051"/>
            <a:ext cx="2686050" cy="310991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43699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419101" y="359091"/>
            <a:ext cx="8210549" cy="3497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06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2000" b="1" i="1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uk-UA" sz="20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000" b="1" i="1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Стельмахови</a:t>
            </a:r>
            <a:r>
              <a:rPr lang="uk-UA" sz="2000" b="1" i="1" spc="-1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uk-UA" sz="20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праць</a:t>
            </a:r>
            <a:r>
              <a:rPr lang="uk-UA" sz="20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розглядав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«могутній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виховний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засіб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мірило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людської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порядності.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Саме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ній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розвиваються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здібності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людини, формується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її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світогляд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моральне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обличчя»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Спираючись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національні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традиції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трудового виховання, </a:t>
            </a:r>
            <a:r>
              <a:rPr lang="uk-UA" sz="20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М. </a:t>
            </a:r>
            <a:r>
              <a:rPr lang="uk-UA" sz="20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Стельмахо</a:t>
            </a:r>
            <a:r>
              <a:rPr lang="uk-UA" sz="2000" b="1" i="1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вичем</a:t>
            </a:r>
            <a:r>
              <a:rPr lang="uk-UA" sz="2000" b="1" i="1" spc="34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представлено деякі методи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прийоми трудового виховання, відображені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українській народній філософії,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якій навіть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народження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тини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сприймалося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прихід нового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трудівника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трудівниці (баба-повитуха обрізала пуповину хлопчика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сокирі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щоб </a:t>
            </a:r>
            <a:r>
              <a:rPr lang="uk-UA" sz="2000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був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добрим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майстром,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дівчинці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гребені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щоб була гарною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рукодільницею). </a:t>
            </a:r>
            <a:r>
              <a:rPr lang="uk-UA" sz="2000" b="1" i="1" spc="-1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М. </a:t>
            </a:r>
            <a:r>
              <a:rPr lang="uk-UA" sz="2000" b="1" i="1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Стельмаховичем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розкрито </a:t>
            </a:r>
            <a:r>
              <a:rPr lang="uk-UA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ідеї </a:t>
            </a:r>
            <a:r>
              <a:rPr lang="uk-UA" sz="2000" spc="-25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родинної педагогіки щодо трудового виховання </a:t>
            </a:r>
            <a:r>
              <a:rPr lang="uk-UA" sz="2000" spc="-25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дитини.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19101" y="4436015"/>
            <a:ext cx="11049616" cy="215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прогресивні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українські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педагоги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розглядали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ручну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працю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важливий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засіб розвитку дитини та її соціалізації,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вказано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важливість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запровадження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національних основ у вихованні. У працях українських педагогів обґрунтовалися методичні основи проведення занять з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ручної праці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 закладах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тогочасного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суспільного дошкільного виховання.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6" y="359091"/>
            <a:ext cx="2990850" cy="34975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2354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1371599" y="241170"/>
            <a:ext cx="9993745" cy="1151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історичний нарис розвитку художньої ручної праці (до початку ХХ ст.)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487562" y="1575819"/>
            <a:ext cx="8877782" cy="20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Ручна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праця людини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визначилася основою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її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життєдіяльності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 часів</a:t>
            </a:r>
            <a:r>
              <a:rPr lang="uk-UA" sz="2400" spc="34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зародження цивілізації.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Саме первісна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людина, працюючи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передаючи наступним поколінням прийоми ручної праці прогресувала </a:t>
            </a:r>
            <a:r>
              <a:rPr lang="uk-UA" sz="24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фізично, </a:t>
            </a:r>
            <a:r>
              <a:rPr lang="uk-UA" sz="2400" b="1" i="1" spc="-1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розу</a:t>
            </a:r>
            <a:r>
              <a:rPr lang="uk-UA" sz="24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мово, соціально, емоційно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Збагачуючи суспільний досвід,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людина поступо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визначала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себе зміст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прийоми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навчання праці.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157314" y="3785419"/>
            <a:ext cx="9993745" cy="2754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зазначає </a:t>
            </a:r>
            <a:r>
              <a:rPr lang="uk-UA" sz="2400" b="1" i="1" spc="-1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О. </a:t>
            </a:r>
            <a:r>
              <a:rPr lang="uk-UA" sz="24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Образцова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первісні форми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методи навчання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ручної</a:t>
            </a:r>
            <a:r>
              <a:rPr lang="uk-UA" sz="2400" spc="34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мали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примітивний, несвідомий характер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базувалися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показі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«що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робити»: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володіти палицею, обробляти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шкіру вбитих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тварин, знахо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дити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збирати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їстівні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рослини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тощо.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Основним прийомом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емоційно-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психологічного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впливу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дорослих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молодших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було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механічне повторення елементарних трудових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дій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674255" y="323572"/>
            <a:ext cx="9993745" cy="2370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процесі еволюції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зміною потреб людини, розширення суспільного досвіду, характеру трудової діяльності </a:t>
            </a:r>
            <a:r>
              <a:rPr lang="uk-UA" sz="24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розвивалася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 </a:t>
            </a:r>
            <a:r>
              <a:rPr lang="uk-UA" sz="2400" b="1" i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ручна </a:t>
            </a:r>
            <a:r>
              <a:rPr lang="uk-UA" sz="24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праця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Перш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стосується закладання першооснов організованих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 її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навчання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зосередження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передачі молодому поколінню досвіду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роботи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різними матеріалами,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виготовлення виробів,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 все більш технологічно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ускладнювалися.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757487" y="3313471"/>
            <a:ext cx="8637354" cy="2372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Починаючи з первісного суспільства 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впродовж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наступних віків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люди удосконалювали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домашнє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виробництво речей,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задовольняли </a:t>
            </a:r>
            <a:r>
              <a:rPr lang="uk-UA" sz="2400" spc="-25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побутово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-життєві потреби. Поступово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шліфувалися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технічно-художні засоби,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формувалися колективним досвідом, передавалися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покоління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покоління, перевірялися практикою.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Людина</a:t>
            </a:r>
            <a:r>
              <a:rPr lang="uk-UA" sz="2400" spc="34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навчилася виконувати багато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процесів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праці, створюючи предметний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світ: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тканини,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посуд тощо.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257" y="2694040"/>
            <a:ext cx="2902744" cy="2448232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834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584791" y="235674"/>
            <a:ext cx="10994065" cy="22673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06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Із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прогресом людського суспільства послідовно розвивалися ремесла. Поступово відшліфовувалися </a:t>
            </a:r>
            <a:r>
              <a:rPr lang="uk-UA" sz="40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технічно-художні засоби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uk-UA" sz="4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які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формувалися колективним досвідом, передавалися </a:t>
            </a:r>
            <a:r>
              <a:rPr lang="uk-UA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покоління </a:t>
            </a:r>
            <a:r>
              <a:rPr lang="uk-UA" sz="4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покоління, </a:t>
            </a:r>
            <a:r>
              <a:rPr lang="uk-UA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4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тому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числі </a:t>
            </a:r>
            <a:r>
              <a:rPr lang="uk-UA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навчаючи </a:t>
            </a:r>
            <a:r>
              <a:rPr lang="uk-UA" sz="4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цього</a:t>
            </a:r>
            <a:r>
              <a:rPr lang="uk-UA" sz="4000" spc="-1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дітей.</a:t>
            </a:r>
            <a:endParaRPr lang="en-US" sz="40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4620" indent="342900" algn="just">
              <a:lnSpc>
                <a:spcPct val="10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4000" b="1" i="1" spc="-1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Л. </a:t>
            </a:r>
            <a:r>
              <a:rPr lang="uk-UA" sz="4000" b="1" i="1" spc="-3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Олексюк-</a:t>
            </a:r>
            <a:r>
              <a:rPr lang="uk-UA" sz="4000" b="1" i="1" spc="-3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Казо</a:t>
            </a:r>
            <a:r>
              <a:rPr lang="uk-UA" sz="4000" b="1" i="1" spc="-3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аналізуючи розвиток ремесел </a:t>
            </a:r>
            <a:r>
              <a:rPr lang="uk-UA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Україні, говорить </a:t>
            </a:r>
            <a:r>
              <a:rPr lang="uk-UA" sz="4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 </a:t>
            </a:r>
            <a:r>
              <a:rPr lang="uk-UA" sz="4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те, </a:t>
            </a:r>
            <a:r>
              <a:rPr lang="uk-UA" sz="4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що </a:t>
            </a:r>
            <a:r>
              <a:rPr lang="uk-UA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«у </a:t>
            </a:r>
            <a:r>
              <a:rPr lang="uk-UA" sz="4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ремеслах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художня робота </a:t>
            </a:r>
            <a:r>
              <a:rPr lang="uk-UA" sz="4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стає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головним </a:t>
            </a:r>
            <a:r>
              <a:rPr lang="uk-UA" sz="4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видом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діяльності </a:t>
            </a:r>
            <a:r>
              <a:rPr lang="uk-UA" sz="4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майст</a:t>
            </a:r>
            <a:r>
              <a:rPr lang="uk-UA" sz="4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ра,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тут скоріше вдосконалюється майстерність, виникають нові, </a:t>
            </a:r>
            <a:r>
              <a:rPr lang="uk-UA" sz="4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трудомісткі види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художньої діяльності, зростає кількість ремісничих спеціальностей </a:t>
            </a:r>
            <a:r>
              <a:rPr lang="uk-UA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4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звужується спеціалізація ремісників»</a:t>
            </a:r>
            <a:r>
              <a:rPr lang="uk-UA" sz="4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68376" y="2990418"/>
            <a:ext cx="7540596" cy="3867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0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Домашні ремесла переважали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слов’янських народів. Слов’янська культура визначила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значну кількість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традицій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звичаїв, пов’язаних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із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працею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залучення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неї дітей.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Згодом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ці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інструменти батьки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заміняли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великі, пристосовані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роботи, бо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залучали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хатньої роботи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посильної допомоги господарюван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ня на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подвір’ї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вже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віці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5–7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років. </a:t>
            </a:r>
          </a:p>
          <a:p>
            <a:pPr marL="134620" indent="342900" algn="just">
              <a:lnSpc>
                <a:spcPct val="10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десяти років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дитина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засвоювала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від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старшого покоління перші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навички ручної роботи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ткання,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в’язання,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майст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рування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дерева тощо. Залучення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</a:t>
            </a:r>
            <a:r>
              <a:rPr lang="uk-UA" sz="20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трудової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діяльності визначило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ся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традиційною формою передачі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збереження </a:t>
            </a:r>
            <a:r>
              <a:rPr lang="uk-UA" sz="20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трудового </a:t>
            </a:r>
            <a:r>
              <a:rPr lang="uk-UA" sz="20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досвіду народу.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408" y="2990418"/>
            <a:ext cx="2555643" cy="23145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r="17287"/>
          <a:stretch/>
        </p:blipFill>
        <p:spPr>
          <a:xfrm>
            <a:off x="9665110" y="4758813"/>
            <a:ext cx="2684205" cy="22350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198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180214" y="372141"/>
            <a:ext cx="10185130" cy="2891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06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розвитком педагогіки визначилися основні </a:t>
            </a:r>
            <a:r>
              <a:rPr lang="uk-UA" sz="22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підходи </a:t>
            </a:r>
            <a:r>
              <a:rPr lang="uk-UA" sz="22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організації 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тру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дового виховання дітей, 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2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тому числі 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щодо навчання дітей </a:t>
            </a:r>
            <a:r>
              <a:rPr lang="uk-UA" sz="22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ручної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праці. Великого значення </a:t>
            </a:r>
            <a:r>
              <a:rPr lang="uk-UA" sz="22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ручній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трудовому </a:t>
            </a:r>
            <a:r>
              <a:rPr lang="uk-UA" sz="22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вихованні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надавали видатні педагоги минулого </a:t>
            </a:r>
            <a:r>
              <a:rPr lang="uk-UA" sz="2200" b="1" i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Я. </a:t>
            </a:r>
            <a:r>
              <a:rPr lang="uk-UA" sz="22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Коменський, </a:t>
            </a:r>
            <a:r>
              <a:rPr lang="uk-UA" sz="2200" b="1" i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Дж. </a:t>
            </a:r>
            <a:r>
              <a:rPr lang="uk-UA" sz="22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Локк, </a:t>
            </a:r>
            <a:r>
              <a:rPr lang="uk-UA" sz="2200" b="1" i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Ж.-Ж. Руссо,  </a:t>
            </a:r>
            <a:r>
              <a:rPr lang="uk-UA" sz="22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Й.-Г. Песталоцці, </a:t>
            </a:r>
            <a:r>
              <a:rPr lang="uk-UA" sz="2200" b="1" i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Ф. </a:t>
            </a:r>
            <a:r>
              <a:rPr lang="uk-UA" sz="2200" b="1" i="1" spc="-3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Фребель, </a:t>
            </a:r>
            <a:r>
              <a:rPr lang="uk-UA" sz="22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М. </a:t>
            </a:r>
            <a:r>
              <a:rPr lang="uk-UA" sz="2200" b="1" i="1" spc="-3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Монтессорі </a:t>
            </a:r>
            <a:r>
              <a:rPr lang="uk-UA" sz="2200" b="1" i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2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ін. 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їхніх </a:t>
            </a:r>
            <a:r>
              <a:rPr lang="uk-UA" sz="2200" spc="-3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працях глибоко </a:t>
            </a:r>
            <a:r>
              <a:rPr lang="uk-UA" sz="22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200" spc="-3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ґрунтовно </a:t>
            </a:r>
            <a:r>
              <a:rPr lang="uk-UA" sz="2200" spc="-3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розкрита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ідея соціальної спрямованості трудової діяльності, зв’язок </a:t>
            </a:r>
            <a:r>
              <a:rPr lang="uk-UA" sz="22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навчанням, життям, розумовим, моральним 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естетичним виховання дітей, формуванням </a:t>
            </a:r>
            <a:r>
              <a:rPr lang="uk-UA" sz="22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їхніх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вольових 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2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фізичних</a:t>
            </a:r>
            <a:r>
              <a:rPr lang="uk-UA" sz="2200" spc="-16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2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якостей.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775098" y="3635899"/>
            <a:ext cx="9196302" cy="2999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Я.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Коменський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підкреслював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важливість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раннього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дітей до ручної праці,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зокрема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з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тим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щоб доцільно організовувати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їхню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діяльність життя й знаходити корисні заняття. У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відомій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педагогічній праці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Материнська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школа» Я. Коменський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зазначав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«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Четвертий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п’ятий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шостий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роки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будуть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і повинні бути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повні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ручної праці і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усіляких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будівельних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робіт. За що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дитина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бралася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б, не тільки не треба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їй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заважати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скоріш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треба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допомагати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з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тим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щоб усе, що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робиться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робилося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розумно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підготовлювало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шлях до подальшої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серйозної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праці».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2659"/>
            <a:ext cx="2700669" cy="33057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377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455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329609" y="43939"/>
            <a:ext cx="9132507" cy="20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Bef>
                <a:spcPts val="390"/>
              </a:spcBef>
              <a:spcAft>
                <a:spcPts val="0"/>
              </a:spcAft>
            </a:pP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Багато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видатних педагогів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XVIII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початку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XIX ст.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(Е. </a:t>
            </a:r>
            <a:r>
              <a:rPr lang="uk-UA" sz="2400" spc="-25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Вайгель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Дж.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Локк,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Ж.-Ж. Руссо,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А. </a:t>
            </a:r>
            <a:r>
              <a:rPr lang="uk-UA" sz="2400" spc="-25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Гайзінгер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Й.-Г.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Песталоцці,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Оуен) розглядали заняття дітей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ручною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працею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засіб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набуття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ними знань про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навколишній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світ, про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якості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властивості предметів,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також щодо набуття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життєвого</a:t>
            </a:r>
            <a:r>
              <a:rPr lang="uk-UA" sz="2400" spc="34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сенсорного</a:t>
            </a:r>
            <a:r>
              <a:rPr lang="uk-UA" sz="2400" spc="-9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досвіду</a:t>
            </a:r>
            <a:r>
              <a:rPr lang="uk-UA" sz="2400" spc="-25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29609" y="2268108"/>
            <a:ext cx="9132507" cy="3033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Англійський просвітитель </a:t>
            </a:r>
            <a:r>
              <a:rPr lang="uk-UA" sz="2400" b="1" i="1" spc="-2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Дж. Локк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вказував </a:t>
            </a:r>
            <a:r>
              <a:rPr lang="uk-UA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те, </a:t>
            </a:r>
            <a:r>
              <a:rPr lang="uk-UA" sz="2400" spc="-1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навчання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ремесла </a:t>
            </a:r>
            <a:r>
              <a:rPr lang="uk-UA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 не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тільки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підготовкою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дитини </a:t>
            </a:r>
            <a:r>
              <a:rPr lang="uk-UA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життя, </a:t>
            </a:r>
            <a:r>
              <a:rPr lang="uk-UA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розгля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дається </a:t>
            </a:r>
            <a:r>
              <a:rPr lang="uk-UA" sz="2400" spc="-1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своєрідний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засіб виховання </a:t>
            </a:r>
            <a:r>
              <a:rPr lang="uk-UA" sz="2400" b="1" i="1" spc="-25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«ділової </a:t>
            </a:r>
            <a:r>
              <a:rPr lang="uk-UA" sz="2400" b="1" i="1" spc="-2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людини». </a:t>
            </a:r>
            <a:r>
              <a:rPr lang="uk-UA" sz="2400" spc="-1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його думку, навіть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діти </a:t>
            </a:r>
            <a:r>
              <a:rPr lang="uk-UA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дворянських родин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повинні були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опановувати основи ремесел, визначаючи працелюбність </a:t>
            </a:r>
            <a:r>
              <a:rPr lang="uk-UA" sz="2400" spc="-1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стійку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якість особистості. </a:t>
            </a:r>
            <a:r>
              <a:rPr lang="uk-UA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праці </a:t>
            </a:r>
            <a:r>
              <a:rPr lang="uk-UA" sz="2400" b="1" i="1" spc="-2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«Думки про </a:t>
            </a:r>
            <a:r>
              <a:rPr lang="uk-UA" sz="2400" b="1" i="1" spc="-25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виховання» </a:t>
            </a:r>
            <a:r>
              <a:rPr lang="uk-UA" sz="2400" b="1" i="1" spc="-15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Дж. </a:t>
            </a:r>
            <a:r>
              <a:rPr lang="uk-UA" sz="2400" b="1" i="1" spc="-25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Локк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велику увагу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приділив ставленню дитини </a:t>
            </a:r>
            <a:r>
              <a:rPr lang="uk-UA" sz="2400" spc="-1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ручної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праці, </a:t>
            </a:r>
            <a:r>
              <a:rPr lang="uk-UA" sz="2400" spc="-2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оскільки саме </a:t>
            </a:r>
            <a:r>
              <a:rPr lang="uk-UA" sz="2400" spc="-25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праця виховує особистість.                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563" y="2913665"/>
            <a:ext cx="2984205" cy="36682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329609" y="5517043"/>
            <a:ext cx="9132507" cy="1151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b="1" i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Дж. </a:t>
            </a:r>
            <a:r>
              <a:rPr lang="uk-UA" sz="24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Локк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радив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батькам навчати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самостійно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виготовляти елементарні іграшки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доступних матеріалів.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753915" y="318977"/>
            <a:ext cx="10080122" cy="2438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Видатний французький мислитель </a:t>
            </a:r>
            <a:r>
              <a:rPr lang="uk-UA" sz="24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Ж.</a:t>
            </a:r>
            <a:r>
              <a:rPr lang="uk-UA" sz="2400" b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uk-UA" sz="24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Ж. </a:t>
            </a:r>
            <a:r>
              <a:rPr lang="uk-UA" sz="2400" b="1" i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Руссо</a:t>
            </a:r>
            <a:r>
              <a:rPr lang="uk-UA" sz="2400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під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тримував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ідеї </a:t>
            </a:r>
            <a:r>
              <a:rPr lang="uk-UA" sz="2400" b="1" i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Я. </a:t>
            </a:r>
            <a:r>
              <a:rPr lang="uk-UA" sz="24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Коменського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 те,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що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завдяки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 можна виховати</a:t>
            </a:r>
            <a:r>
              <a:rPr lang="uk-UA" sz="2400" spc="34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творчу, всебічно розвинену,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свідому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особистість. </a:t>
            </a:r>
            <a:r>
              <a:rPr lang="uk-UA" sz="2400" b="1" i="1"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Ж.-Ж. </a:t>
            </a:r>
            <a:r>
              <a:rPr lang="uk-UA" sz="2400" b="1" i="1" spc="-2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Руссо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наголошував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тому,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що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після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12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років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для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підлітків провідними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видами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виховання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є розу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мове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й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трудове.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Їх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слід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залучати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роботи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городі,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саду, полі, майстерні, розвиваючи спостережливість, самодіяльність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189212" y="3217801"/>
            <a:ext cx="9475784" cy="3310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Найвагомішою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серед усіх видів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Ж.-Ж. Руссо вважав ручну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працю,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яка слугує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основою розвитку особистості дитини.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Ручну працю,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його думку,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не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слід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розглядати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як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засіб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розвитку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руки дитини, її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здатності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по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дальших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трудових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дій. </a:t>
            </a:r>
            <a:r>
              <a:rPr lang="uk-UA" sz="23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Ж.-Ж.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Руссо звернув </a:t>
            </a:r>
            <a:r>
              <a:rPr lang="uk-UA" sz="23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увагу </a:t>
            </a:r>
            <a:r>
              <a:rPr lang="uk-UA" sz="2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необхідність використання </a:t>
            </a:r>
            <a:r>
              <a:rPr lang="uk-UA" sz="23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різних видів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праці </a:t>
            </a:r>
            <a:r>
              <a:rPr lang="uk-UA" sz="2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вихованні дівчаток </a:t>
            </a:r>
            <a:r>
              <a:rPr lang="uk-UA" sz="2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хлопчиків. </a:t>
            </a:r>
            <a:r>
              <a:rPr lang="uk-UA" sz="23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Так, </a:t>
            </a:r>
            <a:r>
              <a:rPr lang="uk-UA" sz="23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виховання дівчаток, </a:t>
            </a:r>
            <a:r>
              <a:rPr lang="uk-UA" sz="23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 </a:t>
            </a:r>
            <a:r>
              <a:rPr lang="uk-UA" sz="2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майбутньому </a:t>
            </a:r>
            <a:r>
              <a:rPr lang="uk-UA" sz="23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стануть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господарками, педагог пропонував використовувати шиття, вишивання, плетіння мережив, малювання, </a:t>
            </a:r>
            <a:r>
              <a:rPr lang="uk-UA" sz="23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ведення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хатнього </a:t>
            </a:r>
            <a:r>
              <a:rPr lang="uk-UA" sz="23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госпо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дарства. </a:t>
            </a:r>
            <a:r>
              <a:rPr lang="uk-UA" sz="23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хлопчиків треба використовувати </a:t>
            </a:r>
            <a:r>
              <a:rPr lang="uk-UA" sz="23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різні ремесла,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пов’язані </a:t>
            </a:r>
            <a:r>
              <a:rPr lang="uk-UA" sz="2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3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обробкою металів, будівництвом </a:t>
            </a:r>
            <a:r>
              <a:rPr lang="uk-UA" sz="23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тощо. </a:t>
            </a:r>
            <a:endParaRPr lang="en-US" sz="23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9593" r="20421"/>
          <a:stretch/>
        </p:blipFill>
        <p:spPr>
          <a:xfrm>
            <a:off x="9664996" y="3260726"/>
            <a:ext cx="2527004" cy="32676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17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93" y="-115455"/>
            <a:ext cx="12192000" cy="6973455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2851810" y="435821"/>
            <a:ext cx="8877782" cy="20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Значну увагу щодо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навчання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дітей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ручної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приділяв </a:t>
            </a:r>
            <a:r>
              <a:rPr lang="uk-UA" sz="2400" b="1" i="1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</a:t>
            </a:r>
            <a:r>
              <a:rPr lang="uk-UA" sz="2400" b="1" i="1" spc="34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2400" b="1" i="1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Песталоцці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який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теоретично узагальнив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власний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педагогічний досвід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даному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виді роботи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дітьми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працях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uk-UA" sz="2400" spc="-25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Лінгард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Гертруда», «Як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Гертруда вчить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своїх дітей». Він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вперше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історії педагогіки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пов’язав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мотивацію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природою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дитини,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обґрунтував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роль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праці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частини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педагогічної системи.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42193" y="3274142"/>
            <a:ext cx="9275434" cy="3033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початку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ХІХ ст.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однією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найбільш ґрунтовних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зарубіжних теорій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ховання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дошкільного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віку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була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теорія видатного німецького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педагога </a:t>
            </a:r>
            <a:r>
              <a:rPr lang="uk-UA" sz="2400" b="1" i="1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Ф. Фребеля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Його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педагогічні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ідеї мали значний вплив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роботу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суспільних</a:t>
            </a:r>
            <a:r>
              <a:rPr lang="uk-UA" sz="2400" spc="34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дошкільних закладів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багатьох 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країнах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світу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наприкінці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ХІХ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у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першій третині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XX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Хоча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ідеї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щодо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необхід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ності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навчання дітей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ручної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праці визначилися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задовго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виникнення педагогічної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системи </a:t>
            </a:r>
            <a:r>
              <a:rPr lang="uk-UA" sz="2400" spc="-1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Ф.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Фребеля,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саме він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обґрунтував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основу використан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ня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ручної праці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цілеспрямованому навчанні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дітей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дошкільного віку, втілив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свої ідеї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практичній роботі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 </a:t>
            </a:r>
            <a:r>
              <a:rPr lang="uk-UA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докладно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розробив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їх </a:t>
            </a:r>
            <a:r>
              <a:rPr lang="uk-UA" sz="2400" spc="-25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систему.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92" y="-8347"/>
            <a:ext cx="2194222" cy="29250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9362" r="5628"/>
          <a:stretch/>
        </p:blipFill>
        <p:spPr>
          <a:xfrm>
            <a:off x="9586452" y="3274142"/>
            <a:ext cx="2525230" cy="30333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27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3975</Words>
  <Application>Microsoft Office PowerPoint</Application>
  <PresentationFormat>Широкоэкранный</PresentationFormat>
  <Paragraphs>83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44</cp:revision>
  <dcterms:created xsi:type="dcterms:W3CDTF">2025-03-20T08:33:26Z</dcterms:created>
  <dcterms:modified xsi:type="dcterms:W3CDTF">2025-03-27T19:10:35Z</dcterms:modified>
</cp:coreProperties>
</file>