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8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6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558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9487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8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4803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852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645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21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57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95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48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4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6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8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60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7C787F-3598-49CE-B512-BBE9D9B27FD5}" type="datetimeFigureOut">
              <a:rPr lang="ru-RU" smtClean="0"/>
              <a:t>12.11.2022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16CAFB-0D0E-485E-8FF0-B068BB4EC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778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D7F90-DEB1-44EB-BE8C-53AA14B9FE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/>
              <a:t>Технології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конфліктами</a:t>
            </a:r>
            <a:r>
              <a:rPr lang="ru-RU" b="1" dirty="0"/>
              <a:t> і </a:t>
            </a:r>
            <a:r>
              <a:rPr lang="ru-RU" b="1" dirty="0" err="1"/>
              <a:t>стресами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32261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645E75-7793-471D-A088-0E2C81446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649396" cy="5484181"/>
          </a:xfrm>
        </p:spPr>
        <p:txBody>
          <a:bodyPr>
            <a:normAutofit fontScale="40000" lnSpcReduction="20000"/>
          </a:bodyPr>
          <a:lstStyle/>
          <a:p>
            <a:pPr marL="0" lvl="0" indent="0" algn="ctr">
              <a:buNone/>
            </a:pPr>
            <a:r>
              <a:rPr lang="uk-UA" sz="4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Матвійчук Т.Ф. Конфліктологія: навчально-методичний посібник. Львів : Вид-во «ГАЛИЧ-ПРЕС», 2018.  76 с.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Воронкова В.,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Беліченко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А, Мельник В. Етика ділового спілкування: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навч.посібник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Львів: Магнолія 2019. 312 с.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Жаворонкова Г. В.,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Скібіцький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М.,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Сівашенко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 В., Туз О. І.</a:t>
            </a:r>
            <a:b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конфліктами. Київ : Кондор, 2018. 170 с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Кононець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М.О. Психологія конфлікту: комплекс навчально-методичного забезпечення підготовки бакалаврів всіх спеціальностей. Київ: НТУУ «КПІ ім. Ігоря Сікорського», 2017.  48 с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Тимофієва М.П., Борисюк А.С.,</a:t>
            </a:r>
            <a:b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Павлюк О.І.  Психологія спілкування: навчально-методичний посібник для</a:t>
            </a:r>
            <a:b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студентів вищих медичних закладів освіти України. Чернівці, 2019. 100 с.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Ходаківський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Є. І., Богоявленська Ю.В., Грабар Т.П., Психологія управління: підручник. Київ: Центр учбової літератури, 2016. 492 с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Пентилюк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 І.,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Марунич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І.,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Гайдаєнко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</a:t>
            </a:r>
            <a:b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Конфліктологія: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Київ: Центр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літ., 2019. 324 с.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Герасіна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Л.П.,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Требін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М.П.,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Сахань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О.М. Конфліктологія: загальна та юридична: підручник; за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ред. Л. М. </a:t>
            </a:r>
            <a:r>
              <a:rPr lang="uk-UA" sz="4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Герасіної</a:t>
            </a:r>
            <a:r>
              <a:rPr lang="uk-UA" sz="4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 Харків : Право, 2021.  222 с. </a:t>
            </a:r>
            <a:endParaRPr lang="ru-RU" sz="4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06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F655C7-71D6-31D7-F75A-DDCAF948A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706035"/>
          </a:xfrm>
        </p:spPr>
        <p:txBody>
          <a:bodyPr>
            <a:normAutofit fontScale="62500" lnSpcReduction="20000"/>
          </a:bodyPr>
          <a:lstStyle/>
          <a:p>
            <a:r>
              <a:rPr lang="ru-RU" sz="2500" b="1" dirty="0" err="1"/>
              <a:t>Актуальність</a:t>
            </a:r>
            <a:r>
              <a:rPr lang="ru-RU" sz="2500" b="1" dirty="0"/>
              <a:t> </a:t>
            </a:r>
            <a:r>
              <a:rPr lang="ru-RU" sz="2500" b="1" dirty="0" err="1"/>
              <a:t>вивчення</a:t>
            </a:r>
            <a:r>
              <a:rPr lang="ru-RU" sz="2500" b="1" dirty="0"/>
              <a:t> </a:t>
            </a:r>
            <a:r>
              <a:rPr lang="ru-RU" sz="2500" b="1" dirty="0" err="1"/>
              <a:t>дисципл</a:t>
            </a:r>
            <a:r>
              <a:rPr lang="uk-UA" sz="2500" b="1" dirty="0" err="1"/>
              <a:t>іни</a:t>
            </a:r>
            <a:r>
              <a:rPr lang="uk-UA" sz="2500" b="1" dirty="0"/>
              <a:t> полягає в тому:</a:t>
            </a:r>
          </a:p>
          <a:p>
            <a:pPr indent="450215" algn="just">
              <a:spcAft>
                <a:spcPts val="800"/>
              </a:spcAft>
            </a:pPr>
            <a:r>
              <a:rPr lang="uk-UA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сьогодні управління підприємницькою діяльністю вимагає не тільки загальних знань менеджера, але й суттєвих знань 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області психології, враховуючи військовий час, психологічну напруженість персоналу та схильність до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міжособових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міжгрупових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29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 конфліктів, стресів. </a:t>
            </a:r>
            <a:endParaRPr lang="ru-RU" sz="2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Неохідним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впровадження у кадрову політику підприємств та формування в сучасних управлінців умінь психологічного аналізу особистостей та міжособистісних взаємин, визначення засобів оптимального впливу на працівників для створення належного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соціальнопсихологічного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клімату в колективі, особливостей причин виникнення конфліктів, набуття стресу, виявлення закономірностей їх розвитку, можливих моделей управління та розв’язання конфліктів, а також практичними навичками врегулювання конфліктів різних рівнів та боротьби з наслідками стресу як побічного явища конфліктних ситуацій .</a:t>
            </a:r>
          </a:p>
          <a:p>
            <a:pPr indent="450215" algn="just">
              <a:spcAft>
                <a:spcPts val="800"/>
              </a:spcAft>
            </a:pPr>
            <a:r>
              <a:rPr lang="uk-UA" sz="2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Майбутні управлінці мають оперувати вміннями та навичками , щодо розробки та впровадження 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системи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конфліктологічних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знань в управлінні персоналом кожного суб’єкта господарювання, який функціонує у період військового стану, підвищувати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конфліктологічну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культуру соціуму та особистості, а також намагатися підвищувати </a:t>
            </a:r>
            <a:r>
              <a:rPr lang="uk-UA" sz="2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стресостійкість</a:t>
            </a: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робочому місці з метою ефективної діяльності підприємств.</a:t>
            </a:r>
            <a:endParaRPr lang="ru-RU" sz="2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2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endParaRPr lang="ru-RU" sz="2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500" b="1" dirty="0"/>
          </a:p>
        </p:txBody>
      </p:sp>
    </p:spTree>
    <p:extLst>
      <p:ext uri="{BB962C8B-B14F-4D97-AF65-F5344CB8AC3E}">
        <p14:creationId xmlns:p14="http://schemas.microsoft.com/office/powerpoint/2010/main" val="3175156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DB0C83B0-9320-4E8E-8847-31670520B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520" y="932479"/>
            <a:ext cx="7444677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Метою</a:t>
            </a:r>
            <a:r>
              <a:rPr kumimoji="0" lang="uk-UA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вивчення навчальної дисципліни «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Технології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управління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конфліктами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стресами</a:t>
            </a:r>
            <a:r>
              <a:rPr kumimoji="0" lang="uk-UA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» є засвоєння студентами сутності й особливостей конфлікту, вироблення навичок практичного застосування прийомів і методів формування та вирішення конфлікту.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Основними </a:t>
            </a:r>
            <a:r>
              <a:rPr kumimoji="0" lang="uk-UA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завданнями</a:t>
            </a:r>
            <a:r>
              <a:rPr kumimoji="0" lang="uk-UA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викладання дисципліни «Конфліктологія» є сформувати систематизоване уявлення про конфлікт як різновид практики надання психологічних послуг; проаналізувати різновиди конфлікту, сформувати у студентів професійні компетентності вирішення конфлікту.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kumimoji="0" lang="uk-UA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результаті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вивчення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навчальної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дисципліни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студенти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мають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знати: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сутність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складову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типологію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- причини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виникнення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розвитку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як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невід’ємного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атрибуту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сьогодення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можливості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управління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конфліктами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можливості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методи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розв’язання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конфліктів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Уміти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проводити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аналіз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з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позицій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сучасної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конфліктології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попереджати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конструктивно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розв’язувати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в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основних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сферах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життєдіяльності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людини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(у трудовому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колективі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сім’ї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міжетнічних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і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соціально-політичній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сферах)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тощо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підтримувати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такий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рівень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конфліктності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який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буде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сприяти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розвитку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організації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39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A5A961-7B20-47F7-96CB-78ED0771C67F}"/>
              </a:ext>
            </a:extLst>
          </p:cNvPr>
          <p:cNvSpPr txBox="1"/>
          <p:nvPr/>
        </p:nvSpPr>
        <p:spPr>
          <a:xfrm>
            <a:off x="612210" y="181957"/>
            <a:ext cx="10253708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/>
              <a:t>Предметом</a:t>
            </a:r>
            <a:r>
              <a:rPr lang="ru-RU" sz="1600" dirty="0"/>
              <a:t> </a:t>
            </a:r>
            <a:r>
              <a:rPr lang="ru-RU" sz="1600" dirty="0" err="1"/>
              <a:t>вивчення</a:t>
            </a:r>
            <a:r>
              <a:rPr lang="ru-RU" sz="1600" dirty="0"/>
              <a:t> </a:t>
            </a:r>
            <a:r>
              <a:rPr lang="ru-RU" sz="1600" dirty="0" err="1"/>
              <a:t>дисципліни</a:t>
            </a:r>
            <a:r>
              <a:rPr lang="ru-RU" sz="1600" dirty="0"/>
              <a:t> є </a:t>
            </a:r>
            <a:r>
              <a:rPr lang="ru-RU" sz="1600" dirty="0" err="1"/>
              <a:t>конфлікт</a:t>
            </a:r>
            <a:r>
              <a:rPr lang="ru-RU" sz="1600" dirty="0"/>
              <a:t>, </a:t>
            </a:r>
            <a:r>
              <a:rPr lang="ru-RU" sz="1600" dirty="0" err="1"/>
              <a:t>стрес</a:t>
            </a:r>
            <a:r>
              <a:rPr lang="ru-RU" sz="1600" dirty="0"/>
              <a:t>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. </a:t>
            </a:r>
            <a:r>
              <a:rPr lang="ru-RU" sz="1600" dirty="0" err="1"/>
              <a:t>Конфлікт</a:t>
            </a:r>
            <a:r>
              <a:rPr lang="ru-RU" sz="1600" dirty="0"/>
              <a:t> (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латинського</a:t>
            </a:r>
            <a:r>
              <a:rPr lang="ru-RU" sz="1600" dirty="0"/>
              <a:t> </a:t>
            </a:r>
            <a:r>
              <a:rPr lang="en-US" sz="1600" dirty="0" err="1"/>
              <a:t>conflictus</a:t>
            </a:r>
            <a:r>
              <a:rPr lang="en-US" sz="1600" dirty="0"/>
              <a:t>) </a:t>
            </a:r>
            <a:r>
              <a:rPr lang="ru-RU" sz="1600" dirty="0" err="1"/>
              <a:t>означає</a:t>
            </a:r>
            <a:r>
              <a:rPr lang="ru-RU" sz="1600" dirty="0"/>
              <a:t> «</a:t>
            </a:r>
            <a:r>
              <a:rPr lang="ru-RU" sz="1600" dirty="0" err="1"/>
              <a:t>зіткнення</a:t>
            </a:r>
            <a:r>
              <a:rPr lang="ru-RU" sz="1600" dirty="0"/>
              <a:t>». </a:t>
            </a:r>
          </a:p>
          <a:p>
            <a:r>
              <a:rPr lang="ru-RU" sz="1600" dirty="0" err="1"/>
              <a:t>Сутність</a:t>
            </a:r>
            <a:r>
              <a:rPr lang="ru-RU" sz="1600" dirty="0"/>
              <a:t> </a:t>
            </a:r>
            <a:r>
              <a:rPr lang="ru-RU" sz="1600" dirty="0" err="1"/>
              <a:t>конфлікту</a:t>
            </a:r>
            <a:r>
              <a:rPr lang="ru-RU" sz="1600" dirty="0"/>
              <a:t> не </a:t>
            </a:r>
            <a:r>
              <a:rPr lang="ru-RU" sz="1600" dirty="0" err="1"/>
              <a:t>лише</a:t>
            </a:r>
            <a:r>
              <a:rPr lang="ru-RU" sz="1600" dirty="0"/>
              <a:t> у </a:t>
            </a:r>
            <a:r>
              <a:rPr lang="ru-RU" sz="1600" dirty="0" err="1"/>
              <a:t>виникненні</a:t>
            </a:r>
            <a:r>
              <a:rPr lang="ru-RU" sz="1600" dirty="0"/>
              <a:t> </a:t>
            </a:r>
            <a:r>
              <a:rPr lang="ru-RU" sz="1600" dirty="0" err="1"/>
              <a:t>суперечностей</a:t>
            </a:r>
            <a:r>
              <a:rPr lang="ru-RU" sz="1600" dirty="0"/>
              <a:t>, не </a:t>
            </a:r>
            <a:r>
              <a:rPr lang="ru-RU" sz="1600" dirty="0" err="1"/>
              <a:t>лише</a:t>
            </a:r>
            <a:r>
              <a:rPr lang="ru-RU" sz="1600" dirty="0"/>
              <a:t> у </a:t>
            </a:r>
            <a:r>
              <a:rPr lang="ru-RU" sz="1600" dirty="0" err="1"/>
              <a:t>зіткненні</a:t>
            </a:r>
            <a:r>
              <a:rPr lang="ru-RU" sz="1600" dirty="0"/>
              <a:t> </a:t>
            </a:r>
            <a:r>
              <a:rPr lang="ru-RU" sz="1600" dirty="0" err="1"/>
              <a:t>інтересів</a:t>
            </a:r>
            <a:r>
              <a:rPr lang="ru-RU" sz="1600" dirty="0"/>
              <a:t>, </a:t>
            </a:r>
            <a:r>
              <a:rPr lang="ru-RU" sz="1600" dirty="0" err="1"/>
              <a:t>скільки</a:t>
            </a:r>
            <a:r>
              <a:rPr lang="ru-RU" sz="1600" dirty="0"/>
              <a:t> у </a:t>
            </a:r>
            <a:r>
              <a:rPr lang="ru-RU" sz="1600" dirty="0" err="1"/>
              <a:t>способі</a:t>
            </a:r>
            <a:r>
              <a:rPr lang="ru-RU" sz="1600" dirty="0"/>
              <a:t> </a:t>
            </a:r>
            <a:r>
              <a:rPr lang="ru-RU" sz="1600" dirty="0" err="1"/>
              <a:t>їхнього</a:t>
            </a:r>
            <a:r>
              <a:rPr lang="ru-RU" sz="1600" dirty="0"/>
              <a:t> </a:t>
            </a:r>
            <a:r>
              <a:rPr lang="ru-RU" sz="1600" dirty="0" err="1"/>
              <a:t>вирішення</a:t>
            </a:r>
            <a:r>
              <a:rPr lang="ru-RU" sz="1600" dirty="0"/>
              <a:t> та в </a:t>
            </a:r>
            <a:r>
              <a:rPr lang="ru-RU" sz="1600" dirty="0" err="1"/>
              <a:t>характері</a:t>
            </a:r>
            <a:r>
              <a:rPr lang="ru-RU" sz="1600" dirty="0"/>
              <a:t> </a:t>
            </a:r>
            <a:r>
              <a:rPr lang="ru-RU" sz="1600" dirty="0" err="1"/>
              <a:t>зіткнення</a:t>
            </a:r>
            <a:r>
              <a:rPr lang="ru-RU" sz="1600" dirty="0"/>
              <a:t>. </a:t>
            </a:r>
            <a:r>
              <a:rPr lang="ru-RU" sz="1600" dirty="0" err="1"/>
              <a:t>Конфлікт</a:t>
            </a:r>
            <a:r>
              <a:rPr lang="ru-RU" sz="1600" dirty="0"/>
              <a:t> -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гострий</a:t>
            </a:r>
            <a:r>
              <a:rPr lang="ru-RU" sz="1600" dirty="0"/>
              <a:t> </a:t>
            </a:r>
            <a:r>
              <a:rPr lang="ru-RU" sz="1600" dirty="0" err="1"/>
              <a:t>спосіб</a:t>
            </a:r>
            <a:r>
              <a:rPr lang="ru-RU" sz="1600" dirty="0"/>
              <a:t> </a:t>
            </a:r>
            <a:r>
              <a:rPr lang="ru-RU" sz="1600" dirty="0" err="1"/>
              <a:t>вирішення</a:t>
            </a:r>
            <a:r>
              <a:rPr lang="ru-RU" sz="1600" dirty="0"/>
              <a:t> </a:t>
            </a:r>
            <a:r>
              <a:rPr lang="ru-RU" sz="1600" dirty="0" err="1"/>
              <a:t>суперечностей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виникають</a:t>
            </a:r>
            <a:r>
              <a:rPr lang="ru-RU" sz="1600" dirty="0"/>
              <a:t> в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взаємодії</a:t>
            </a:r>
            <a:r>
              <a:rPr lang="ru-RU" sz="1600" dirty="0"/>
              <a:t>.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полягає</a:t>
            </a:r>
            <a:r>
              <a:rPr lang="ru-RU" sz="1600" dirty="0"/>
              <a:t> в </a:t>
            </a:r>
            <a:r>
              <a:rPr lang="ru-RU" sz="1600" dirty="0" err="1"/>
              <a:t>протидії</a:t>
            </a:r>
            <a:r>
              <a:rPr lang="ru-RU" sz="1600" dirty="0"/>
              <a:t> </a:t>
            </a:r>
            <a:r>
              <a:rPr lang="ru-RU" sz="1600" dirty="0" err="1"/>
              <a:t>суб’єктів</a:t>
            </a:r>
            <a:r>
              <a:rPr lang="ru-RU" sz="1600" dirty="0"/>
              <a:t> </a:t>
            </a:r>
            <a:r>
              <a:rPr lang="ru-RU" sz="1600" dirty="0" err="1"/>
              <a:t>конфлікту</a:t>
            </a:r>
            <a:r>
              <a:rPr lang="ru-RU" sz="1600" dirty="0"/>
              <a:t> й </a:t>
            </a:r>
            <a:r>
              <a:rPr lang="ru-RU" sz="1600" dirty="0" err="1"/>
              <a:t>зазвичай</a:t>
            </a:r>
            <a:r>
              <a:rPr lang="ru-RU" sz="1600" dirty="0"/>
              <a:t> </a:t>
            </a:r>
            <a:r>
              <a:rPr lang="ru-RU" sz="1600" dirty="0" err="1"/>
              <a:t>супроводжується</a:t>
            </a:r>
            <a:r>
              <a:rPr lang="ru-RU" sz="1600" dirty="0"/>
              <a:t> </a:t>
            </a:r>
            <a:r>
              <a:rPr lang="ru-RU" sz="1600" dirty="0" err="1"/>
              <a:t>негативними</a:t>
            </a:r>
            <a:r>
              <a:rPr lang="ru-RU" sz="1600" dirty="0"/>
              <a:t> </a:t>
            </a:r>
            <a:r>
              <a:rPr lang="ru-RU" sz="1600" dirty="0" err="1"/>
              <a:t>емоціями</a:t>
            </a:r>
            <a:r>
              <a:rPr lang="ru-RU" sz="1600" dirty="0"/>
              <a:t>. </a:t>
            </a:r>
            <a:r>
              <a:rPr lang="ru-RU" sz="1600" dirty="0" err="1"/>
              <a:t>Конфліктологія</a:t>
            </a:r>
            <a:r>
              <a:rPr lang="ru-RU" sz="1600" dirty="0"/>
              <a:t> </a:t>
            </a:r>
            <a:r>
              <a:rPr lang="ru-RU" sz="1600" dirty="0" err="1"/>
              <a:t>вивчає</a:t>
            </a:r>
            <a:r>
              <a:rPr lang="ru-RU" sz="1600" dirty="0"/>
              <a:t> </a:t>
            </a:r>
            <a:r>
              <a:rPr lang="ru-RU" sz="1600" dirty="0" err="1"/>
              <a:t>теорію</a:t>
            </a:r>
            <a:r>
              <a:rPr lang="ru-RU" sz="1600" dirty="0"/>
              <a:t> і практику </a:t>
            </a:r>
            <a:r>
              <a:rPr lang="ru-RU" sz="1600" dirty="0" err="1"/>
              <a:t>попередження</a:t>
            </a:r>
            <a:r>
              <a:rPr lang="ru-RU" sz="1600" dirty="0"/>
              <a:t> та </a:t>
            </a:r>
            <a:r>
              <a:rPr lang="ru-RU" sz="1600" dirty="0" err="1"/>
              <a:t>вирішення</a:t>
            </a:r>
            <a:r>
              <a:rPr lang="ru-RU" sz="1600" dirty="0"/>
              <a:t> </a:t>
            </a:r>
            <a:r>
              <a:rPr lang="ru-RU" sz="1600" dirty="0" err="1"/>
              <a:t>конфліктів</a:t>
            </a:r>
            <a:r>
              <a:rPr lang="ru-RU" sz="1600" dirty="0"/>
              <a:t>.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прикладна</a:t>
            </a:r>
            <a:r>
              <a:rPr lang="ru-RU" sz="1600" dirty="0"/>
              <a:t> </a:t>
            </a:r>
            <a:r>
              <a:rPr lang="ru-RU" sz="1600" dirty="0" err="1"/>
              <a:t>наукова</a:t>
            </a:r>
            <a:r>
              <a:rPr lang="ru-RU" sz="1600" dirty="0"/>
              <a:t> </a:t>
            </a:r>
            <a:r>
              <a:rPr lang="ru-RU" sz="1600" dirty="0" err="1"/>
              <a:t>дисципліна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вимагає</a:t>
            </a:r>
            <a:r>
              <a:rPr lang="ru-RU" sz="1600" dirty="0"/>
              <a:t> </a:t>
            </a:r>
            <a:r>
              <a:rPr lang="ru-RU" sz="1600" dirty="0" err="1"/>
              <a:t>спеціальних</a:t>
            </a:r>
            <a:r>
              <a:rPr lang="ru-RU" sz="1600" dirty="0"/>
              <a:t> </a:t>
            </a:r>
            <a:r>
              <a:rPr lang="ru-RU" sz="1600" dirty="0" err="1"/>
              <a:t>знань</a:t>
            </a:r>
            <a:r>
              <a:rPr lang="ru-RU" sz="1600" dirty="0"/>
              <a:t>, </a:t>
            </a:r>
            <a:r>
              <a:rPr lang="ru-RU" sz="1600" dirty="0" err="1"/>
              <a:t>навичок</a:t>
            </a:r>
            <a:r>
              <a:rPr lang="ru-RU" sz="1600" dirty="0"/>
              <a:t> з </a:t>
            </a:r>
            <a:r>
              <a:rPr lang="ru-RU" sz="1600" dirty="0" err="1"/>
              <a:t>урегулювання</a:t>
            </a:r>
            <a:r>
              <a:rPr lang="ru-RU" sz="1600" dirty="0"/>
              <a:t> </a:t>
            </a:r>
            <a:r>
              <a:rPr lang="ru-RU" sz="1600" dirty="0" err="1"/>
              <a:t>конфліктів</a:t>
            </a:r>
            <a:r>
              <a:rPr lang="ru-RU" sz="1600" dirty="0"/>
              <a:t> та, </a:t>
            </a:r>
            <a:r>
              <a:rPr lang="ru-RU" sz="1600" dirty="0" err="1"/>
              <a:t>відповідно</a:t>
            </a:r>
            <a:r>
              <a:rPr lang="ru-RU" sz="1600" dirty="0"/>
              <a:t>, </a:t>
            </a:r>
            <a:r>
              <a:rPr lang="ru-RU" sz="1600" dirty="0" err="1"/>
              <a:t>спеціальної</a:t>
            </a:r>
            <a:r>
              <a:rPr lang="ru-RU" sz="1600" dirty="0"/>
              <a:t> </a:t>
            </a:r>
            <a:r>
              <a:rPr lang="ru-RU" sz="1600" dirty="0" err="1"/>
              <a:t>підготовки</a:t>
            </a:r>
            <a:r>
              <a:rPr lang="ru-RU" sz="1600" dirty="0"/>
              <a:t>.</a:t>
            </a:r>
          </a:p>
          <a:p>
            <a:r>
              <a:rPr lang="ru-RU" sz="1600" dirty="0"/>
              <a:t> </a:t>
            </a:r>
            <a:r>
              <a:rPr lang="ru-RU" sz="1600" dirty="0" err="1"/>
              <a:t>Стрес</a:t>
            </a:r>
            <a:r>
              <a:rPr lang="ru-RU" sz="1600" dirty="0"/>
              <a:t> — </a:t>
            </a:r>
            <a:r>
              <a:rPr lang="ru-RU" sz="1600" dirty="0" err="1"/>
              <a:t>це</a:t>
            </a:r>
            <a:r>
              <a:rPr lang="ru-RU" sz="1600" dirty="0"/>
              <a:t> </a:t>
            </a:r>
            <a:r>
              <a:rPr lang="ru-RU" sz="1600" dirty="0" err="1"/>
              <a:t>захисна</a:t>
            </a:r>
            <a:r>
              <a:rPr lang="ru-RU" sz="1600" dirty="0"/>
              <a:t> </a:t>
            </a:r>
            <a:r>
              <a:rPr lang="ru-RU" sz="1600" dirty="0" err="1"/>
              <a:t>реакція</a:t>
            </a:r>
            <a:r>
              <a:rPr lang="ru-RU" sz="1600" dirty="0"/>
              <a:t> </a:t>
            </a:r>
            <a:r>
              <a:rPr lang="ru-RU" sz="1600" dirty="0" err="1"/>
              <a:t>організму</a:t>
            </a:r>
            <a:r>
              <a:rPr lang="ru-RU" sz="1600" dirty="0"/>
              <a:t> на </a:t>
            </a:r>
            <a:r>
              <a:rPr lang="ru-RU" sz="1600" dirty="0" err="1"/>
              <a:t>зовнішні</a:t>
            </a:r>
            <a:r>
              <a:rPr lang="ru-RU" sz="1600" dirty="0"/>
              <a:t> </a:t>
            </a:r>
            <a:r>
              <a:rPr lang="ru-RU" sz="1600" dirty="0" err="1"/>
              <a:t>подразники</a:t>
            </a:r>
            <a:r>
              <a:rPr lang="ru-RU" sz="1600" dirty="0"/>
              <a:t>. Вона </a:t>
            </a:r>
            <a:r>
              <a:rPr lang="ru-RU" sz="1600" dirty="0" err="1"/>
              <a:t>проявляється</a:t>
            </a:r>
            <a:r>
              <a:rPr lang="ru-RU" sz="1600" dirty="0"/>
              <a:t> </a:t>
            </a:r>
            <a:r>
              <a:rPr lang="ru-RU" sz="1600" dirty="0" err="1"/>
              <a:t>психічно</a:t>
            </a:r>
            <a:r>
              <a:rPr lang="ru-RU" sz="1600" dirty="0"/>
              <a:t>, </a:t>
            </a:r>
            <a:r>
              <a:rPr lang="ru-RU" sz="1600" dirty="0" err="1"/>
              <a:t>фізично</a:t>
            </a:r>
            <a:r>
              <a:rPr lang="ru-RU" sz="1600" dirty="0"/>
              <a:t>, </a:t>
            </a:r>
            <a:r>
              <a:rPr lang="ru-RU" sz="1600" dirty="0" err="1"/>
              <a:t>емоційно</a:t>
            </a:r>
            <a:r>
              <a:rPr lang="ru-RU" sz="1600" dirty="0"/>
              <a:t> та </a:t>
            </a:r>
            <a:r>
              <a:rPr lang="ru-RU" sz="1600" dirty="0" err="1"/>
              <a:t>дає</a:t>
            </a:r>
            <a:r>
              <a:rPr lang="ru-RU" sz="1600" dirty="0"/>
              <a:t> </a:t>
            </a:r>
            <a:r>
              <a:rPr lang="ru-RU" sz="1600" dirty="0" err="1"/>
              <a:t>змогу</a:t>
            </a:r>
            <a:r>
              <a:rPr lang="ru-RU" sz="1600" dirty="0"/>
              <a:t> </a:t>
            </a:r>
            <a:r>
              <a:rPr lang="ru-RU" sz="1600" dirty="0" err="1"/>
              <a:t>адаптуватися</a:t>
            </a:r>
            <a:r>
              <a:rPr lang="ru-RU" sz="1600" dirty="0"/>
              <a:t> до </a:t>
            </a:r>
            <a:r>
              <a:rPr lang="ru-RU" sz="1600" dirty="0" err="1"/>
              <a:t>змін</a:t>
            </a:r>
            <a:r>
              <a:rPr lang="ru-RU" sz="1600" dirty="0"/>
              <a:t>. У </a:t>
            </a:r>
            <a:r>
              <a:rPr lang="ru-RU" sz="1600" dirty="0" err="1"/>
              <a:t>людини</a:t>
            </a:r>
            <a:r>
              <a:rPr lang="ru-RU" sz="1600" dirty="0"/>
              <a:t> </a:t>
            </a:r>
            <a:r>
              <a:rPr lang="ru-RU" sz="1600" dirty="0" err="1"/>
              <a:t>стрес</a:t>
            </a:r>
            <a:r>
              <a:rPr lang="ru-RU" sz="1600" dirty="0"/>
              <a:t> часто </a:t>
            </a:r>
            <a:r>
              <a:rPr lang="ru-RU" sz="1600" dirty="0" err="1"/>
              <a:t>виникає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взаємодії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соціумом</a:t>
            </a:r>
            <a:r>
              <a:rPr lang="ru-RU" sz="1600" dirty="0"/>
              <a:t>. </a:t>
            </a:r>
            <a:r>
              <a:rPr lang="ru-RU" sz="1600" dirty="0" err="1"/>
              <a:t>Зовнішні</a:t>
            </a:r>
            <a:r>
              <a:rPr lang="ru-RU" sz="1600" dirty="0"/>
              <a:t> </a:t>
            </a:r>
            <a:r>
              <a:rPr lang="ru-RU" sz="1600" dirty="0" err="1"/>
              <a:t>чинники</a:t>
            </a:r>
            <a:r>
              <a:rPr lang="ru-RU" sz="1600" dirty="0"/>
              <a:t> </a:t>
            </a:r>
            <a:r>
              <a:rPr lang="ru-RU" sz="1600" dirty="0" err="1"/>
              <a:t>сприймаються</a:t>
            </a:r>
            <a:r>
              <a:rPr lang="ru-RU" sz="1600" dirty="0"/>
              <a:t> як </a:t>
            </a:r>
            <a:r>
              <a:rPr lang="ru-RU" sz="1600" dirty="0" err="1"/>
              <a:t>загроза</a:t>
            </a:r>
            <a:r>
              <a:rPr lang="ru-RU" sz="1600" dirty="0"/>
              <a:t> </a:t>
            </a:r>
            <a:r>
              <a:rPr lang="ru-RU" sz="1600" dirty="0" err="1"/>
              <a:t>добробуту</a:t>
            </a:r>
            <a:r>
              <a:rPr lang="ru-RU" sz="1600" dirty="0"/>
              <a:t> </a:t>
            </a:r>
            <a:r>
              <a:rPr lang="ru-RU" sz="1600" dirty="0" err="1"/>
              <a:t>організму</a:t>
            </a:r>
            <a:r>
              <a:rPr lang="ru-RU" sz="1600" dirty="0"/>
              <a:t>.</a:t>
            </a:r>
          </a:p>
          <a:p>
            <a:endParaRPr lang="ru-RU" sz="1600" b="1" dirty="0"/>
          </a:p>
          <a:p>
            <a:r>
              <a:rPr lang="ru-RU" sz="1600" b="1" dirty="0" err="1"/>
              <a:t>Об’єкт</a:t>
            </a:r>
            <a:r>
              <a:rPr lang="ru-RU" sz="1600" b="1" dirty="0"/>
              <a:t> науки </a:t>
            </a:r>
            <a:r>
              <a:rPr lang="ru-RU" sz="1600" b="1" dirty="0" err="1"/>
              <a:t>конфліктології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комплексне</a:t>
            </a:r>
            <a:r>
              <a:rPr lang="ru-RU" sz="1600" dirty="0"/>
              <a:t> </a:t>
            </a:r>
            <a:r>
              <a:rPr lang="ru-RU" sz="1600" dirty="0" err="1"/>
              <a:t>вивчення</a:t>
            </a:r>
            <a:r>
              <a:rPr lang="ru-RU" sz="1600" dirty="0"/>
              <a:t> </a:t>
            </a:r>
            <a:r>
              <a:rPr lang="ru-RU" sz="1600" dirty="0" err="1"/>
              <a:t>конфліктів</a:t>
            </a:r>
            <a:r>
              <a:rPr lang="ru-RU" sz="1600" dirty="0"/>
              <a:t> у </a:t>
            </a:r>
            <a:r>
              <a:rPr lang="ru-RU" sz="1600" dirty="0" err="1"/>
              <a:t>цілому</a:t>
            </a:r>
            <a:r>
              <a:rPr lang="ru-RU" sz="1600" dirty="0"/>
              <a:t>: в </a:t>
            </a:r>
            <a:r>
              <a:rPr lang="ru-RU" sz="1600" dirty="0" err="1"/>
              <a:t>мистецтвознавстві</a:t>
            </a:r>
            <a:r>
              <a:rPr lang="ru-RU" sz="1600" dirty="0"/>
              <a:t>, </a:t>
            </a:r>
            <a:r>
              <a:rPr lang="ru-RU" sz="1600" dirty="0" err="1"/>
              <a:t>історії</a:t>
            </a:r>
            <a:r>
              <a:rPr lang="ru-RU" sz="1600" dirty="0"/>
              <a:t>, </a:t>
            </a:r>
            <a:r>
              <a:rPr lang="ru-RU" sz="1600" dirty="0" err="1"/>
              <a:t>педагогіці</a:t>
            </a:r>
            <a:r>
              <a:rPr lang="ru-RU" sz="1600" dirty="0"/>
              <a:t>, </a:t>
            </a:r>
            <a:r>
              <a:rPr lang="ru-RU" sz="1600" dirty="0" err="1"/>
              <a:t>політології</a:t>
            </a:r>
            <a:r>
              <a:rPr lang="ru-RU" sz="1600" dirty="0"/>
              <a:t>, </a:t>
            </a:r>
            <a:r>
              <a:rPr lang="ru-RU" sz="1600" dirty="0" err="1"/>
              <a:t>правознавстві</a:t>
            </a:r>
            <a:r>
              <a:rPr lang="ru-RU" sz="1600" dirty="0"/>
              <a:t>, </a:t>
            </a:r>
            <a:r>
              <a:rPr lang="ru-RU" sz="1600" dirty="0" err="1"/>
              <a:t>соціології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у </a:t>
            </a:r>
            <a:r>
              <a:rPr lang="ru-RU" sz="1600" dirty="0" err="1"/>
              <a:t>туризмознавстві</a:t>
            </a:r>
            <a:r>
              <a:rPr lang="ru-RU" sz="1600" dirty="0"/>
              <a:t>. </a:t>
            </a:r>
            <a:r>
              <a:rPr lang="ru-RU" sz="1600" dirty="0" err="1"/>
              <a:t>Фахівцям</a:t>
            </a:r>
            <a:r>
              <a:rPr lang="ru-RU" sz="1600" dirty="0"/>
              <a:t> доводиться </a:t>
            </a:r>
            <a:r>
              <a:rPr lang="ru-RU" sz="1600" dirty="0" err="1"/>
              <a:t>працювати</a:t>
            </a:r>
            <a:r>
              <a:rPr lang="ru-RU" sz="1600" dirty="0"/>
              <a:t> в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умовах</a:t>
            </a:r>
            <a:r>
              <a:rPr lang="ru-RU" sz="1600" dirty="0"/>
              <a:t>, </a:t>
            </a:r>
            <a:r>
              <a:rPr lang="ru-RU" sz="1600" dirty="0" err="1"/>
              <a:t>нерідко</a:t>
            </a:r>
            <a:r>
              <a:rPr lang="ru-RU" sz="1600" dirty="0"/>
              <a:t> </a:t>
            </a:r>
            <a:r>
              <a:rPr lang="ru-RU" sz="1600" dirty="0" err="1"/>
              <a:t>екстремальних</a:t>
            </a:r>
            <a:r>
              <a:rPr lang="ru-RU" sz="1600" dirty="0"/>
              <a:t>. </a:t>
            </a:r>
            <a:r>
              <a:rPr lang="ru-RU" sz="1600" dirty="0" err="1"/>
              <a:t>Неправильний</a:t>
            </a:r>
            <a:r>
              <a:rPr lang="ru-RU" sz="1600" dirty="0"/>
              <a:t> </a:t>
            </a:r>
            <a:r>
              <a:rPr lang="ru-RU" sz="1600" dirty="0" err="1"/>
              <a:t>вихід</a:t>
            </a:r>
            <a:r>
              <a:rPr lang="ru-RU" sz="1600" dirty="0"/>
              <a:t> з </a:t>
            </a:r>
            <a:r>
              <a:rPr lang="ru-RU" sz="1600" dirty="0" err="1"/>
              <a:t>тієї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іншої</a:t>
            </a:r>
            <a:r>
              <a:rPr lang="ru-RU" sz="1600" dirty="0"/>
              <a:t> </a:t>
            </a:r>
            <a:r>
              <a:rPr lang="ru-RU" sz="1600" dirty="0" err="1"/>
              <a:t>конфліктної</a:t>
            </a:r>
            <a:r>
              <a:rPr lang="ru-RU" sz="1600" dirty="0"/>
              <a:t> </a:t>
            </a:r>
            <a:r>
              <a:rPr lang="ru-RU" sz="1600" dirty="0" err="1"/>
              <a:t>ситуації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нерідко</a:t>
            </a:r>
            <a:r>
              <a:rPr lang="ru-RU" sz="1600" dirty="0"/>
              <a:t> </a:t>
            </a:r>
            <a:r>
              <a:rPr lang="ru-RU" sz="1600" dirty="0" err="1"/>
              <a:t>вартувати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 і </a:t>
            </a:r>
            <a:r>
              <a:rPr lang="ru-RU" sz="1600" dirty="0" err="1"/>
              <a:t>здоров’я</a:t>
            </a:r>
            <a:r>
              <a:rPr lang="ru-RU" sz="1600" dirty="0"/>
              <a:t> – як </a:t>
            </a:r>
            <a:r>
              <a:rPr lang="ru-RU" sz="1600" dirty="0" err="1"/>
              <a:t>власного</a:t>
            </a:r>
            <a:r>
              <a:rPr lang="ru-RU" sz="1600" dirty="0"/>
              <a:t>, так і </a:t>
            </a:r>
            <a:r>
              <a:rPr lang="ru-RU" sz="1600" dirty="0" err="1"/>
              <a:t>оточуючих</a:t>
            </a:r>
            <a:r>
              <a:rPr lang="ru-RU" sz="1600" dirty="0"/>
              <a:t>. Тому </a:t>
            </a:r>
            <a:r>
              <a:rPr lang="ru-RU" sz="1600" dirty="0" err="1"/>
              <a:t>необхідність</a:t>
            </a:r>
            <a:r>
              <a:rPr lang="ru-RU" sz="1600" dirty="0"/>
              <a:t> </a:t>
            </a:r>
            <a:r>
              <a:rPr lang="ru-RU" sz="1600" dirty="0" err="1"/>
              <a:t>вивчення</a:t>
            </a:r>
            <a:r>
              <a:rPr lang="ru-RU" sz="1600" dirty="0"/>
              <a:t> </a:t>
            </a:r>
            <a:r>
              <a:rPr lang="ru-RU" sz="1600" dirty="0" err="1"/>
              <a:t>конфліктології</a:t>
            </a:r>
            <a:r>
              <a:rPr lang="ru-RU" sz="1600" dirty="0"/>
              <a:t> є очевидною.</a:t>
            </a:r>
          </a:p>
          <a:p>
            <a:endParaRPr lang="ru-RU" sz="1600" dirty="0"/>
          </a:p>
          <a:p>
            <a:r>
              <a:rPr lang="ru-RU" sz="1600" b="1" dirty="0"/>
              <a:t>Предметом </a:t>
            </a:r>
            <a:r>
              <a:rPr lang="ru-RU" sz="1600" b="1" dirty="0" err="1"/>
              <a:t>конфліктології</a:t>
            </a:r>
            <a:r>
              <a:rPr lang="ru-RU" sz="1600" b="1" dirty="0"/>
              <a:t> </a:t>
            </a:r>
            <a:r>
              <a:rPr lang="ru-RU" sz="1600" dirty="0"/>
              <a:t>є </a:t>
            </a:r>
            <a:r>
              <a:rPr lang="ru-RU" sz="1600" dirty="0" err="1"/>
              <a:t>загальні</a:t>
            </a:r>
            <a:r>
              <a:rPr lang="ru-RU" sz="1600" dirty="0"/>
              <a:t> </a:t>
            </a:r>
            <a:r>
              <a:rPr lang="ru-RU" sz="1600" dirty="0" err="1"/>
              <a:t>закономірності</a:t>
            </a:r>
            <a:r>
              <a:rPr lang="ru-RU" sz="1600" dirty="0"/>
              <a:t> </a:t>
            </a:r>
            <a:r>
              <a:rPr lang="ru-RU" sz="1600" dirty="0" err="1"/>
              <a:t>виникнення</a:t>
            </a:r>
            <a:r>
              <a:rPr lang="ru-RU" sz="1600" dirty="0"/>
              <a:t>, </a:t>
            </a:r>
            <a:r>
              <a:rPr lang="ru-RU" sz="1600" dirty="0" err="1"/>
              <a:t>розвитку</a:t>
            </a:r>
            <a:r>
              <a:rPr lang="ru-RU" sz="1600" dirty="0"/>
              <a:t> і </a:t>
            </a:r>
            <a:r>
              <a:rPr lang="ru-RU" sz="1600" dirty="0" err="1"/>
              <a:t>завершення</a:t>
            </a:r>
            <a:r>
              <a:rPr lang="ru-RU" sz="1600" dirty="0"/>
              <a:t> </a:t>
            </a:r>
            <a:r>
              <a:rPr lang="ru-RU" sz="1600" dirty="0" err="1"/>
              <a:t>окремих</a:t>
            </a:r>
            <a:r>
              <a:rPr lang="ru-RU" sz="1600" dirty="0"/>
              <a:t> </a:t>
            </a:r>
            <a:r>
              <a:rPr lang="ru-RU" sz="1600" dirty="0" err="1"/>
              <a:t>конфліктів</a:t>
            </a:r>
            <a:r>
              <a:rPr lang="ru-RU" sz="1600" dirty="0"/>
              <a:t> (</a:t>
            </a:r>
            <a:r>
              <a:rPr lang="ru-RU" sz="1600" dirty="0" err="1"/>
              <a:t>внутрішньоособистісних</a:t>
            </a:r>
            <a:r>
              <a:rPr lang="ru-RU" sz="1600" dirty="0"/>
              <a:t>, </a:t>
            </a:r>
            <a:r>
              <a:rPr lang="ru-RU" sz="1600" dirty="0" err="1"/>
              <a:t>сімейних</a:t>
            </a:r>
            <a:r>
              <a:rPr lang="ru-RU" sz="1600" dirty="0"/>
              <a:t>, </a:t>
            </a:r>
            <a:r>
              <a:rPr lang="ru-RU" sz="1600" dirty="0" err="1"/>
              <a:t>трудових</a:t>
            </a:r>
            <a:r>
              <a:rPr lang="ru-RU" sz="1600" dirty="0"/>
              <a:t>, </a:t>
            </a:r>
            <a:r>
              <a:rPr lang="ru-RU" sz="1600" dirty="0" err="1"/>
              <a:t>міжнародних</a:t>
            </a:r>
            <a:r>
              <a:rPr lang="ru-RU" sz="1600" dirty="0"/>
              <a:t>, </a:t>
            </a:r>
            <a:r>
              <a:rPr lang="ru-RU" sz="1600" dirty="0" err="1"/>
              <a:t>міжетнічних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). </a:t>
            </a:r>
            <a:r>
              <a:rPr lang="ru-RU" sz="1600" dirty="0" err="1"/>
              <a:t>Взагалі</a:t>
            </a:r>
            <a:r>
              <a:rPr lang="ru-RU" sz="1600" dirty="0"/>
              <a:t> </a:t>
            </a:r>
            <a:r>
              <a:rPr lang="ru-RU" sz="1600" dirty="0" err="1"/>
              <a:t>конфлікт</a:t>
            </a:r>
            <a:r>
              <a:rPr lang="ru-RU" sz="1600" dirty="0"/>
              <a:t> </a:t>
            </a:r>
            <a:r>
              <a:rPr lang="ru-RU" sz="1600" dirty="0" err="1"/>
              <a:t>варто</a:t>
            </a:r>
            <a:r>
              <a:rPr lang="ru-RU" sz="1600" dirty="0"/>
              <a:t> </a:t>
            </a:r>
            <a:r>
              <a:rPr lang="ru-RU" sz="1600" dirty="0" err="1"/>
              <a:t>розглядати</a:t>
            </a:r>
            <a:r>
              <a:rPr lang="ru-RU" sz="1600" dirty="0"/>
              <a:t> як тип </a:t>
            </a:r>
            <a:r>
              <a:rPr lang="ru-RU" sz="1600" dirty="0" err="1"/>
              <a:t>складної</a:t>
            </a:r>
            <a:r>
              <a:rPr lang="ru-RU" sz="1600" dirty="0"/>
              <a:t> </a:t>
            </a:r>
            <a:r>
              <a:rPr lang="ru-RU" sz="1600" dirty="0" err="1"/>
              <a:t>ситуації</a:t>
            </a:r>
            <a:r>
              <a:rPr lang="ru-RU" sz="1600" dirty="0"/>
              <a:t>. </a:t>
            </a:r>
          </a:p>
          <a:p>
            <a:endParaRPr lang="ru-RU" sz="1600" dirty="0"/>
          </a:p>
          <a:p>
            <a:r>
              <a:rPr lang="ru-RU" sz="1600" b="1" dirty="0"/>
              <a:t>Складна </a:t>
            </a:r>
            <a:r>
              <a:rPr lang="ru-RU" sz="1600" b="1" dirty="0" err="1"/>
              <a:t>ситуація</a:t>
            </a:r>
            <a:r>
              <a:rPr lang="ru-RU" sz="1600" dirty="0"/>
              <a:t> -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взаємодія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 з </a:t>
            </a:r>
            <a:r>
              <a:rPr lang="ru-RU" sz="1600" dirty="0" err="1"/>
              <a:t>середовищем</a:t>
            </a:r>
            <a:r>
              <a:rPr lang="ru-RU" sz="1600" dirty="0"/>
              <a:t> в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. Вона </a:t>
            </a:r>
            <a:r>
              <a:rPr lang="ru-RU" sz="1600" dirty="0" err="1"/>
              <a:t>характеризується</a:t>
            </a:r>
            <a:r>
              <a:rPr lang="ru-RU" sz="1600" dirty="0"/>
              <a:t>: </a:t>
            </a:r>
            <a:r>
              <a:rPr lang="ru-RU" sz="1600" dirty="0" err="1"/>
              <a:t>наявністю</a:t>
            </a:r>
            <a:r>
              <a:rPr lang="ru-RU" sz="1600" dirty="0"/>
              <a:t> </a:t>
            </a:r>
            <a:r>
              <a:rPr lang="ru-RU" sz="1600" dirty="0" err="1"/>
              <a:t>складної</a:t>
            </a:r>
            <a:r>
              <a:rPr lang="ru-RU" sz="1600" dirty="0"/>
              <a:t> обстановки, </a:t>
            </a:r>
            <a:r>
              <a:rPr lang="ru-RU" sz="1600" dirty="0" err="1"/>
              <a:t>активністю</a:t>
            </a:r>
            <a:r>
              <a:rPr lang="ru-RU" sz="1600" dirty="0"/>
              <a:t> </a:t>
            </a:r>
            <a:r>
              <a:rPr lang="ru-RU" sz="1600" dirty="0" err="1"/>
              <a:t>мотивів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, </a:t>
            </a:r>
            <a:r>
              <a:rPr lang="ru-RU" sz="1600" dirty="0" err="1"/>
              <a:t>рішенням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ступеня</a:t>
            </a:r>
            <a:r>
              <a:rPr lang="ru-RU" sz="1600" dirty="0"/>
              <a:t> </a:t>
            </a:r>
            <a:r>
              <a:rPr lang="ru-RU" sz="1600" dirty="0" err="1"/>
              <a:t>відповідності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вимогами</a:t>
            </a:r>
            <a:r>
              <a:rPr lang="ru-RU" sz="1600" dirty="0"/>
              <a:t> до </a:t>
            </a:r>
            <a:r>
              <a:rPr lang="ru-RU" sz="1600" dirty="0" err="1"/>
              <a:t>роботи</a:t>
            </a:r>
            <a:r>
              <a:rPr lang="ru-RU" sz="1600" dirty="0"/>
              <a:t> (</a:t>
            </a:r>
            <a:r>
              <a:rPr lang="ru-RU" sz="1600" dirty="0" err="1"/>
              <a:t>діяльності</a:t>
            </a:r>
            <a:r>
              <a:rPr lang="ru-RU" sz="1600" dirty="0"/>
              <a:t>) </a:t>
            </a:r>
            <a:r>
              <a:rPr lang="ru-RU" sz="1600" dirty="0" err="1"/>
              <a:t>людини</a:t>
            </a:r>
            <a:r>
              <a:rPr lang="ru-RU" sz="1600" dirty="0"/>
              <a:t> та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можливостями</a:t>
            </a:r>
            <a:r>
              <a:rPr lang="ru-RU" sz="1600" dirty="0"/>
              <a:t>. </a:t>
            </a:r>
            <a:r>
              <a:rPr lang="ru-RU" sz="1600" dirty="0" err="1"/>
              <a:t>Звичайно</a:t>
            </a:r>
            <a:r>
              <a:rPr lang="ru-RU" sz="1600" dirty="0"/>
              <a:t>, все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викликає</a:t>
            </a:r>
            <a:r>
              <a:rPr lang="ru-RU" sz="1600" dirty="0"/>
              <a:t> стан </a:t>
            </a:r>
            <a:r>
              <a:rPr lang="ru-RU" sz="1600" dirty="0" err="1"/>
              <a:t>психічної</a:t>
            </a:r>
            <a:r>
              <a:rPr lang="ru-RU" sz="1600" dirty="0"/>
              <a:t> </a:t>
            </a:r>
            <a:r>
              <a:rPr lang="ru-RU" sz="1600" dirty="0" err="1"/>
              <a:t>напруги</a:t>
            </a:r>
            <a:r>
              <a:rPr lang="ru-RU" sz="1600" dirty="0"/>
              <a:t> як </a:t>
            </a:r>
            <a:r>
              <a:rPr lang="ru-RU" sz="1600" dirty="0" err="1"/>
              <a:t>реакцію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 на </a:t>
            </a:r>
            <a:r>
              <a:rPr lang="ru-RU" sz="1600" dirty="0" err="1"/>
              <a:t>труднощі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75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8BFC82-C43D-429B-B676-78CD4F9BF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753" y="254995"/>
            <a:ext cx="6378493" cy="634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9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51850B-620A-4718-961B-310729EC9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017" y="1242874"/>
            <a:ext cx="7766820" cy="391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213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94CC20-A594-491D-AB0A-68B401191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527" y="805097"/>
            <a:ext cx="6317527" cy="50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55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B91397-FC85-438C-8E06-2FC8A80A7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5076" y="-899622"/>
            <a:ext cx="4593550" cy="798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38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EB0EB8-5E79-41AE-BE92-AB9CA3698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92" y="354457"/>
            <a:ext cx="4766239" cy="586879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73874DF-371E-475F-A880-643CA0B954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141" y="248574"/>
            <a:ext cx="5899004" cy="613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23451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884</Words>
  <Application>Microsoft Office PowerPoint</Application>
  <PresentationFormat>Широкоэкранный</PresentationFormat>
  <Paragraphs>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Сектор</vt:lpstr>
      <vt:lpstr>Технології управління конфліктами і стресами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Конфліктологія</dc:title>
  <dc:creator>Komp</dc:creator>
  <cp:lastModifiedBy>Victoria</cp:lastModifiedBy>
  <cp:revision>6</cp:revision>
  <dcterms:created xsi:type="dcterms:W3CDTF">2022-02-22T13:22:56Z</dcterms:created>
  <dcterms:modified xsi:type="dcterms:W3CDTF">2022-11-12T15:06:02Z</dcterms:modified>
</cp:coreProperties>
</file>