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q=%D0%90%D0%B2%D1%82%D0%BE%D0%BC%D0%B0%D1%82%D0%B8%D0%B7%D0%B0%D1%86%D1%96%D1%8F+%D0%BA%D0%BE%D0%BC%D1%83%D0%BD%D1%96%D0%BA%D0%B0%D1%86%D1%96%D1%97&amp;client=firefox-b-e&amp;sca_esv=07b4fd533e682f0b&amp;channel=entpr&amp;sxsrf=AE3TifMCJzCGmVPtKDiyXdW7vtqUQtrwiQ%3A1760804944228&amp;ei=UMDzaPujDJ2P7NYP4dLH6Ag&amp;ved=2ahUKEwi_yY26oa6QAxUsVPEDHfX5M40QgK4QegQIBRAO&amp;oq=%D0%A2%D1%80%D0%B5%D0%BD%D0%B4%D0%B8+SMM+%D1%83+2020-%D1%85+%D1%80%D0%BE%D0%BA%D0%B0%D1%85&amp;gs_lp=Egxnd3Mtd2l6LXNlcnAiJtCi0YDQtdC90LTQuCBTTU0g0YMgMjAyMC3RhSDRgNC-0LrQsNGFMgkQIRigARgKGCpI7CRQrRZYrRZwAXgBkAEAmAHVAqAB1QKqAQMzLTG4AQzIAQD4AQL4AQGYAgKgAq0DwgIKEAAYsAMY1gQYR5gDAIgGAZAGCJIHBTEuMy0xoAeoA7IHAzMtMbgH7gLCBwUzLTEuMcgHKA&amp;sclient=gws-wiz-serp&amp;mstk=AUtExfCbA_QrZAoEfge3TP_uw55lV56DvaWivN9T43w83KSC5BKJBWpHBTiUak6i64ABii5PL5D62375glpEEpUFFKMQxsfWKmb3RmqsksPrKtux6NZl4BKILaTeuqtU_j0zE0Dg2Q5E4adD3lskAzrhZHF-pC4PGDqKHYjdOTJYxJZbwuA&amp;csui=3" TargetMode="External"/><Relationship Id="rId3" Type="http://schemas.openxmlformats.org/officeDocument/2006/relationships/hyperlink" Target="https://www.google.com/search?q=AI-%D1%82%D0%B5%D1%85%D0%BD%D0%BE%D0%BB%D0%BE%D0%B3%D1%96%D1%97&amp;client=firefox-b-e&amp;sca_esv=07b4fd533e682f0b&amp;channel=entpr&amp;sxsrf=AE3TifMCJzCGmVPtKDiyXdW7vtqUQtrwiQ%3A1760804944228&amp;ei=UMDzaPujDJ2P7NYP4dLH6Ag&amp;ved=2ahUKEwi_yY26oa6QAxUsVPEDHfX5M40QgK4QegQIBRAD&amp;oq=%D0%A2%D1%80%D0%B5%D0%BD%D0%B4%D0%B8+SMM+%D1%83+2020-%D1%85+%D1%80%D0%BE%D0%BA%D0%B0%D1%85&amp;gs_lp=Egxnd3Mtd2l6LXNlcnAiJtCi0YDQtdC90LTQuCBTTU0g0YMgMjAyMC3RhSDRgNC-0LrQsNGFMgkQIRigARgKGCpI7CRQrRZYrRZwAXgBkAEAmAHVAqAB1QKqAQMzLTG4AQzIAQD4AQL4AQGYAgKgAq0DwgIKEAAYsAMY1gQYR5gDAIgGAZAGCJIHBTEuMy0xoAeoA7IHAzMtMbgH7gLCBwUzLTEuMcgHKA&amp;sclient=gws-wiz-serp&amp;mstk=AUtExfCbA_QrZAoEfge3TP_uw55lV56DvaWivN9T43w83KSC5BKJBWpHBTiUak6i64ABii5PL5D62375glpEEpUFFKMQxsfWKmb3RmqsksPrKtux6NZl4BKILaTeuqtU_j0zE0Dg2Q5E4adD3lskAzrhZHF-pC4PGDqKHYjdOTJYxJZbwuA&amp;csui=3" TargetMode="External"/><Relationship Id="rId7" Type="http://schemas.openxmlformats.org/officeDocument/2006/relationships/hyperlink" Target="https://www.google.com/search?q=%D0%92%D1%96%D0%B7%D1%83%D0%B0%D0%BB%D1%8C%D0%BD%D0%B8%D0%B9+%D1%81%D1%82%D0%BE%D1%80%D1%96%D1%82%D0%B5%D0%BB%D1%96%D0%BD%D0%B3&amp;client=firefox-b-e&amp;sca_esv=07b4fd533e682f0b&amp;channel=entpr&amp;sxsrf=AE3TifMCJzCGmVPtKDiyXdW7vtqUQtrwiQ%3A1760804944228&amp;ei=UMDzaPujDJ2P7NYP4dLH6Ag&amp;ved=2ahUKEwi_yY26oa6QAxUsVPEDHfX5M40QgK4QegQIBRAM&amp;oq=%D0%A2%D1%80%D0%B5%D0%BD%D0%B4%D0%B8+SMM+%D1%83+2020-%D1%85+%D1%80%D0%BE%D0%BA%D0%B0%D1%85&amp;gs_lp=Egxnd3Mtd2l6LXNlcnAiJtCi0YDQtdC90LTQuCBTTU0g0YMgMjAyMC3RhSDRgNC-0LrQsNGFMgkQIRigARgKGCpI7CRQrRZYrRZwAXgBkAEAmAHVAqAB1QKqAQMzLTG4AQzIAQD4AQL4AQGYAgKgAq0DwgIKEAAYsAMY1gQYR5gDAIgGAZAGCJIHBTEuMy0xoAeoA7IHAzMtMbgH7gLCBwUzLTEuMcgHKA&amp;sclient=gws-wiz-serp&amp;mstk=AUtExfCbA_QrZAoEfge3TP_uw55lV56DvaWivN9T43w83KSC5BKJBWpHBTiUak6i64ABii5PL5D62375glpEEpUFFKMQxsfWKmb3RmqsksPrKtux6NZl4BKILaTeuqtU_j0zE0Dg2Q5E4adD3lskAzrhZHF-pC4PGDqKHYjdOTJYxJZbwuA&amp;csui=3" TargetMode="External"/><Relationship Id="rId2" Type="http://schemas.openxmlformats.org/officeDocument/2006/relationships/hyperlink" Target="https://www.google.com/search?q=%D0%9F%D0%B5%D1%80%D1%81%D0%BE%D0%BD%D0%B0%D0%BB%D1%96%D0%B7%D0%B0%D1%86%D1%96%D1%8F&amp;client=firefox-b-e&amp;sca_esv=07b4fd533e682f0b&amp;channel=entpr&amp;sxsrf=AE3TifMCJzCGmVPtKDiyXdW7vtqUQtrwiQ%3A1760804944228&amp;ei=UMDzaPujDJ2P7NYP4dLH6Ag&amp;ved=2ahUKEwi_yY26oa6QAxUsVPEDHfX5M40QgK4QegQIBRAB&amp;oq=%D0%A2%D1%80%D0%B5%D0%BD%D0%B4%D0%B8+SMM+%D1%83+2020-%D1%85+%D1%80%D0%BE%D0%BA%D0%B0%D1%85&amp;gs_lp=Egxnd3Mtd2l6LXNlcnAiJtCi0YDQtdC90LTQuCBTTU0g0YMgMjAyMC3RhSDRgNC-0LrQsNGFMgkQIRigARgKGCpI7CRQrRZYrRZwAXgBkAEAmAHVAqAB1QKqAQMzLTG4AQzIAQD4AQL4AQGYAgKgAq0DwgIKEAAYsAMY1gQYR5gDAIgGAZAGCJIHBTEuMy0xoAeoA7IHAzMtMbgH7gLCBwUzLTEuMcgHKA&amp;sclient=gws-wiz-serp&amp;mstk=AUtExfCbA_QrZAoEfge3TP_uw55lV56DvaWivN9T43w83KSC5BKJBWpHBTiUak6i64ABii5PL5D62375glpEEpUFFKMQxsfWKmb3RmqsksPrKtux6NZl4BKILaTeuqtU_j0zE0Dg2Q5E4adD3lskAzrhZHF-pC4PGDqKHYjdOTJYxJZbwuA&amp;csui=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q=%D0%86%D0%BD%D1%82%D0%B5%D1%80%D0%B0%D0%BA%D1%82%D0%B8%D0%B2%D0%BD%D1%96%D1%81%D1%82%D1%8C&amp;client=firefox-b-e&amp;sca_esv=07b4fd533e682f0b&amp;channel=entpr&amp;sxsrf=AE3TifMCJzCGmVPtKDiyXdW7vtqUQtrwiQ%3A1760804944228&amp;ei=UMDzaPujDJ2P7NYP4dLH6Ag&amp;ved=2ahUKEwi_yY26oa6QAxUsVPEDHfX5M40QgK4QegQIBRAK&amp;oq=%D0%A2%D1%80%D0%B5%D0%BD%D0%B4%D0%B8+SMM+%D1%83+2020-%D1%85+%D1%80%D0%BE%D0%BA%D0%B0%D1%85&amp;gs_lp=Egxnd3Mtd2l6LXNlcnAiJtCi0YDQtdC90LTQuCBTTU0g0YMgMjAyMC3RhSDRgNC-0LrQsNGFMgkQIRigARgKGCpI7CRQrRZYrRZwAXgBkAEAmAHVAqAB1QKqAQMzLTG4AQzIAQD4AQL4AQGYAgKgAq0DwgIKEAAYsAMY1gQYR5gDAIgGAZAGCJIHBTEuMy0xoAeoA7IHAzMtMbgH7gLCBwUzLTEuMcgHKA&amp;sclient=gws-wiz-serp&amp;mstk=AUtExfCbA_QrZAoEfge3TP_uw55lV56DvaWivN9T43w83KSC5BKJBWpHBTiUak6i64ABii5PL5D62375glpEEpUFFKMQxsfWKmb3RmqsksPrKtux6NZl4BKILaTeuqtU_j0zE0Dg2Q5E4adD3lskAzrhZHF-pC4PGDqKHYjdOTJYxJZbwuA&amp;csui=3" TargetMode="External"/><Relationship Id="rId5" Type="http://schemas.openxmlformats.org/officeDocument/2006/relationships/hyperlink" Target="https://www.google.com/search?q=%D0%9A%D0%BE%D1%80%D0%BE%D1%82%D0%BA%D1%96+%D0%B2%D1%96%D0%B4%D0%B5%D0%BE&amp;client=firefox-b-e&amp;sca_esv=07b4fd533e682f0b&amp;channel=entpr&amp;sxsrf=AE3TifMCJzCGmVPtKDiyXdW7vtqUQtrwiQ%3A1760804944228&amp;ei=UMDzaPujDJ2P7NYP4dLH6Ag&amp;ved=2ahUKEwi_yY26oa6QAxUsVPEDHfX5M40QgK4QegQIBRAH&amp;oq=%D0%A2%D1%80%D0%B5%D0%BD%D0%B4%D0%B8+SMM+%D1%83+2020-%D1%85+%D1%80%D0%BE%D0%BA%D0%B0%D1%85&amp;gs_lp=Egxnd3Mtd2l6LXNlcnAiJtCi0YDQtdC90LTQuCBTTU0g0YMgMjAyMC3RhSDRgNC-0LrQsNGFMgkQIRigARgKGCpI7CRQrRZYrRZwAXgBkAEAmAHVAqAB1QKqAQMzLTG4AQzIAQD4AQL4AQGYAgKgAq0DwgIKEAAYsAMY1gQYR5gDAIgGAZAGCJIHBTEuMy0xoAeoA7IHAzMtMbgH7gLCBwUzLTEuMcgHKA&amp;sclient=gws-wiz-serp&amp;mstk=AUtExfCbA_QrZAoEfge3TP_uw55lV56DvaWivN9T43w83KSC5BKJBWpHBTiUak6i64ABii5PL5D62375glpEEpUFFKMQxsfWKmb3RmqsksPrKtux6NZl4BKILaTeuqtU_j0zE0Dg2Q5E4adD3lskAzrhZHF-pC4PGDqKHYjdOTJYxJZbwuA&amp;csui=3" TargetMode="External"/><Relationship Id="rId4" Type="http://schemas.openxmlformats.org/officeDocument/2006/relationships/hyperlink" Target="https://www.google.com/search?q=%D0%9C%D1%83%D0%BB%D1%8C%D1%82%D0%B8%D0%BF%D0%BB%D0%B0%D1%82%D1%84%D0%BE%D1%80%D0%BC%D0%B5%D0%BD%D0%BD%D1%96%D1%81%D1%82%D1%8C&amp;client=firefox-b-e&amp;sca_esv=07b4fd533e682f0b&amp;channel=entpr&amp;sxsrf=AE3TifMCJzCGmVPtKDiyXdW7vtqUQtrwiQ%3A1760804944228&amp;ei=UMDzaPujDJ2P7NYP4dLH6Ag&amp;ved=2ahUKEwi_yY26oa6QAxUsVPEDHfX5M40QgK4QegQIBRAF&amp;oq=%D0%A2%D1%80%D0%B5%D0%BD%D0%B4%D0%B8+SMM+%D1%83+2020-%D1%85+%D1%80%D0%BE%D0%BA%D0%B0%D1%85&amp;gs_lp=Egxnd3Mtd2l6LXNlcnAiJtCi0YDQtdC90LTQuCBTTU0g0YMgMjAyMC3RhSDRgNC-0LrQsNGFMgkQIRigARgKGCpI7CRQrRZYrRZwAXgBkAEAmAHVAqAB1QKqAQMzLTG4AQzIAQD4AQL4AQGYAgKgAq0DwgIKEAAYsAMY1gQYR5gDAIgGAZAGCJIHBTEuMy0xoAeoA7IHAzMtMbgH7gLCBwUzLTEuMcgHKA&amp;sclient=gws-wiz-serp&amp;mstk=AUtExfCbA_QrZAoEfge3TP_uw55lV56DvaWivN9T43w83KSC5BKJBWpHBTiUak6i64ABii5PL5D62375glpEEpUFFKMQxsfWKmb3RmqsksPrKtux6NZl4BKILaTeuqtU_j0zE0Dg2Q5E4adD3lskAzrhZHF-pC4PGDqKHYjdOTJYxJZbwuA&amp;csui=3" TargetMode="External"/><Relationship Id="rId9" Type="http://schemas.openxmlformats.org/officeDocument/2006/relationships/hyperlink" Target="https://www.google.com/search?q=%D0%9A%D0%BE%D0%BD%D1%82%D0%B5%D0%BD%D1%82-%D0%BC%D0%B0%D1%80%D0%BA%D0%B5%D1%82%D0%B8%D0%BD%D0%B3&amp;client=firefox-b-e&amp;sca_esv=07b4fd533e682f0b&amp;channel=entpr&amp;sxsrf=AE3TifMCJzCGmVPtKDiyXdW7vtqUQtrwiQ%3A1760804944228&amp;ei=UMDzaPujDJ2P7NYP4dLH6Ag&amp;ved=2ahUKEwi_yY26oa6QAxUsVPEDHfX5M40QgK4QegQIBRAQ&amp;oq=%D0%A2%D1%80%D0%B5%D0%BD%D0%B4%D0%B8+SMM+%D1%83+2020-%D1%85+%D1%80%D0%BE%D0%BA%D0%B0%D1%85&amp;gs_lp=Egxnd3Mtd2l6LXNlcnAiJtCi0YDQtdC90LTQuCBTTU0g0YMgMjAyMC3RhSDRgNC-0LrQsNGFMgkQIRigARgKGCpI7CRQrRZYrRZwAXgBkAEAmAHVAqAB1QKqAQMzLTG4AQzIAQD4AQL4AQGYAgKgAq0DwgIKEAAYsAMY1gQYR5gDAIgGAZAGCJIHBTEuMy0xoAeoA7IHAzMtMbgH7gLCBwUzLTEuMcgHKA&amp;sclient=gws-wiz-serp&amp;mstk=AUtExfCbA_QrZAoEfge3TP_uw55lV56DvaWivN9T43w83KSC5BKJBWpHBTiUak6i64ABii5PL5D62375glpEEpUFFKMQxsfWKmb3RmqsksPrKtux6NZl4BKILaTeuqtU_j0zE0Dg2Q5E4adD3lskAzrhZHF-pC4PGDqKHYjdOTJYxJZbwuA&amp;csui=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9086" y="405917"/>
            <a:ext cx="8961120" cy="1646302"/>
          </a:xfrm>
        </p:spPr>
        <p:txBody>
          <a:bodyPr/>
          <a:lstStyle/>
          <a:p>
            <a:pPr algn="just"/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як канал </a:t>
            </a:r>
            <a:r>
              <a:rPr lang="ru-RU" dirty="0" err="1"/>
              <a:t>просування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2052219"/>
            <a:ext cx="7766936" cy="4492272"/>
          </a:xfrm>
        </p:spPr>
        <p:txBody>
          <a:bodyPr/>
          <a:lstStyle/>
          <a:p>
            <a:pPr algn="just"/>
            <a:r>
              <a:rPr lang="ru-RU" dirty="0"/>
              <a:t>План </a:t>
            </a:r>
            <a:r>
              <a:rPr lang="ru-RU" dirty="0" err="1"/>
              <a:t>лекції</a:t>
            </a:r>
            <a:r>
              <a:rPr lang="ru-RU" dirty="0" smtClean="0"/>
              <a:t>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 err="1" smtClean="0"/>
              <a:t>Поняття</a:t>
            </a:r>
            <a:r>
              <a:rPr lang="ru-RU" sz="2400" dirty="0" smtClean="0"/>
              <a:t> </a:t>
            </a:r>
            <a:r>
              <a:rPr lang="ru-RU" sz="2400" dirty="0"/>
              <a:t>та роль </a:t>
            </a:r>
            <a:r>
              <a:rPr lang="ru-RU" sz="2400" dirty="0" err="1"/>
              <a:t>соціальних</a:t>
            </a:r>
            <a:r>
              <a:rPr lang="ru-RU" sz="2400" dirty="0"/>
              <a:t> мереж у </a:t>
            </a:r>
            <a:r>
              <a:rPr lang="ru-RU" sz="2400" dirty="0" err="1"/>
              <a:t>сучасному</a:t>
            </a:r>
            <a:r>
              <a:rPr lang="ru-RU" sz="2400" dirty="0"/>
              <a:t> маркетингу</a:t>
            </a:r>
            <a:r>
              <a:rPr lang="ru-RU" sz="24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 err="1" smtClean="0"/>
              <a:t>Основні</a:t>
            </a:r>
            <a:r>
              <a:rPr lang="ru-RU" sz="2400" dirty="0" smtClean="0"/>
              <a:t> </a:t>
            </a:r>
            <a:r>
              <a:rPr lang="ru-RU" sz="2400" dirty="0" err="1"/>
              <a:t>соціальні</a:t>
            </a:r>
            <a:r>
              <a:rPr lang="ru-RU" sz="2400" dirty="0"/>
              <a:t> </a:t>
            </a:r>
            <a:r>
              <a:rPr lang="ru-RU" sz="2400" dirty="0" err="1"/>
              <a:t>платформи</a:t>
            </a:r>
            <a:r>
              <a:rPr lang="ru-RU" sz="2400" dirty="0"/>
              <a:t> та </a:t>
            </a:r>
            <a:r>
              <a:rPr lang="ru-RU" sz="2400" dirty="0" err="1"/>
              <a:t>їх</a:t>
            </a:r>
            <a:r>
              <a:rPr lang="ru-RU" sz="2400" dirty="0"/>
              <a:t> характеристика</a:t>
            </a:r>
            <a:r>
              <a:rPr lang="ru-RU" sz="24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 err="1" smtClean="0"/>
              <a:t>Переваги</a:t>
            </a:r>
            <a:r>
              <a:rPr lang="ru-RU" sz="2400" dirty="0" smtClean="0"/>
              <a:t> </a:t>
            </a:r>
            <a:r>
              <a:rPr lang="ru-RU" sz="2400" dirty="0"/>
              <a:t>та </a:t>
            </a:r>
            <a:r>
              <a:rPr lang="ru-RU" sz="2400" dirty="0" err="1"/>
              <a:t>недоліки</a:t>
            </a:r>
            <a:r>
              <a:rPr lang="ru-RU" sz="2400" dirty="0"/>
              <a:t>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соціальних</a:t>
            </a:r>
            <a:r>
              <a:rPr lang="ru-RU" sz="2400" dirty="0"/>
              <a:t> мереж як каналу </a:t>
            </a:r>
            <a:r>
              <a:rPr lang="ru-RU" sz="2400" dirty="0" err="1"/>
              <a:t>просування</a:t>
            </a:r>
            <a:r>
              <a:rPr lang="ru-RU" sz="24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 err="1" smtClean="0"/>
              <a:t>Стратегії</a:t>
            </a:r>
            <a:r>
              <a:rPr lang="ru-RU" sz="2400" dirty="0" smtClean="0"/>
              <a:t> </a:t>
            </a:r>
            <a:r>
              <a:rPr lang="en-US" sz="2400" dirty="0"/>
              <a:t>SMM (Social Media Marketing</a:t>
            </a:r>
            <a:r>
              <a:rPr lang="en-US" sz="2400" dirty="0" smtClean="0"/>
              <a:t>).</a:t>
            </a:r>
            <a:endParaRPr lang="uk-UA" sz="24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 smtClean="0"/>
              <a:t>Метрики </a:t>
            </a:r>
            <a:r>
              <a:rPr lang="ru-RU" sz="2400" dirty="0" err="1"/>
              <a:t>ефективності</a:t>
            </a:r>
            <a:r>
              <a:rPr lang="ru-RU" sz="2400" dirty="0"/>
              <a:t> </a:t>
            </a:r>
            <a:r>
              <a:rPr lang="ru-RU" sz="2400" dirty="0" err="1"/>
              <a:t>соціального</a:t>
            </a:r>
            <a:r>
              <a:rPr lang="ru-RU" sz="2400" dirty="0"/>
              <a:t> </a:t>
            </a:r>
            <a:r>
              <a:rPr lang="ru-RU" sz="2400" dirty="0" err="1"/>
              <a:t>просування</a:t>
            </a:r>
            <a:r>
              <a:rPr lang="ru-RU" sz="24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 err="1" smtClean="0"/>
              <a:t>Тренди</a:t>
            </a:r>
            <a:r>
              <a:rPr lang="ru-RU" sz="2400" dirty="0" smtClean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en-US" sz="2400" dirty="0"/>
              <a:t>SMM </a:t>
            </a:r>
            <a:r>
              <a:rPr lang="ru-RU" sz="2400" dirty="0"/>
              <a:t>у 2020-х роках.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455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31" y="0"/>
            <a:ext cx="3854528" cy="787396"/>
          </a:xfrm>
        </p:spPr>
        <p:txBody>
          <a:bodyPr>
            <a:normAutofit/>
          </a:bodyPr>
          <a:lstStyle/>
          <a:p>
            <a:r>
              <a:rPr lang="en-US" sz="2400" dirty="0"/>
              <a:t>Twitter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8088" y="1005840"/>
            <a:ext cx="4514850" cy="441524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5131" y="901337"/>
            <a:ext cx="5290458" cy="5956663"/>
          </a:xfrm>
        </p:spPr>
        <p:txBody>
          <a:bodyPr>
            <a:noAutofit/>
          </a:bodyPr>
          <a:lstStyle/>
          <a:p>
            <a:r>
              <a:rPr lang="en-US" sz="1800" dirty="0"/>
              <a:t>Twitter — </a:t>
            </a:r>
            <a:r>
              <a:rPr lang="ru-RU" sz="1800" dirty="0" err="1"/>
              <a:t>це</a:t>
            </a:r>
            <a:r>
              <a:rPr lang="ru-RU" sz="1800" dirty="0"/>
              <a:t> проста та </a:t>
            </a:r>
            <a:r>
              <a:rPr lang="ru-RU" sz="1800" dirty="0" err="1"/>
              <a:t>зрозуміла</a:t>
            </a:r>
            <a:r>
              <a:rPr lang="ru-RU" sz="1800" dirty="0"/>
              <a:t> платформа, яка не </a:t>
            </a:r>
            <a:r>
              <a:rPr lang="ru-RU" sz="1800" dirty="0" err="1"/>
              <a:t>вимагає</a:t>
            </a:r>
            <a:r>
              <a:rPr lang="ru-RU" sz="1800" dirty="0"/>
              <a:t> складного </a:t>
            </a:r>
            <a:r>
              <a:rPr lang="ru-RU" sz="1800" dirty="0" err="1"/>
              <a:t>налаштування</a:t>
            </a:r>
            <a:r>
              <a:rPr lang="ru-RU" sz="1800" dirty="0"/>
              <a:t> й </a:t>
            </a:r>
            <a:r>
              <a:rPr lang="ru-RU" sz="1800" dirty="0" err="1"/>
              <a:t>дозволяє</a:t>
            </a:r>
            <a:r>
              <a:rPr lang="ru-RU" sz="1800" dirty="0"/>
              <a:t> </a:t>
            </a:r>
            <a:r>
              <a:rPr lang="ru-RU" sz="1800" dirty="0" err="1"/>
              <a:t>безпосередньо</a:t>
            </a:r>
            <a:r>
              <a:rPr lang="ru-RU" sz="1800" dirty="0"/>
              <a:t> </a:t>
            </a:r>
            <a:r>
              <a:rPr lang="ru-RU" sz="1800" dirty="0" err="1"/>
              <a:t>спілкуватися</a:t>
            </a:r>
            <a:r>
              <a:rPr lang="ru-RU" sz="1800" dirty="0"/>
              <a:t> з </a:t>
            </a:r>
            <a:r>
              <a:rPr lang="ru-RU" sz="1800" dirty="0" err="1"/>
              <a:t>підписниками</a:t>
            </a:r>
            <a:r>
              <a:rPr lang="ru-RU" sz="1800" dirty="0"/>
              <a:t>. </a:t>
            </a:r>
            <a:r>
              <a:rPr lang="ru-RU" sz="1800" dirty="0" err="1"/>
              <a:t>Можливість</a:t>
            </a:r>
            <a:r>
              <a:rPr lang="ru-RU" sz="1800" dirty="0"/>
              <a:t> </a:t>
            </a:r>
            <a:r>
              <a:rPr lang="ru-RU" sz="1800" dirty="0" err="1"/>
              <a:t>негайного</a:t>
            </a:r>
            <a:r>
              <a:rPr lang="ru-RU" sz="1800" dirty="0"/>
              <a:t> </a:t>
            </a:r>
            <a:r>
              <a:rPr lang="ru-RU" sz="1800" dirty="0" err="1"/>
              <a:t>обміну</a:t>
            </a:r>
            <a:r>
              <a:rPr lang="ru-RU" sz="1800" dirty="0"/>
              <a:t> </a:t>
            </a:r>
            <a:r>
              <a:rPr lang="ru-RU" sz="1800" dirty="0" err="1"/>
              <a:t>інформацією</a:t>
            </a:r>
            <a:r>
              <a:rPr lang="ru-RU" sz="1800" dirty="0"/>
              <a:t> на </a:t>
            </a:r>
            <a:r>
              <a:rPr lang="en-US" sz="1800" dirty="0"/>
              <a:t>Twitter </a:t>
            </a:r>
            <a:r>
              <a:rPr lang="ru-RU" sz="1800" dirty="0" err="1"/>
              <a:t>робить</a:t>
            </a:r>
            <a:r>
              <a:rPr lang="ru-RU" sz="1800" dirty="0"/>
              <a:t>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ідеальним</a:t>
            </a:r>
            <a:r>
              <a:rPr lang="ru-RU" sz="1800" dirty="0"/>
              <a:t> </a:t>
            </a:r>
            <a:r>
              <a:rPr lang="ru-RU" sz="1800" dirty="0" err="1"/>
              <a:t>інструментом</a:t>
            </a:r>
            <a:r>
              <a:rPr lang="ru-RU" sz="1800" dirty="0"/>
              <a:t>. </a:t>
            </a:r>
            <a:r>
              <a:rPr lang="ru-RU" sz="1800" dirty="0" err="1"/>
              <a:t>Крім</a:t>
            </a:r>
            <a:r>
              <a:rPr lang="ru-RU" sz="1800" dirty="0"/>
              <a:t> того,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дозволяє</a:t>
            </a:r>
            <a:r>
              <a:rPr lang="ru-RU" sz="1800" dirty="0"/>
              <a:t> </a:t>
            </a:r>
            <a:r>
              <a:rPr lang="ru-RU" sz="1800" dirty="0" err="1"/>
              <a:t>моніторити</a:t>
            </a:r>
            <a:r>
              <a:rPr lang="ru-RU" sz="1800" dirty="0"/>
              <a:t> </a:t>
            </a:r>
            <a:r>
              <a:rPr lang="ru-RU" sz="1800" dirty="0" err="1"/>
              <a:t>згадування</a:t>
            </a:r>
            <a:r>
              <a:rPr lang="ru-RU" sz="1800" dirty="0"/>
              <a:t> та </a:t>
            </a:r>
            <a:r>
              <a:rPr lang="ru-RU" sz="1800" dirty="0" err="1"/>
              <a:t>реагувати</a:t>
            </a:r>
            <a:r>
              <a:rPr lang="ru-RU" sz="1800" dirty="0"/>
              <a:t> на них.</a:t>
            </a:r>
          </a:p>
          <a:p>
            <a:r>
              <a:rPr lang="ru-RU" sz="1800" dirty="0" err="1" smtClean="0"/>
              <a:t>Особливу</a:t>
            </a:r>
            <a:r>
              <a:rPr lang="ru-RU" sz="1800" dirty="0" smtClean="0"/>
              <a:t> </a:t>
            </a:r>
            <a:r>
              <a:rPr lang="ru-RU" sz="1800" dirty="0" err="1"/>
              <a:t>увагу</a:t>
            </a:r>
            <a:r>
              <a:rPr lang="ru-RU" sz="1800" dirty="0"/>
              <a:t> </a:t>
            </a:r>
            <a:r>
              <a:rPr lang="ru-RU" sz="1800" dirty="0" err="1"/>
              <a:t>варто</a:t>
            </a:r>
            <a:r>
              <a:rPr lang="ru-RU" sz="1800" dirty="0"/>
              <a:t> </a:t>
            </a:r>
            <a:r>
              <a:rPr lang="ru-RU" sz="1800" dirty="0" err="1"/>
              <a:t>звернути</a:t>
            </a:r>
            <a:r>
              <a:rPr lang="ru-RU" sz="1800" dirty="0"/>
              <a:t> на </a:t>
            </a:r>
            <a:r>
              <a:rPr lang="ru-RU" sz="1800" dirty="0" err="1"/>
              <a:t>такі</a:t>
            </a:r>
            <a:r>
              <a:rPr lang="ru-RU" sz="1800" dirty="0"/>
              <a:t> </a:t>
            </a:r>
            <a:r>
              <a:rPr lang="ru-RU" sz="1800" dirty="0" err="1"/>
              <a:t>функції</a:t>
            </a:r>
            <a:r>
              <a:rPr lang="ru-RU" sz="1800" dirty="0"/>
              <a:t>, як </a:t>
            </a:r>
            <a:r>
              <a:rPr lang="ru-RU" sz="1800" dirty="0" err="1"/>
              <a:t>хештеги</a:t>
            </a:r>
            <a:r>
              <a:rPr lang="ru-RU" sz="1800" dirty="0"/>
              <a:t>, теги та </a:t>
            </a:r>
            <a:r>
              <a:rPr lang="en-US" sz="1800" dirty="0"/>
              <a:t>tone-of-voice. </a:t>
            </a:r>
            <a:r>
              <a:rPr lang="ru-RU" sz="1800" dirty="0" err="1"/>
              <a:t>Хештеги</a:t>
            </a:r>
            <a:r>
              <a:rPr lang="ru-RU" sz="1800" dirty="0"/>
              <a:t> </a:t>
            </a:r>
            <a:r>
              <a:rPr lang="ru-RU" sz="1800" dirty="0" err="1"/>
              <a:t>дозволяють</a:t>
            </a:r>
            <a:r>
              <a:rPr lang="ru-RU" sz="1800" dirty="0"/>
              <a:t> </a:t>
            </a:r>
            <a:r>
              <a:rPr lang="ru-RU" sz="1800" dirty="0" err="1"/>
              <a:t>брати</a:t>
            </a:r>
            <a:r>
              <a:rPr lang="ru-RU" sz="1800" dirty="0"/>
              <a:t> участь в </a:t>
            </a:r>
            <a:r>
              <a:rPr lang="ru-RU" sz="1800" dirty="0" err="1"/>
              <a:t>обговореннях</a:t>
            </a:r>
            <a:r>
              <a:rPr lang="ru-RU" sz="1800" dirty="0"/>
              <a:t>, </a:t>
            </a:r>
            <a:r>
              <a:rPr lang="ru-RU" sz="1800" dirty="0" err="1"/>
              <a:t>розширюючи</a:t>
            </a:r>
            <a:r>
              <a:rPr lang="ru-RU" sz="1800" dirty="0"/>
              <a:t> </a:t>
            </a:r>
            <a:r>
              <a:rPr lang="ru-RU" sz="1800" dirty="0" err="1"/>
              <a:t>охоплення</a:t>
            </a:r>
            <a:r>
              <a:rPr lang="ru-RU" sz="1800" dirty="0"/>
              <a:t> контенту. Теги </a:t>
            </a:r>
            <a:r>
              <a:rPr lang="ru-RU" sz="1800" dirty="0" err="1"/>
              <a:t>дають</a:t>
            </a:r>
            <a:r>
              <a:rPr lang="ru-RU" sz="1800" dirty="0"/>
              <a:t> </a:t>
            </a:r>
            <a:r>
              <a:rPr lang="ru-RU" sz="1800" dirty="0" err="1"/>
              <a:t>можливість</a:t>
            </a:r>
            <a:r>
              <a:rPr lang="ru-RU" sz="1800" dirty="0"/>
              <a:t> </a:t>
            </a:r>
            <a:r>
              <a:rPr lang="ru-RU" sz="1800" dirty="0" err="1"/>
              <a:t>привертати</a:t>
            </a:r>
            <a:r>
              <a:rPr lang="ru-RU" sz="1800" dirty="0"/>
              <a:t> </a:t>
            </a:r>
            <a:r>
              <a:rPr lang="ru-RU" sz="1800" dirty="0" err="1"/>
              <a:t>увагу</a:t>
            </a:r>
            <a:r>
              <a:rPr lang="ru-RU" sz="1800" dirty="0"/>
              <a:t> </a:t>
            </a:r>
            <a:r>
              <a:rPr lang="ru-RU" sz="1800" dirty="0" err="1"/>
              <a:t>конкретних</a:t>
            </a:r>
            <a:r>
              <a:rPr lang="ru-RU" sz="1800" dirty="0"/>
              <a:t> </a:t>
            </a:r>
            <a:r>
              <a:rPr lang="ru-RU" sz="1800" dirty="0" err="1"/>
              <a:t>користувачів</a:t>
            </a:r>
            <a:r>
              <a:rPr lang="ru-RU" sz="1800" dirty="0"/>
              <a:t> до </a:t>
            </a:r>
            <a:r>
              <a:rPr lang="ru-RU" sz="1800" dirty="0" err="1"/>
              <a:t>повідомлень</a:t>
            </a:r>
            <a:r>
              <a:rPr lang="ru-RU" sz="1800" dirty="0"/>
              <a:t>. </a:t>
            </a:r>
            <a:r>
              <a:rPr lang="en-US" sz="1800" dirty="0"/>
              <a:t>Tone-of-voice — </a:t>
            </a:r>
            <a:r>
              <a:rPr lang="ru-RU" sz="1800" dirty="0" err="1"/>
              <a:t>це</a:t>
            </a:r>
            <a:r>
              <a:rPr lang="ru-RU" sz="1800" dirty="0"/>
              <a:t> стиль і тон,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ви</a:t>
            </a:r>
            <a:r>
              <a:rPr lang="ru-RU" sz="1800" dirty="0"/>
              <a:t> </a:t>
            </a:r>
            <a:r>
              <a:rPr lang="ru-RU" sz="1800" dirty="0" err="1"/>
              <a:t>використовуєте</a:t>
            </a:r>
            <a:r>
              <a:rPr lang="ru-RU" sz="1800" dirty="0"/>
              <a:t> у </a:t>
            </a:r>
            <a:r>
              <a:rPr lang="ru-RU" sz="1800" dirty="0" err="1"/>
              <a:t>своїх</a:t>
            </a:r>
            <a:r>
              <a:rPr lang="ru-RU" sz="1800" dirty="0"/>
              <a:t> </a:t>
            </a:r>
            <a:r>
              <a:rPr lang="ru-RU" sz="1800" dirty="0" err="1"/>
              <a:t>публікаціях</a:t>
            </a:r>
            <a:r>
              <a:rPr lang="ru-RU" sz="1800" dirty="0"/>
              <a:t>, </a:t>
            </a:r>
            <a:r>
              <a:rPr lang="ru-RU" sz="1800" dirty="0" err="1"/>
              <a:t>щоб</a:t>
            </a:r>
            <a:r>
              <a:rPr lang="ru-RU" sz="1800" dirty="0"/>
              <a:t> </a:t>
            </a:r>
            <a:r>
              <a:rPr lang="ru-RU" sz="1800" dirty="0" err="1"/>
              <a:t>наголосити</a:t>
            </a:r>
            <a:r>
              <a:rPr lang="ru-RU" sz="1800" dirty="0"/>
              <a:t> на </a:t>
            </a:r>
            <a:r>
              <a:rPr lang="ru-RU" sz="1800" dirty="0" err="1"/>
              <a:t>унікальності</a:t>
            </a:r>
            <a:r>
              <a:rPr lang="ru-RU" sz="1800" dirty="0"/>
              <a:t> </a:t>
            </a:r>
            <a:r>
              <a:rPr lang="ru-RU" sz="1800" dirty="0" err="1"/>
              <a:t>компанії</a:t>
            </a:r>
            <a:r>
              <a:rPr lang="ru-RU" sz="1800" dirty="0"/>
              <a:t>.</a:t>
            </a:r>
          </a:p>
          <a:p>
            <a:r>
              <a:rPr lang="ru-RU" sz="1800" dirty="0" err="1" smtClean="0"/>
              <a:t>Щоправда</a:t>
            </a:r>
            <a:r>
              <a:rPr lang="ru-RU" sz="1800" dirty="0"/>
              <a:t>, </a:t>
            </a:r>
            <a:r>
              <a:rPr lang="ru-RU" sz="1800" dirty="0" err="1"/>
              <a:t>останнім</a:t>
            </a:r>
            <a:r>
              <a:rPr lang="ru-RU" sz="1800" dirty="0"/>
              <a:t> часом </a:t>
            </a:r>
            <a:r>
              <a:rPr lang="ru-RU" sz="1800" dirty="0" err="1"/>
              <a:t>було</a:t>
            </a:r>
            <a:r>
              <a:rPr lang="ru-RU" sz="1800" dirty="0"/>
              <a:t> запущено </a:t>
            </a:r>
            <a:r>
              <a:rPr lang="ru-RU" sz="1800" dirty="0" err="1"/>
              <a:t>альтернативну</a:t>
            </a:r>
            <a:r>
              <a:rPr lang="ru-RU" sz="1800" dirty="0"/>
              <a:t> платформу для </a:t>
            </a:r>
            <a:r>
              <a:rPr lang="ru-RU" sz="1800" dirty="0" err="1"/>
              <a:t>мікроблогінгу</a:t>
            </a:r>
            <a:r>
              <a:rPr lang="ru-RU" sz="1800" dirty="0"/>
              <a:t> — </a:t>
            </a:r>
            <a:r>
              <a:rPr lang="en-US" sz="1800" dirty="0"/>
              <a:t>Threads.</a:t>
            </a:r>
          </a:p>
        </p:txBody>
      </p:sp>
    </p:spTree>
    <p:extLst>
      <p:ext uri="{BB962C8B-B14F-4D97-AF65-F5344CB8AC3E}">
        <p14:creationId xmlns:p14="http://schemas.microsoft.com/office/powerpoint/2010/main" val="3140698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448" y="182879"/>
            <a:ext cx="3854528" cy="862150"/>
          </a:xfrm>
        </p:spPr>
        <p:txBody>
          <a:bodyPr>
            <a:normAutofit/>
          </a:bodyPr>
          <a:lstStyle/>
          <a:p>
            <a:r>
              <a:rPr lang="en-US" sz="2400" dirty="0"/>
              <a:t>LinkedIn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8225" y="613954"/>
            <a:ext cx="4514850" cy="508145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1" y="1045029"/>
            <a:ext cx="5251269" cy="5812971"/>
          </a:xfrm>
        </p:spPr>
        <p:txBody>
          <a:bodyPr>
            <a:normAutofit/>
          </a:bodyPr>
          <a:lstStyle/>
          <a:p>
            <a:r>
              <a:rPr lang="en-US" sz="2000" dirty="0"/>
              <a:t>LinkedIn —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справжня</a:t>
            </a:r>
            <a:r>
              <a:rPr lang="ru-RU" sz="2000" dirty="0"/>
              <a:t> золота жила, особливо для тих, </a:t>
            </a:r>
            <a:r>
              <a:rPr lang="ru-RU" sz="2000" dirty="0" err="1"/>
              <a:t>хто</a:t>
            </a:r>
            <a:r>
              <a:rPr lang="ru-RU" sz="2000" dirty="0"/>
              <a:t> </a:t>
            </a:r>
            <a:r>
              <a:rPr lang="ru-RU" sz="2000" dirty="0" err="1"/>
              <a:t>працює</a:t>
            </a:r>
            <a:r>
              <a:rPr lang="ru-RU" sz="2000" dirty="0"/>
              <a:t> у </a:t>
            </a:r>
            <a:r>
              <a:rPr lang="ru-RU" sz="2000" dirty="0" err="1"/>
              <a:t>сфері</a:t>
            </a:r>
            <a:r>
              <a:rPr lang="ru-RU" sz="2000" dirty="0"/>
              <a:t> </a:t>
            </a:r>
            <a:r>
              <a:rPr lang="en-US" sz="2000" dirty="0"/>
              <a:t>B2B. </a:t>
            </a:r>
            <a:r>
              <a:rPr lang="ru-RU" sz="2000" dirty="0" err="1"/>
              <a:t>Якщо</a:t>
            </a:r>
            <a:r>
              <a:rPr lang="ru-RU" sz="2000" dirty="0"/>
              <a:t> вам </a:t>
            </a:r>
            <a:r>
              <a:rPr lang="ru-RU" sz="2000" dirty="0" err="1"/>
              <a:t>потрібно</a:t>
            </a:r>
            <a:r>
              <a:rPr lang="ru-RU" sz="2000" dirty="0"/>
              <a:t> </a:t>
            </a:r>
            <a:r>
              <a:rPr lang="ru-RU" sz="2000" dirty="0" err="1"/>
              <a:t>зв'язатися</a:t>
            </a:r>
            <a:r>
              <a:rPr lang="ru-RU" sz="2000" dirty="0"/>
              <a:t> з </a:t>
            </a:r>
            <a:r>
              <a:rPr lang="ru-RU" sz="2000" dirty="0" err="1"/>
              <a:t>впливовими</a:t>
            </a:r>
            <a:r>
              <a:rPr lang="ru-RU" sz="2000" dirty="0"/>
              <a:t> людьми, менеджерами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генеральними</a:t>
            </a:r>
            <a:r>
              <a:rPr lang="ru-RU" sz="2000" dirty="0"/>
              <a:t> директорами, то, </a:t>
            </a:r>
            <a:r>
              <a:rPr lang="ru-RU" sz="2000" dirty="0" err="1"/>
              <a:t>швидше</a:t>
            </a:r>
            <a:r>
              <a:rPr lang="ru-RU" sz="2000" dirty="0"/>
              <a:t> за все, вам треба </a:t>
            </a:r>
            <a:r>
              <a:rPr lang="ru-RU" sz="2000" dirty="0" err="1"/>
              <a:t>звернутися</a:t>
            </a:r>
            <a:r>
              <a:rPr lang="ru-RU" sz="2000" dirty="0"/>
              <a:t> </a:t>
            </a:r>
            <a:r>
              <a:rPr lang="ru-RU" sz="2000" dirty="0" err="1"/>
              <a:t>саме</a:t>
            </a:r>
            <a:r>
              <a:rPr lang="ru-RU" sz="2000" dirty="0"/>
              <a:t> </a:t>
            </a:r>
            <a:r>
              <a:rPr lang="ru-RU" sz="2000" dirty="0" err="1"/>
              <a:t>сюди</a:t>
            </a:r>
            <a:r>
              <a:rPr lang="ru-RU" sz="2000" dirty="0"/>
              <a:t>. Тут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знайти</a:t>
            </a:r>
            <a:r>
              <a:rPr lang="ru-RU" sz="2000" dirty="0"/>
              <a:t> не </a:t>
            </a:r>
            <a:r>
              <a:rPr lang="ru-RU" sz="2000" dirty="0" err="1"/>
              <a:t>лише</a:t>
            </a:r>
            <a:r>
              <a:rPr lang="ru-RU" sz="2000" dirty="0"/>
              <a:t> </a:t>
            </a:r>
            <a:r>
              <a:rPr lang="ru-RU" sz="2000" dirty="0" err="1"/>
              <a:t>ділових</a:t>
            </a:r>
            <a:r>
              <a:rPr lang="ru-RU" sz="2000" dirty="0"/>
              <a:t> </a:t>
            </a:r>
            <a:r>
              <a:rPr lang="ru-RU" sz="2000" dirty="0" err="1"/>
              <a:t>партнерів</a:t>
            </a:r>
            <a:r>
              <a:rPr lang="ru-RU" sz="2000" dirty="0"/>
              <a:t>, а й </a:t>
            </a:r>
            <a:r>
              <a:rPr lang="ru-RU" sz="2000" dirty="0" err="1"/>
              <a:t>нові</a:t>
            </a:r>
            <a:r>
              <a:rPr lang="ru-RU" sz="2000" dirty="0"/>
              <a:t> </a:t>
            </a:r>
            <a:r>
              <a:rPr lang="ru-RU" sz="2000" dirty="0" err="1"/>
              <a:t>можливості</a:t>
            </a:r>
            <a:r>
              <a:rPr lang="ru-RU" sz="2000" dirty="0"/>
              <a:t> для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бізнесу</a:t>
            </a:r>
            <a:r>
              <a:rPr lang="ru-RU" sz="2000" dirty="0"/>
              <a:t> та </a:t>
            </a:r>
            <a:r>
              <a:rPr lang="ru-RU" sz="2000" dirty="0" err="1"/>
              <a:t>кар'єри</a:t>
            </a:r>
            <a:r>
              <a:rPr lang="ru-RU" sz="2000" dirty="0"/>
              <a:t>.</a:t>
            </a:r>
          </a:p>
          <a:p>
            <a:r>
              <a:rPr lang="en-US" sz="2000" dirty="0" smtClean="0"/>
              <a:t>LinkedIn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відрізняється</a:t>
            </a:r>
            <a:r>
              <a:rPr lang="ru-RU" sz="2000" dirty="0"/>
              <a:t> </a:t>
            </a:r>
            <a:r>
              <a:rPr lang="ru-RU" sz="2000" dirty="0" err="1"/>
              <a:t>високим</a:t>
            </a:r>
            <a:r>
              <a:rPr lang="ru-RU" sz="2000" dirty="0"/>
              <a:t> </a:t>
            </a:r>
            <a:r>
              <a:rPr lang="ru-RU" sz="2000" dirty="0" err="1"/>
              <a:t>ступенем</a:t>
            </a:r>
            <a:r>
              <a:rPr lang="ru-RU" sz="2000" dirty="0"/>
              <a:t> </a:t>
            </a:r>
            <a:r>
              <a:rPr lang="ru-RU" sz="2000" dirty="0" err="1"/>
              <a:t>довіри</a:t>
            </a:r>
            <a:r>
              <a:rPr lang="ru-RU" sz="2000" dirty="0"/>
              <a:t> з боку </a:t>
            </a:r>
            <a:r>
              <a:rPr lang="ru-RU" sz="2000" dirty="0" err="1"/>
              <a:t>користувачів</a:t>
            </a:r>
            <a:r>
              <a:rPr lang="ru-RU" sz="2000" dirty="0"/>
              <a:t>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чудове</a:t>
            </a:r>
            <a:r>
              <a:rPr lang="ru-RU" sz="2000" dirty="0"/>
              <a:t> </a:t>
            </a:r>
            <a:r>
              <a:rPr lang="ru-RU" sz="2000" dirty="0" err="1"/>
              <a:t>місце</a:t>
            </a:r>
            <a:r>
              <a:rPr lang="ru-RU" sz="2000" dirty="0"/>
              <a:t> для того,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знаходити</a:t>
            </a:r>
            <a:r>
              <a:rPr lang="ru-RU" sz="2000" dirty="0"/>
              <a:t> </a:t>
            </a:r>
            <a:r>
              <a:rPr lang="ru-RU" sz="2000" dirty="0" err="1"/>
              <a:t>кваліфікованих</a:t>
            </a:r>
            <a:r>
              <a:rPr lang="ru-RU" sz="2000" dirty="0"/>
              <a:t> </a:t>
            </a:r>
            <a:r>
              <a:rPr lang="ru-RU" sz="2000" dirty="0" err="1"/>
              <a:t>фахівців</a:t>
            </a:r>
            <a:r>
              <a:rPr lang="ru-RU" sz="2000" dirty="0"/>
              <a:t>, </a:t>
            </a:r>
            <a:r>
              <a:rPr lang="ru-RU" sz="2000" dirty="0" err="1"/>
              <a:t>шукати</a:t>
            </a:r>
            <a:r>
              <a:rPr lang="ru-RU" sz="2000" dirty="0"/>
              <a:t> </a:t>
            </a:r>
            <a:r>
              <a:rPr lang="ru-RU" sz="2000" dirty="0" err="1"/>
              <a:t>вакансії</a:t>
            </a:r>
            <a:r>
              <a:rPr lang="ru-RU" sz="2000" dirty="0"/>
              <a:t> та </a:t>
            </a:r>
            <a:r>
              <a:rPr lang="ru-RU" sz="2000" dirty="0" err="1"/>
              <a:t>отримувати</a:t>
            </a:r>
            <a:r>
              <a:rPr lang="ru-RU" sz="2000" dirty="0"/>
              <a:t> </a:t>
            </a:r>
            <a:r>
              <a:rPr lang="ru-RU" sz="2000" dirty="0" err="1"/>
              <a:t>цінні</a:t>
            </a:r>
            <a:r>
              <a:rPr lang="ru-RU" sz="2000" dirty="0"/>
              <a:t> </a:t>
            </a:r>
            <a:r>
              <a:rPr lang="ru-RU" sz="2000" dirty="0" err="1"/>
              <a:t>поради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досвідчених</a:t>
            </a:r>
            <a:r>
              <a:rPr lang="ru-RU" sz="2000" dirty="0"/>
              <a:t> </a:t>
            </a:r>
            <a:r>
              <a:rPr lang="ru-RU" sz="2000" dirty="0" err="1"/>
              <a:t>професіоналів</a:t>
            </a:r>
            <a:r>
              <a:rPr lang="ru-RU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5233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942" y="338691"/>
            <a:ext cx="105547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Viber</a:t>
            </a:r>
          </a:p>
          <a:p>
            <a:endParaRPr lang="en-US" sz="2400" dirty="0"/>
          </a:p>
          <a:p>
            <a:r>
              <a:rPr lang="ru-RU" sz="2400" dirty="0"/>
              <a:t>У </a:t>
            </a:r>
            <a:r>
              <a:rPr lang="ru-RU" sz="2400" dirty="0" err="1"/>
              <a:t>світі</a:t>
            </a:r>
            <a:r>
              <a:rPr lang="ru-RU" sz="2400" dirty="0"/>
              <a:t>, де </a:t>
            </a:r>
            <a:r>
              <a:rPr lang="ru-RU" sz="2400" dirty="0" err="1"/>
              <a:t>мобільні</a:t>
            </a:r>
            <a:r>
              <a:rPr lang="ru-RU" sz="2400" dirty="0"/>
              <a:t> </a:t>
            </a:r>
            <a:r>
              <a:rPr lang="ru-RU" sz="2400" dirty="0" err="1"/>
              <a:t>застосунки</a:t>
            </a:r>
            <a:r>
              <a:rPr lang="ru-RU" sz="2400" dirty="0"/>
              <a:t> </a:t>
            </a:r>
            <a:r>
              <a:rPr lang="ru-RU" sz="2400" dirty="0" err="1"/>
              <a:t>грають</a:t>
            </a:r>
            <a:r>
              <a:rPr lang="ru-RU" sz="2400" dirty="0"/>
              <a:t> </a:t>
            </a:r>
            <a:r>
              <a:rPr lang="ru-RU" sz="2400" dirty="0" err="1"/>
              <a:t>ключову</a:t>
            </a:r>
            <a:r>
              <a:rPr lang="ru-RU" sz="2400" dirty="0"/>
              <a:t> роль у </a:t>
            </a:r>
            <a:r>
              <a:rPr lang="ru-RU" sz="2400" dirty="0" err="1"/>
              <a:t>комунікації</a:t>
            </a:r>
            <a:r>
              <a:rPr lang="ru-RU" sz="2400" dirty="0"/>
              <a:t>, </a:t>
            </a:r>
            <a:r>
              <a:rPr lang="en-US" sz="2400" dirty="0"/>
              <a:t>Viber </a:t>
            </a:r>
            <a:r>
              <a:rPr lang="ru-RU" sz="2400" dirty="0"/>
              <a:t>є </a:t>
            </a:r>
            <a:r>
              <a:rPr lang="ru-RU" sz="2400" dirty="0" err="1"/>
              <a:t>популярним</a:t>
            </a:r>
            <a:r>
              <a:rPr lang="ru-RU" sz="2400" dirty="0"/>
              <a:t> </a:t>
            </a:r>
            <a:r>
              <a:rPr lang="ru-RU" sz="2400" dirty="0" err="1"/>
              <a:t>інструментом</a:t>
            </a:r>
            <a:r>
              <a:rPr lang="ru-RU" sz="2400" dirty="0"/>
              <a:t> для </a:t>
            </a:r>
            <a:r>
              <a:rPr lang="ru-RU" sz="2400" dirty="0" err="1"/>
              <a:t>зв'язку</a:t>
            </a:r>
            <a:r>
              <a:rPr lang="ru-RU" sz="2400" dirty="0"/>
              <a:t> з </a:t>
            </a:r>
            <a:r>
              <a:rPr lang="ru-RU" sz="2400" dirty="0" err="1"/>
              <a:t>аудиторією</a:t>
            </a:r>
            <a:r>
              <a:rPr lang="ru-RU" sz="2400" dirty="0"/>
              <a:t> та </a:t>
            </a:r>
            <a:r>
              <a:rPr lang="ru-RU" sz="2400" dirty="0" err="1"/>
              <a:t>клієнтами</a:t>
            </a:r>
            <a:r>
              <a:rPr lang="ru-RU" sz="2400" dirty="0"/>
              <a:t>. </a:t>
            </a:r>
            <a:r>
              <a:rPr lang="ru-RU" sz="2400" dirty="0" err="1"/>
              <a:t>Ця</a:t>
            </a:r>
            <a:r>
              <a:rPr lang="ru-RU" sz="2400" dirty="0"/>
              <a:t> </a:t>
            </a:r>
            <a:r>
              <a:rPr lang="ru-RU" sz="2400" dirty="0" err="1"/>
              <a:t>програма</a:t>
            </a:r>
            <a:r>
              <a:rPr lang="ru-RU" sz="2400" dirty="0"/>
              <a:t> </a:t>
            </a:r>
            <a:r>
              <a:rPr lang="ru-RU" sz="2400" dirty="0" err="1"/>
              <a:t>встановлена</a:t>
            </a:r>
            <a:r>
              <a:rPr lang="ru-RU" sz="2400" dirty="0"/>
              <a:t> ​​на </a:t>
            </a:r>
            <a:r>
              <a:rPr lang="ru-RU" sz="2400" dirty="0" err="1"/>
              <a:t>мільйони</a:t>
            </a:r>
            <a:r>
              <a:rPr lang="ru-RU" sz="2400" dirty="0"/>
              <a:t> </a:t>
            </a:r>
            <a:r>
              <a:rPr lang="ru-RU" sz="2400" dirty="0" err="1"/>
              <a:t>смартфонів</a:t>
            </a:r>
            <a:r>
              <a:rPr lang="ru-RU" sz="2400" dirty="0"/>
              <a:t> у </a:t>
            </a:r>
            <a:r>
              <a:rPr lang="ru-RU" sz="2400" dirty="0" err="1"/>
              <a:t>всьому</a:t>
            </a:r>
            <a:r>
              <a:rPr lang="ru-RU" sz="2400" dirty="0"/>
              <a:t> </a:t>
            </a:r>
            <a:r>
              <a:rPr lang="ru-RU" sz="2400" dirty="0" err="1"/>
              <a:t>світі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робить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потенційною</a:t>
            </a:r>
            <a:r>
              <a:rPr lang="ru-RU" sz="2400" dirty="0"/>
              <a:t> платформою для </a:t>
            </a:r>
            <a:r>
              <a:rPr lang="ru-RU" sz="2400" dirty="0" err="1"/>
              <a:t>зв'язку</a:t>
            </a:r>
            <a:r>
              <a:rPr lang="ru-RU" sz="2400" dirty="0"/>
              <a:t> з великою </a:t>
            </a:r>
            <a:r>
              <a:rPr lang="ru-RU" sz="2400" dirty="0" err="1"/>
              <a:t>кількістю</a:t>
            </a:r>
            <a:r>
              <a:rPr lang="ru-RU" sz="2400" dirty="0"/>
              <a:t> </a:t>
            </a:r>
            <a:r>
              <a:rPr lang="ru-RU" sz="2400" dirty="0" err="1"/>
              <a:t>користувачів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r>
              <a:rPr lang="en-US" sz="2400" dirty="0"/>
              <a:t>Viber </a:t>
            </a:r>
            <a:r>
              <a:rPr lang="ru-RU" sz="2400" dirty="0" err="1"/>
              <a:t>надає</a:t>
            </a:r>
            <a:r>
              <a:rPr lang="ru-RU" sz="2400" dirty="0"/>
              <a:t> </a:t>
            </a:r>
            <a:r>
              <a:rPr lang="ru-RU" sz="2400" dirty="0" err="1"/>
              <a:t>компаніям</a:t>
            </a:r>
            <a:r>
              <a:rPr lang="ru-RU" sz="2400" dirty="0"/>
              <a:t> </a:t>
            </a:r>
            <a:r>
              <a:rPr lang="ru-RU" sz="2400" dirty="0" err="1"/>
              <a:t>можливість</a:t>
            </a:r>
            <a:r>
              <a:rPr lang="ru-RU" sz="2400" dirty="0"/>
              <a:t> </a:t>
            </a:r>
            <a:r>
              <a:rPr lang="ru-RU" sz="2400" dirty="0" err="1"/>
              <a:t>надсилати</a:t>
            </a:r>
            <a:r>
              <a:rPr lang="ru-RU" sz="2400" dirty="0"/>
              <a:t> </a:t>
            </a:r>
            <a:r>
              <a:rPr lang="ru-RU" sz="2400" dirty="0" err="1"/>
              <a:t>різні</a:t>
            </a:r>
            <a:r>
              <a:rPr lang="ru-RU" sz="2400" dirty="0"/>
              <a:t> </a:t>
            </a:r>
            <a:r>
              <a:rPr lang="ru-RU" sz="2400" dirty="0" err="1"/>
              <a:t>типи</a:t>
            </a:r>
            <a:r>
              <a:rPr lang="ru-RU" sz="2400" dirty="0"/>
              <a:t> </a:t>
            </a:r>
            <a:r>
              <a:rPr lang="ru-RU" sz="2400" dirty="0" err="1"/>
              <a:t>повідомлень</a:t>
            </a:r>
            <a:r>
              <a:rPr lang="ru-RU" sz="2400" dirty="0"/>
              <a:t>, </a:t>
            </a:r>
            <a:r>
              <a:rPr lang="ru-RU" sz="2400" dirty="0" err="1"/>
              <a:t>зокрема</a:t>
            </a:r>
            <a:r>
              <a:rPr lang="ru-RU" sz="2400" dirty="0"/>
              <a:t> </a:t>
            </a:r>
            <a:r>
              <a:rPr lang="ru-RU" sz="2400" dirty="0" err="1"/>
              <a:t>текстові</a:t>
            </a:r>
            <a:r>
              <a:rPr lang="ru-RU" sz="2400" dirty="0"/>
              <a:t>, </a:t>
            </a:r>
            <a:r>
              <a:rPr lang="ru-RU" sz="2400" dirty="0" err="1"/>
              <a:t>голосові</a:t>
            </a:r>
            <a:r>
              <a:rPr lang="ru-RU" sz="2400" dirty="0"/>
              <a:t>, </a:t>
            </a:r>
            <a:r>
              <a:rPr lang="ru-RU" sz="2400" dirty="0" err="1"/>
              <a:t>відео</a:t>
            </a:r>
            <a:r>
              <a:rPr lang="ru-RU" sz="2400" dirty="0"/>
              <a:t> та </a:t>
            </a:r>
            <a:r>
              <a:rPr lang="ru-RU" sz="2400" dirty="0" err="1"/>
              <a:t>стикери</a:t>
            </a:r>
            <a:r>
              <a:rPr lang="ru-RU" sz="2400" dirty="0"/>
              <a:t>. </a:t>
            </a:r>
            <a:r>
              <a:rPr lang="ru-RU" sz="2400" dirty="0" err="1"/>
              <a:t>Підписники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отримувати</a:t>
            </a:r>
            <a:r>
              <a:rPr lang="ru-RU" sz="2400" dirty="0"/>
              <a:t> </a:t>
            </a:r>
            <a:r>
              <a:rPr lang="ru-RU" sz="2400" dirty="0" err="1"/>
              <a:t>персональні</a:t>
            </a:r>
            <a:r>
              <a:rPr lang="ru-RU" sz="2400" dirty="0"/>
              <a:t> </a:t>
            </a:r>
            <a:r>
              <a:rPr lang="ru-RU" sz="2400" dirty="0" err="1"/>
              <a:t>повідомлення</a:t>
            </a:r>
            <a:r>
              <a:rPr lang="ru-RU" sz="2400" dirty="0"/>
              <a:t>, </a:t>
            </a:r>
            <a:r>
              <a:rPr lang="ru-RU" sz="2400" dirty="0" err="1"/>
              <a:t>пропозиції</a:t>
            </a:r>
            <a:r>
              <a:rPr lang="ru-RU" sz="2400" dirty="0"/>
              <a:t> та </a:t>
            </a:r>
            <a:r>
              <a:rPr lang="ru-RU" sz="2400" dirty="0" err="1"/>
              <a:t>інформацію</a:t>
            </a:r>
            <a:r>
              <a:rPr lang="ru-RU" sz="2400" dirty="0"/>
              <a:t> про </a:t>
            </a:r>
            <a:r>
              <a:rPr lang="ru-RU" sz="2400" dirty="0" err="1"/>
              <a:t>нові</a:t>
            </a:r>
            <a:r>
              <a:rPr lang="ru-RU" sz="2400" dirty="0"/>
              <a:t> </a:t>
            </a:r>
            <a:r>
              <a:rPr lang="ru-RU" sz="2400" dirty="0" err="1"/>
              <a:t>продукти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послуги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сприяє</a:t>
            </a:r>
            <a:r>
              <a:rPr lang="ru-RU" sz="2400" dirty="0"/>
              <a:t> </a:t>
            </a:r>
            <a:r>
              <a:rPr lang="ru-RU" sz="2400" dirty="0" err="1"/>
              <a:t>зміцненню</a:t>
            </a:r>
            <a:r>
              <a:rPr lang="ru-RU" sz="2400" dirty="0"/>
              <a:t> </a:t>
            </a:r>
            <a:r>
              <a:rPr lang="ru-RU" sz="2400" dirty="0" err="1"/>
              <a:t>зв'язку</a:t>
            </a:r>
            <a:r>
              <a:rPr lang="ru-RU" sz="2400" dirty="0"/>
              <a:t> з брендом.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745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265" y="0"/>
            <a:ext cx="9655386" cy="13208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Переваги</a:t>
            </a:r>
            <a:r>
              <a:rPr lang="ru-RU" dirty="0"/>
              <a:t> та </a:t>
            </a:r>
            <a:r>
              <a:rPr lang="ru-RU" dirty="0" err="1"/>
              <a:t>недоліки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мереж як каналу </a:t>
            </a:r>
            <a:r>
              <a:rPr lang="ru-RU" dirty="0" err="1"/>
              <a:t>просування</a:t>
            </a:r>
            <a:r>
              <a:rPr lang="ru-RU" dirty="0"/>
              <a:t>.</a:t>
            </a:r>
            <a:br>
              <a:rPr lang="ru-RU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754" y="1097280"/>
            <a:ext cx="10698479" cy="5760719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Поліпшення</a:t>
            </a:r>
            <a:r>
              <a:rPr lang="ru-RU" b="1" dirty="0" smtClean="0"/>
              <a:t> </a:t>
            </a:r>
            <a:r>
              <a:rPr lang="ru-RU" b="1" dirty="0" err="1"/>
              <a:t>впізнаваності</a:t>
            </a:r>
            <a:r>
              <a:rPr lang="ru-RU" b="1" dirty="0"/>
              <a:t> бренду</a:t>
            </a:r>
          </a:p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одне</a:t>
            </a:r>
            <a:r>
              <a:rPr lang="ru-RU" dirty="0"/>
              <a:t> з </a:t>
            </a:r>
            <a:r>
              <a:rPr lang="ru-RU" dirty="0" err="1"/>
              <a:t>ключових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у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стратегіях</a:t>
            </a:r>
            <a:r>
              <a:rPr lang="ru-RU" dirty="0"/>
              <a:t> </a:t>
            </a:r>
            <a:r>
              <a:rPr lang="en-US" dirty="0"/>
              <a:t>SMM. </a:t>
            </a:r>
            <a:r>
              <a:rPr lang="ru-RU" dirty="0" err="1"/>
              <a:t>Впізнаваність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компанія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продукт </a:t>
            </a:r>
            <a:r>
              <a:rPr lang="ru-RU" dirty="0" err="1"/>
              <a:t>будуть</a:t>
            </a:r>
            <a:r>
              <a:rPr lang="ru-RU" dirty="0"/>
              <a:t> на слуху, і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клієнт</a:t>
            </a:r>
            <a:r>
              <a:rPr lang="ru-RU" dirty="0"/>
              <a:t> </a:t>
            </a:r>
            <a:r>
              <a:rPr lang="ru-RU" dirty="0" err="1"/>
              <a:t>виявиться</a:t>
            </a:r>
            <a:r>
              <a:rPr lang="ru-RU" dirty="0"/>
              <a:t> перед </a:t>
            </a:r>
            <a:r>
              <a:rPr lang="ru-RU" dirty="0" err="1"/>
              <a:t>вибором</a:t>
            </a:r>
            <a:r>
              <a:rPr lang="ru-RU" dirty="0"/>
              <a:t>, то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більша</a:t>
            </a:r>
            <a:r>
              <a:rPr lang="ru-RU" dirty="0"/>
              <a:t> </a:t>
            </a:r>
            <a:r>
              <a:rPr lang="ru-RU" dirty="0" err="1"/>
              <a:t>ймовірність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надасть</a:t>
            </a:r>
            <a:r>
              <a:rPr lang="ru-RU" dirty="0"/>
              <a:t> </a:t>
            </a:r>
            <a:r>
              <a:rPr lang="ru-RU" dirty="0" err="1"/>
              <a:t>перевагу</a:t>
            </a:r>
            <a:r>
              <a:rPr lang="ru-RU" dirty="0"/>
              <a:t> </a:t>
            </a:r>
            <a:r>
              <a:rPr lang="ru-RU" dirty="0" err="1"/>
              <a:t>відомій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.</a:t>
            </a:r>
          </a:p>
          <a:p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/>
              <a:t>ефективних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знайомства</a:t>
            </a:r>
            <a:r>
              <a:rPr lang="ru-RU" dirty="0"/>
              <a:t> з </a:t>
            </a:r>
            <a:r>
              <a:rPr lang="ru-RU" dirty="0" err="1"/>
              <a:t>компанією</a:t>
            </a:r>
            <a:r>
              <a:rPr lang="ru-RU" dirty="0"/>
              <a:t> у </a:t>
            </a:r>
            <a:r>
              <a:rPr lang="ru-RU" dirty="0" err="1"/>
              <a:t>соцмережах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:</a:t>
            </a:r>
          </a:p>
          <a:p>
            <a:r>
              <a:rPr lang="ru-RU" dirty="0" smtClean="0"/>
              <a:t>   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власного</a:t>
            </a:r>
            <a:r>
              <a:rPr lang="ru-RU" dirty="0"/>
              <a:t> </a:t>
            </a:r>
            <a:r>
              <a:rPr lang="ru-RU" dirty="0" err="1"/>
              <a:t>унікального</a:t>
            </a:r>
            <a:r>
              <a:rPr lang="ru-RU" dirty="0"/>
              <a:t> стилю та </a:t>
            </a:r>
            <a:r>
              <a:rPr lang="ru-RU" dirty="0" err="1"/>
              <a:t>візуальної</a:t>
            </a:r>
            <a:r>
              <a:rPr lang="ru-RU" dirty="0"/>
              <a:t> </a:t>
            </a:r>
            <a:r>
              <a:rPr lang="ru-RU" dirty="0" err="1"/>
              <a:t>ідентичності</a:t>
            </a:r>
            <a:r>
              <a:rPr lang="ru-RU" dirty="0"/>
              <a:t>;</a:t>
            </a:r>
          </a:p>
          <a:p>
            <a:r>
              <a:rPr lang="ru-RU" dirty="0"/>
              <a:t>   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контенту;</a:t>
            </a:r>
          </a:p>
          <a:p>
            <a:r>
              <a:rPr lang="ru-RU" dirty="0"/>
              <a:t>    </a:t>
            </a:r>
            <a:r>
              <a:rPr lang="ru-RU" dirty="0" err="1"/>
              <a:t>регулярність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публікацій</a:t>
            </a:r>
            <a:r>
              <a:rPr lang="ru-RU" dirty="0"/>
              <a:t>;</a:t>
            </a:r>
          </a:p>
          <a:p>
            <a:r>
              <a:rPr lang="ru-RU" dirty="0"/>
              <a:t>    </a:t>
            </a:r>
            <a:r>
              <a:rPr lang="ru-RU" dirty="0" err="1"/>
              <a:t>активну</a:t>
            </a:r>
            <a:r>
              <a:rPr lang="ru-RU" dirty="0"/>
              <a:t> </a:t>
            </a:r>
            <a:r>
              <a:rPr lang="ru-RU" dirty="0" err="1"/>
              <a:t>взаємодію</a:t>
            </a:r>
            <a:r>
              <a:rPr lang="ru-RU" dirty="0"/>
              <a:t> з </a:t>
            </a:r>
            <a:r>
              <a:rPr lang="ru-RU" dirty="0" err="1"/>
              <a:t>аудиторією</a:t>
            </a:r>
            <a:r>
              <a:rPr lang="ru-RU" dirty="0"/>
              <a:t>;</a:t>
            </a:r>
          </a:p>
          <a:p>
            <a:r>
              <a:rPr lang="ru-RU" dirty="0"/>
              <a:t>    </a:t>
            </a:r>
            <a:r>
              <a:rPr lang="ru-RU" dirty="0" err="1"/>
              <a:t>організацію</a:t>
            </a:r>
            <a:r>
              <a:rPr lang="ru-RU" dirty="0"/>
              <a:t> </a:t>
            </a:r>
            <a:r>
              <a:rPr lang="ru-RU" dirty="0" err="1"/>
              <a:t>конкурсів</a:t>
            </a:r>
            <a:r>
              <a:rPr lang="ru-RU" dirty="0"/>
              <a:t> та </a:t>
            </a:r>
            <a:r>
              <a:rPr lang="ru-RU" dirty="0" err="1"/>
              <a:t>акцій</a:t>
            </a:r>
            <a:r>
              <a:rPr lang="ru-RU" dirty="0"/>
              <a:t>;</a:t>
            </a:r>
          </a:p>
          <a:p>
            <a:r>
              <a:rPr lang="ru-RU" dirty="0"/>
              <a:t>    партнерство з </a:t>
            </a:r>
            <a:r>
              <a:rPr lang="ru-RU" dirty="0" err="1"/>
              <a:t>інфлюєнсерами</a:t>
            </a:r>
            <a:r>
              <a:rPr lang="ru-RU" dirty="0"/>
              <a:t>.</a:t>
            </a:r>
          </a:p>
          <a:p>
            <a:r>
              <a:rPr lang="ru-RU" dirty="0" smtClean="0"/>
              <a:t>Але </a:t>
            </a:r>
            <a:r>
              <a:rPr lang="ru-RU" dirty="0" err="1"/>
              <a:t>нагадаємо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впізнаваності</a:t>
            </a:r>
            <a:r>
              <a:rPr lang="ru-RU" dirty="0"/>
              <a:t> — </a:t>
            </a:r>
            <a:r>
              <a:rPr lang="ru-RU" dirty="0" err="1"/>
              <a:t>довгостроковий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потребує</a:t>
            </a:r>
            <a:r>
              <a:rPr lang="ru-RU" dirty="0"/>
              <a:t> </a:t>
            </a:r>
            <a:r>
              <a:rPr lang="ru-RU" dirty="0" err="1"/>
              <a:t>терпіння</a:t>
            </a:r>
            <a:r>
              <a:rPr lang="ru-RU" dirty="0"/>
              <a:t> та </a:t>
            </a:r>
            <a:r>
              <a:rPr lang="ru-RU" dirty="0" err="1"/>
              <a:t>зусиль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559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2400"/>
            <a:ext cx="8596668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98119"/>
            <a:ext cx="9642323" cy="6568441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chemeClr val="accent1"/>
                </a:solidFill>
              </a:rPr>
              <a:t>Приріст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  <a:r>
              <a:rPr lang="ru-RU" b="1" dirty="0" err="1">
                <a:solidFill>
                  <a:schemeClr val="accent1"/>
                </a:solidFill>
              </a:rPr>
              <a:t>трафіку</a:t>
            </a:r>
            <a:endParaRPr lang="ru-RU" b="1" dirty="0">
              <a:solidFill>
                <a:schemeClr val="accent1"/>
              </a:solidFill>
            </a:endParaRPr>
          </a:p>
          <a:p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/>
              <a:t>мережі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чудове</a:t>
            </a:r>
            <a:r>
              <a:rPr lang="ru-RU" dirty="0"/>
              <a:t>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трафіку</a:t>
            </a:r>
            <a:r>
              <a:rPr lang="ru-RU" dirty="0"/>
              <a:t> на сайт,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перспективі</a:t>
            </a:r>
            <a:r>
              <a:rPr lang="ru-RU" dirty="0"/>
              <a:t> </a:t>
            </a:r>
            <a:r>
              <a:rPr lang="ru-RU" dirty="0" err="1"/>
              <a:t>допоможе</a:t>
            </a:r>
            <a:r>
              <a:rPr lang="ru-RU" dirty="0"/>
              <a:t> </a:t>
            </a:r>
            <a:r>
              <a:rPr lang="ru-RU" dirty="0" err="1"/>
              <a:t>збільшити</a:t>
            </a:r>
            <a:r>
              <a:rPr lang="ru-RU" dirty="0"/>
              <a:t> </a:t>
            </a:r>
            <a:r>
              <a:rPr lang="ru-RU" dirty="0" err="1"/>
              <a:t>конверсії</a:t>
            </a:r>
            <a:r>
              <a:rPr lang="ru-RU" dirty="0"/>
              <a:t> та </a:t>
            </a:r>
            <a:r>
              <a:rPr lang="ru-RU" dirty="0" err="1"/>
              <a:t>продажі</a:t>
            </a:r>
            <a:r>
              <a:rPr lang="ru-RU" dirty="0"/>
              <a:t>.</a:t>
            </a:r>
          </a:p>
          <a:p>
            <a:r>
              <a:rPr lang="ru-RU" dirty="0" err="1" smtClean="0"/>
              <a:t>Соцмережі</a:t>
            </a:r>
            <a:r>
              <a:rPr lang="ru-RU" dirty="0"/>
              <a:t>, </a:t>
            </a:r>
            <a:r>
              <a:rPr lang="ru-RU" dirty="0" err="1"/>
              <a:t>безперечно</a:t>
            </a:r>
            <a:r>
              <a:rPr lang="ru-RU" dirty="0"/>
              <a:t>,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унікальну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розповісти</a:t>
            </a:r>
            <a:r>
              <a:rPr lang="ru-RU" dirty="0"/>
              <a:t> про себе </a:t>
            </a:r>
            <a:r>
              <a:rPr lang="ru-RU" dirty="0" err="1"/>
              <a:t>безпосередньо</a:t>
            </a:r>
            <a:r>
              <a:rPr lang="ru-RU" dirty="0"/>
              <a:t> на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сторінках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того, вони </a:t>
            </a:r>
            <a:r>
              <a:rPr lang="ru-RU" dirty="0" err="1"/>
              <a:t>чудово</a:t>
            </a:r>
            <a:r>
              <a:rPr lang="ru-RU" dirty="0"/>
              <a:t> </a:t>
            </a:r>
            <a:r>
              <a:rPr lang="ru-RU" dirty="0" err="1"/>
              <a:t>генерують</a:t>
            </a:r>
            <a:r>
              <a:rPr lang="ru-RU" dirty="0"/>
              <a:t> </a:t>
            </a:r>
            <a:r>
              <a:rPr lang="ru-RU" dirty="0" err="1"/>
              <a:t>трафік</a:t>
            </a:r>
            <a:r>
              <a:rPr lang="ru-RU" dirty="0"/>
              <a:t> на </a:t>
            </a:r>
            <a:r>
              <a:rPr lang="ru-RU" dirty="0" err="1"/>
              <a:t>зовнішні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пояснити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є </a:t>
            </a:r>
            <a:r>
              <a:rPr lang="ru-RU" dirty="0" err="1"/>
              <a:t>потужними</a:t>
            </a:r>
            <a:r>
              <a:rPr lang="ru-RU" dirty="0"/>
              <a:t> платформами для </a:t>
            </a:r>
            <a:r>
              <a:rPr lang="ru-RU" dirty="0" err="1"/>
              <a:t>поширення</a:t>
            </a:r>
            <a:r>
              <a:rPr lang="ru-RU" dirty="0"/>
              <a:t> контенту, </a:t>
            </a:r>
            <a:r>
              <a:rPr lang="ru-RU" dirty="0" err="1"/>
              <a:t>їхня</a:t>
            </a:r>
            <a:r>
              <a:rPr lang="ru-RU" dirty="0"/>
              <a:t> </a:t>
            </a:r>
            <a:r>
              <a:rPr lang="ru-RU" dirty="0" err="1"/>
              <a:t>залученість</a:t>
            </a:r>
            <a:r>
              <a:rPr lang="ru-RU" dirty="0"/>
              <a:t> та </a:t>
            </a:r>
            <a:r>
              <a:rPr lang="ru-RU" dirty="0" err="1"/>
              <a:t>охоплення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 </a:t>
            </a:r>
            <a:r>
              <a:rPr lang="ru-RU" dirty="0" err="1"/>
              <a:t>високі</a:t>
            </a:r>
            <a:r>
              <a:rPr lang="ru-RU" dirty="0"/>
              <a:t>.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користувачів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зацікавлені</a:t>
            </a:r>
            <a:r>
              <a:rPr lang="ru-RU" dirty="0"/>
              <a:t> </a:t>
            </a:r>
            <a:r>
              <a:rPr lang="ru-RU" dirty="0" err="1"/>
              <a:t>дізнатися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err="1"/>
              <a:t>перейдуть</a:t>
            </a:r>
            <a:r>
              <a:rPr lang="ru-RU" dirty="0"/>
              <a:t> на сайт,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додаткову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здійснити</a:t>
            </a:r>
            <a:r>
              <a:rPr lang="ru-RU" dirty="0"/>
              <a:t> покупку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 err="1">
                <a:solidFill>
                  <a:schemeClr val="accent1"/>
                </a:solidFill>
              </a:rPr>
              <a:t>Швидкість</a:t>
            </a:r>
            <a:r>
              <a:rPr lang="ru-RU" b="1" dirty="0">
                <a:solidFill>
                  <a:schemeClr val="accent1"/>
                </a:solidFill>
              </a:rPr>
              <a:t> та простота </a:t>
            </a:r>
            <a:r>
              <a:rPr lang="ru-RU" b="1" dirty="0" err="1">
                <a:solidFill>
                  <a:schemeClr val="accent1"/>
                </a:solidFill>
              </a:rPr>
              <a:t>просування</a:t>
            </a:r>
            <a:r>
              <a:rPr lang="ru-RU" b="1" dirty="0">
                <a:solidFill>
                  <a:schemeClr val="accent1"/>
                </a:solidFill>
              </a:rPr>
              <a:t> контенту</a:t>
            </a:r>
          </a:p>
          <a:p>
            <a:r>
              <a:rPr lang="ru-RU" dirty="0" err="1" smtClean="0"/>
              <a:t>Запустити</a:t>
            </a:r>
            <a:r>
              <a:rPr lang="ru-RU" dirty="0" smtClean="0"/>
              <a:t> </a:t>
            </a:r>
            <a:r>
              <a:rPr lang="ru-RU" dirty="0" err="1"/>
              <a:t>просування</a:t>
            </a:r>
            <a:r>
              <a:rPr lang="ru-RU" dirty="0"/>
              <a:t> на платформах у </a:t>
            </a:r>
            <a:r>
              <a:rPr lang="ru-RU" dirty="0" err="1"/>
              <a:t>соцмережах</a:t>
            </a:r>
            <a:r>
              <a:rPr lang="ru-RU" dirty="0"/>
              <a:t> </a:t>
            </a:r>
            <a:r>
              <a:rPr lang="ru-RU" dirty="0" err="1"/>
              <a:t>теж</a:t>
            </a:r>
            <a:r>
              <a:rPr lang="ru-RU" dirty="0"/>
              <a:t> не </a:t>
            </a:r>
            <a:r>
              <a:rPr lang="ru-RU" dirty="0" err="1"/>
              <a:t>дуже</a:t>
            </a:r>
            <a:r>
              <a:rPr lang="ru-RU" dirty="0"/>
              <a:t> складно. </a:t>
            </a:r>
            <a:r>
              <a:rPr lang="ru-RU" dirty="0" err="1"/>
              <a:t>Таргетована</a:t>
            </a:r>
            <a:r>
              <a:rPr lang="ru-RU" dirty="0"/>
              <a:t> реклама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демонструвати</a:t>
            </a:r>
            <a:r>
              <a:rPr lang="ru-RU" dirty="0"/>
              <a:t> </a:t>
            </a:r>
            <a:r>
              <a:rPr lang="ru-RU" dirty="0" err="1"/>
              <a:t>оголошення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 людям, </a:t>
            </a:r>
            <a:r>
              <a:rPr lang="ru-RU" dirty="0" err="1"/>
              <a:t>які</a:t>
            </a:r>
            <a:r>
              <a:rPr lang="ru-RU" dirty="0"/>
              <a:t> з </a:t>
            </a:r>
            <a:r>
              <a:rPr lang="ru-RU" dirty="0" err="1"/>
              <a:t>найбільшою</a:t>
            </a:r>
            <a:r>
              <a:rPr lang="ru-RU" dirty="0"/>
              <a:t> </a:t>
            </a:r>
            <a:r>
              <a:rPr lang="ru-RU" dirty="0" err="1"/>
              <a:t>ймовірністю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зацікавлені</a:t>
            </a:r>
            <a:r>
              <a:rPr lang="ru-RU" dirty="0"/>
              <a:t> в </a:t>
            </a:r>
            <a:r>
              <a:rPr lang="ru-RU" dirty="0" err="1"/>
              <a:t>запропонованих</a:t>
            </a:r>
            <a:r>
              <a:rPr lang="ru-RU" dirty="0"/>
              <a:t> товарах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послугах</a:t>
            </a:r>
            <a:r>
              <a:rPr lang="ru-RU" dirty="0"/>
              <a:t>.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</a:t>
            </a:r>
            <a:r>
              <a:rPr lang="ru-RU" dirty="0" err="1"/>
              <a:t>знижує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на рекламу та </a:t>
            </a:r>
            <a:r>
              <a:rPr lang="ru-RU" dirty="0" err="1"/>
              <a:t>підвищує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.</a:t>
            </a:r>
          </a:p>
          <a:p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/>
              <a:t>того, люди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прагнуть</a:t>
            </a:r>
            <a:r>
              <a:rPr lang="ru-RU" dirty="0"/>
              <a:t> </a:t>
            </a:r>
            <a:r>
              <a:rPr lang="ru-RU" dirty="0" err="1"/>
              <a:t>поділитися</a:t>
            </a:r>
            <a:r>
              <a:rPr lang="ru-RU" dirty="0"/>
              <a:t> </a:t>
            </a:r>
            <a:r>
              <a:rPr lang="ru-RU" dirty="0" err="1"/>
              <a:t>інформацією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знайомими</a:t>
            </a:r>
            <a:r>
              <a:rPr lang="ru-RU" dirty="0"/>
              <a:t>, і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самостійним</a:t>
            </a:r>
            <a:r>
              <a:rPr lang="ru-RU" dirty="0"/>
              <a:t> </a:t>
            </a:r>
            <a:r>
              <a:rPr lang="ru-RU" dirty="0" err="1"/>
              <a:t>потужним</a:t>
            </a:r>
            <a:r>
              <a:rPr lang="ru-RU" dirty="0"/>
              <a:t> </a:t>
            </a:r>
            <a:r>
              <a:rPr lang="ru-RU" dirty="0" err="1"/>
              <a:t>інструментом</a:t>
            </a:r>
            <a:r>
              <a:rPr lang="ru-RU" dirty="0"/>
              <a:t> для </a:t>
            </a:r>
            <a:r>
              <a:rPr lang="ru-RU" dirty="0" err="1"/>
              <a:t>поширення</a:t>
            </a:r>
            <a:r>
              <a:rPr lang="ru-RU" dirty="0"/>
              <a:t> контенту та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користувачів</a:t>
            </a:r>
            <a:r>
              <a:rPr lang="ru-RU" dirty="0"/>
              <a:t>. Чим </a:t>
            </a:r>
            <a:r>
              <a:rPr lang="ru-RU" dirty="0" err="1"/>
              <a:t>привабливішим</a:t>
            </a:r>
            <a:r>
              <a:rPr lang="ru-RU" dirty="0"/>
              <a:t> і </a:t>
            </a:r>
            <a:r>
              <a:rPr lang="ru-RU" dirty="0" err="1"/>
              <a:t>ціннішим</a:t>
            </a:r>
            <a:r>
              <a:rPr lang="ru-RU" dirty="0"/>
              <a:t> буде контент,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більша</a:t>
            </a:r>
            <a:r>
              <a:rPr lang="ru-RU" dirty="0"/>
              <a:t> </a:t>
            </a:r>
            <a:r>
              <a:rPr lang="ru-RU" dirty="0" err="1"/>
              <a:t>ймовірність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стане </a:t>
            </a:r>
            <a:r>
              <a:rPr lang="ru-RU" dirty="0" err="1"/>
              <a:t>вірусним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,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чергою</a:t>
            </a:r>
            <a:r>
              <a:rPr lang="ru-RU" dirty="0"/>
              <a:t>,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зростанню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295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006" y="297894"/>
            <a:ext cx="1050253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/>
                </a:solidFill>
              </a:rPr>
              <a:t>Активна </a:t>
            </a:r>
            <a:r>
              <a:rPr lang="ru-RU" sz="2000" dirty="0" err="1">
                <a:solidFill>
                  <a:schemeClr val="accent1"/>
                </a:solidFill>
              </a:rPr>
              <a:t>взаємодія</a:t>
            </a:r>
            <a:r>
              <a:rPr lang="ru-RU" sz="2000" dirty="0">
                <a:solidFill>
                  <a:schemeClr val="accent1"/>
                </a:solidFill>
              </a:rPr>
              <a:t> з </a:t>
            </a:r>
            <a:r>
              <a:rPr lang="ru-RU" sz="2000" dirty="0" err="1">
                <a:solidFill>
                  <a:schemeClr val="accent1"/>
                </a:solidFill>
              </a:rPr>
              <a:t>аудиторією</a:t>
            </a:r>
            <a:endParaRPr lang="ru-RU" sz="2000" dirty="0">
              <a:solidFill>
                <a:schemeClr val="accent1"/>
              </a:solidFill>
            </a:endParaRPr>
          </a:p>
          <a:p>
            <a:r>
              <a:rPr lang="en-US" sz="2000" dirty="0" smtClean="0"/>
              <a:t>Social </a:t>
            </a:r>
            <a:r>
              <a:rPr lang="en-US" sz="2000" dirty="0"/>
              <a:t>media marketing </a:t>
            </a:r>
            <a:r>
              <a:rPr lang="ru-RU" sz="2000" dirty="0"/>
              <a:t>маркетинг </a:t>
            </a:r>
            <a:r>
              <a:rPr lang="ru-RU" sz="2000" dirty="0" err="1"/>
              <a:t>стає</a:t>
            </a:r>
            <a:r>
              <a:rPr lang="ru-RU" sz="2000" dirty="0"/>
              <a:t> </a:t>
            </a:r>
            <a:r>
              <a:rPr lang="ru-RU" sz="2000" dirty="0" err="1"/>
              <a:t>відмінним</a:t>
            </a:r>
            <a:r>
              <a:rPr lang="ru-RU" sz="2000" dirty="0"/>
              <a:t> </a:t>
            </a:r>
            <a:r>
              <a:rPr lang="ru-RU" sz="2000" dirty="0" err="1"/>
              <a:t>засобом</a:t>
            </a:r>
            <a:r>
              <a:rPr lang="ru-RU" sz="2000" dirty="0"/>
              <a:t> для </a:t>
            </a:r>
            <a:r>
              <a:rPr lang="ru-RU" sz="2000" dirty="0" err="1"/>
              <a:t>налагодження</a:t>
            </a:r>
            <a:r>
              <a:rPr lang="ru-RU" sz="2000" dirty="0"/>
              <a:t> </a:t>
            </a:r>
            <a:r>
              <a:rPr lang="ru-RU" sz="2000" dirty="0" err="1"/>
              <a:t>зворотного</a:t>
            </a:r>
            <a:r>
              <a:rPr lang="ru-RU" sz="2000" dirty="0"/>
              <a:t> </a:t>
            </a:r>
            <a:r>
              <a:rPr lang="ru-RU" sz="2000" dirty="0" err="1"/>
              <a:t>зв'язку</a:t>
            </a:r>
            <a:r>
              <a:rPr lang="ru-RU" sz="2000" dirty="0"/>
              <a:t>, </a:t>
            </a:r>
            <a:r>
              <a:rPr lang="ru-RU" sz="2000" dirty="0" err="1"/>
              <a:t>адже</a:t>
            </a:r>
            <a:r>
              <a:rPr lang="ru-RU" sz="2000" dirty="0"/>
              <a:t> </a:t>
            </a:r>
            <a:r>
              <a:rPr lang="ru-RU" sz="2000" dirty="0" err="1"/>
              <a:t>компанія</a:t>
            </a:r>
            <a:r>
              <a:rPr lang="ru-RU" sz="2000" dirty="0"/>
              <a:t> </a:t>
            </a:r>
            <a:r>
              <a:rPr lang="ru-RU" sz="2000" dirty="0" err="1"/>
              <a:t>йде</a:t>
            </a:r>
            <a:r>
              <a:rPr lang="ru-RU" sz="2000" dirty="0"/>
              <a:t> </a:t>
            </a:r>
            <a:r>
              <a:rPr lang="ru-RU" sz="2000" dirty="0" err="1"/>
              <a:t>туди</a:t>
            </a:r>
            <a:r>
              <a:rPr lang="ru-RU" sz="2000" dirty="0"/>
              <a:t>, де </a:t>
            </a:r>
            <a:r>
              <a:rPr lang="ru-RU" sz="2000" dirty="0" err="1"/>
              <a:t>люблять</a:t>
            </a:r>
            <a:r>
              <a:rPr lang="ru-RU" sz="2000" dirty="0"/>
              <a:t> </a:t>
            </a:r>
            <a:r>
              <a:rPr lang="ru-RU" sz="2000" dirty="0" err="1"/>
              <a:t>проводити</a:t>
            </a:r>
            <a:r>
              <a:rPr lang="ru-RU" sz="2000" dirty="0"/>
              <a:t> час </a:t>
            </a:r>
            <a:r>
              <a:rPr lang="ru-RU" sz="2000" dirty="0" err="1"/>
              <a:t>потенційні</a:t>
            </a:r>
            <a:r>
              <a:rPr lang="ru-RU" sz="2000" dirty="0"/>
              <a:t> </a:t>
            </a:r>
            <a:r>
              <a:rPr lang="ru-RU" sz="2000" dirty="0" err="1"/>
              <a:t>клієнти</a:t>
            </a:r>
            <a:r>
              <a:rPr lang="ru-RU" sz="2000" dirty="0"/>
              <a:t>.</a:t>
            </a:r>
          </a:p>
          <a:p>
            <a:r>
              <a:rPr lang="ru-RU" sz="2000" dirty="0" err="1" smtClean="0"/>
              <a:t>Аналіз</a:t>
            </a:r>
            <a:r>
              <a:rPr lang="ru-RU" sz="2000" dirty="0" smtClean="0"/>
              <a:t> </a:t>
            </a:r>
            <a:r>
              <a:rPr lang="ru-RU" sz="2000" dirty="0" err="1"/>
              <a:t>відгуків</a:t>
            </a:r>
            <a:r>
              <a:rPr lang="ru-RU" sz="2000" dirty="0"/>
              <a:t>, </a:t>
            </a:r>
            <a:r>
              <a:rPr lang="ru-RU" sz="2000" dirty="0" err="1"/>
              <a:t>лайків</a:t>
            </a:r>
            <a:r>
              <a:rPr lang="ru-RU" sz="2000" dirty="0"/>
              <a:t>, </a:t>
            </a:r>
            <a:r>
              <a:rPr lang="ru-RU" sz="2000" dirty="0" err="1"/>
              <a:t>репостів</a:t>
            </a:r>
            <a:r>
              <a:rPr lang="ru-RU" sz="2000" dirty="0"/>
              <a:t>, </a:t>
            </a:r>
            <a:r>
              <a:rPr lang="ru-RU" sz="2000" dirty="0" err="1"/>
              <a:t>коментарів</a:t>
            </a:r>
            <a:r>
              <a:rPr lang="ru-RU" sz="2000" dirty="0"/>
              <a:t> та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показників</a:t>
            </a:r>
            <a:r>
              <a:rPr lang="ru-RU" sz="2000" dirty="0"/>
              <a:t> </a:t>
            </a:r>
            <a:r>
              <a:rPr lang="ru-RU" sz="2000" dirty="0" err="1"/>
              <a:t>дозволяє</a:t>
            </a:r>
            <a:r>
              <a:rPr lang="ru-RU" sz="2000" dirty="0"/>
              <a:t> </a:t>
            </a:r>
            <a:r>
              <a:rPr lang="ru-RU" sz="2000" dirty="0" err="1"/>
              <a:t>отримати</a:t>
            </a:r>
            <a:r>
              <a:rPr lang="ru-RU" sz="2000" dirty="0"/>
              <a:t> </a:t>
            </a:r>
            <a:r>
              <a:rPr lang="ru-RU" sz="2000" dirty="0" err="1"/>
              <a:t>цінні</a:t>
            </a:r>
            <a:r>
              <a:rPr lang="ru-RU" sz="2000" dirty="0"/>
              <a:t> </a:t>
            </a:r>
            <a:r>
              <a:rPr lang="ru-RU" sz="2000" dirty="0" err="1"/>
              <a:t>дані</a:t>
            </a:r>
            <a:r>
              <a:rPr lang="ru-RU" sz="2000" dirty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реакції</a:t>
            </a:r>
            <a:r>
              <a:rPr lang="ru-RU" sz="2000" dirty="0"/>
              <a:t> </a:t>
            </a:r>
            <a:r>
              <a:rPr lang="ru-RU" sz="2000" dirty="0" err="1"/>
              <a:t>аудиторії</a:t>
            </a:r>
            <a:r>
              <a:rPr lang="ru-RU" sz="2000" dirty="0"/>
              <a:t> на </a:t>
            </a:r>
            <a:r>
              <a:rPr lang="ru-RU" sz="2000" dirty="0" err="1"/>
              <a:t>продукцію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послуги</a:t>
            </a:r>
            <a:r>
              <a:rPr lang="ru-RU" sz="2000" dirty="0"/>
              <a:t>. </a:t>
            </a:r>
            <a:r>
              <a:rPr lang="ru-RU" sz="2000" dirty="0" err="1"/>
              <a:t>Наразі</a:t>
            </a:r>
            <a:r>
              <a:rPr lang="ru-RU" sz="2000" dirty="0"/>
              <a:t> </a:t>
            </a:r>
            <a:r>
              <a:rPr lang="ru-RU" sz="2000" dirty="0" err="1"/>
              <a:t>вже</a:t>
            </a:r>
            <a:r>
              <a:rPr lang="ru-RU" sz="2000" dirty="0"/>
              <a:t> </a:t>
            </a:r>
            <a:r>
              <a:rPr lang="ru-RU" sz="2000" dirty="0" err="1"/>
              <a:t>рідше</a:t>
            </a:r>
            <a:r>
              <a:rPr lang="ru-RU" sz="2000" dirty="0"/>
              <a:t> </a:t>
            </a:r>
            <a:r>
              <a:rPr lang="ru-RU" sz="2000" dirty="0" err="1"/>
              <a:t>клієнти</a:t>
            </a:r>
            <a:r>
              <a:rPr lang="ru-RU" sz="2000" dirty="0"/>
              <a:t> </a:t>
            </a:r>
            <a:r>
              <a:rPr lang="ru-RU" sz="2000" dirty="0" err="1"/>
              <a:t>звертаються</a:t>
            </a:r>
            <a:r>
              <a:rPr lang="ru-RU" sz="2000" dirty="0"/>
              <a:t> до </a:t>
            </a:r>
            <a:r>
              <a:rPr lang="ru-RU" sz="2000" dirty="0" err="1"/>
              <a:t>компанії</a:t>
            </a:r>
            <a:r>
              <a:rPr lang="ru-RU" sz="2000" dirty="0"/>
              <a:t> через </a:t>
            </a:r>
            <a:r>
              <a:rPr lang="ru-RU" sz="2000" dirty="0" err="1"/>
              <a:t>електронну</a:t>
            </a:r>
            <a:r>
              <a:rPr lang="ru-RU" sz="2000" dirty="0"/>
              <a:t> </a:t>
            </a:r>
            <a:r>
              <a:rPr lang="ru-RU" sz="2000" dirty="0" err="1"/>
              <a:t>пошту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телефон,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їм</a:t>
            </a:r>
            <a:r>
              <a:rPr lang="ru-RU" sz="2000" dirty="0"/>
              <a:t> </a:t>
            </a:r>
            <a:r>
              <a:rPr lang="ru-RU" sz="2000" dirty="0" err="1"/>
              <a:t>щось</a:t>
            </a:r>
            <a:r>
              <a:rPr lang="ru-RU" sz="2000" dirty="0"/>
              <a:t> не </a:t>
            </a:r>
            <a:r>
              <a:rPr lang="ru-RU" sz="2000" dirty="0" err="1"/>
              <a:t>подобається</a:t>
            </a:r>
            <a:r>
              <a:rPr lang="ru-RU" sz="2000" dirty="0"/>
              <a:t>. Вони про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повідомляють</a:t>
            </a:r>
            <a:r>
              <a:rPr lang="ru-RU" sz="2000" dirty="0"/>
              <a:t> через </a:t>
            </a:r>
            <a:r>
              <a:rPr lang="ru-RU" sz="2000" dirty="0" err="1"/>
              <a:t>соцмережі</a:t>
            </a:r>
            <a:r>
              <a:rPr lang="ru-RU" sz="2000" dirty="0"/>
              <a:t>. А </a:t>
            </a:r>
            <a:r>
              <a:rPr lang="ru-RU" sz="2000" dirty="0" err="1"/>
              <a:t>компанія</a:t>
            </a:r>
            <a:r>
              <a:rPr lang="ru-RU" sz="2000" dirty="0"/>
              <a:t>, </a:t>
            </a:r>
            <a:r>
              <a:rPr lang="ru-RU" sz="2000" dirty="0" err="1"/>
              <a:t>своєю</a:t>
            </a:r>
            <a:r>
              <a:rPr lang="ru-RU" sz="2000" dirty="0"/>
              <a:t> </a:t>
            </a:r>
            <a:r>
              <a:rPr lang="ru-RU" sz="2000" dirty="0" err="1"/>
              <a:t>чергою</a:t>
            </a:r>
            <a:r>
              <a:rPr lang="ru-RU" sz="2000" dirty="0"/>
              <a:t>, </a:t>
            </a:r>
            <a:r>
              <a:rPr lang="ru-RU" sz="2000" dirty="0" err="1"/>
              <a:t>має</a:t>
            </a:r>
            <a:r>
              <a:rPr lang="ru-RU" sz="2000" dirty="0"/>
              <a:t> оперативно </a:t>
            </a:r>
            <a:r>
              <a:rPr lang="ru-RU" sz="2000" dirty="0" err="1"/>
              <a:t>реагувати</a:t>
            </a:r>
            <a:r>
              <a:rPr lang="ru-RU" sz="2000" dirty="0"/>
              <a:t> на </a:t>
            </a:r>
            <a:r>
              <a:rPr lang="ru-RU" sz="2000" dirty="0" err="1"/>
              <a:t>подібні</a:t>
            </a:r>
            <a:r>
              <a:rPr lang="ru-RU" sz="2000" dirty="0"/>
              <a:t> </a:t>
            </a:r>
            <a:r>
              <a:rPr lang="ru-RU" sz="2000" dirty="0" err="1"/>
              <a:t>повідомлення</a:t>
            </a:r>
            <a:r>
              <a:rPr lang="ru-RU" sz="2000" dirty="0"/>
              <a:t>, </a:t>
            </a:r>
            <a:r>
              <a:rPr lang="ru-RU" sz="2000" dirty="0" err="1"/>
              <a:t>вирішувати</a:t>
            </a:r>
            <a:r>
              <a:rPr lang="ru-RU" sz="2000" dirty="0"/>
              <a:t> </a:t>
            </a:r>
            <a:r>
              <a:rPr lang="ru-RU" sz="2000" dirty="0" err="1"/>
              <a:t>проблеми</a:t>
            </a:r>
            <a:r>
              <a:rPr lang="ru-RU" sz="2000" dirty="0"/>
              <a:t>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утримати</a:t>
            </a:r>
            <a:r>
              <a:rPr lang="ru-RU" sz="2000" dirty="0"/>
              <a:t> конкретного </a:t>
            </a:r>
            <a:r>
              <a:rPr lang="ru-RU" sz="2000" dirty="0" err="1"/>
              <a:t>клієнта</a:t>
            </a:r>
            <a:r>
              <a:rPr lang="ru-RU" sz="2000" dirty="0"/>
              <a:t> та </a:t>
            </a:r>
            <a:r>
              <a:rPr lang="ru-RU" sz="2000" dirty="0" err="1"/>
              <a:t>зберегти</a:t>
            </a:r>
            <a:r>
              <a:rPr lang="ru-RU" sz="2000" dirty="0"/>
              <a:t> свою </a:t>
            </a:r>
            <a:r>
              <a:rPr lang="ru-RU" sz="2000" dirty="0" err="1"/>
              <a:t>репутацію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b="1" dirty="0" err="1">
                <a:solidFill>
                  <a:schemeClr val="accent1"/>
                </a:solidFill>
              </a:rPr>
              <a:t>Вивчення</a:t>
            </a:r>
            <a:r>
              <a:rPr lang="ru-RU" sz="2000" b="1" dirty="0">
                <a:solidFill>
                  <a:schemeClr val="accent1"/>
                </a:solidFill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</a:rPr>
              <a:t>галузі</a:t>
            </a:r>
            <a:r>
              <a:rPr lang="ru-RU" sz="2000" b="1" dirty="0">
                <a:solidFill>
                  <a:schemeClr val="accent1"/>
                </a:solidFill>
              </a:rPr>
              <a:t>, ринку та </a:t>
            </a:r>
            <a:r>
              <a:rPr lang="ru-RU" sz="2000" b="1" dirty="0" err="1">
                <a:solidFill>
                  <a:schemeClr val="accent1"/>
                </a:solidFill>
              </a:rPr>
              <a:t>конкурентів</a:t>
            </a:r>
            <a:endParaRPr lang="ru-RU" sz="2000" b="1" dirty="0">
              <a:solidFill>
                <a:schemeClr val="accent1"/>
              </a:solidFill>
            </a:endParaRPr>
          </a:p>
          <a:p>
            <a:r>
              <a:rPr lang="ru-RU" sz="2000" dirty="0" err="1" smtClean="0"/>
              <a:t>Соціальні</a:t>
            </a:r>
            <a:r>
              <a:rPr lang="ru-RU" sz="2000" dirty="0" smtClean="0"/>
              <a:t> </a:t>
            </a:r>
            <a:r>
              <a:rPr lang="ru-RU" sz="2000" dirty="0" err="1"/>
              <a:t>мережі</a:t>
            </a:r>
            <a:r>
              <a:rPr lang="ru-RU" sz="2000" dirty="0"/>
              <a:t> </a:t>
            </a:r>
            <a:r>
              <a:rPr lang="ru-RU" sz="2000" dirty="0" err="1"/>
              <a:t>надають</a:t>
            </a:r>
            <a:r>
              <a:rPr lang="ru-RU" sz="2000" dirty="0"/>
              <a:t> </a:t>
            </a:r>
            <a:r>
              <a:rPr lang="ru-RU" sz="2000" dirty="0" err="1"/>
              <a:t>неоціненні</a:t>
            </a:r>
            <a:r>
              <a:rPr lang="ru-RU" sz="2000" dirty="0"/>
              <a:t> </a:t>
            </a:r>
            <a:r>
              <a:rPr lang="ru-RU" sz="2000" dirty="0" err="1"/>
              <a:t>можливості</a:t>
            </a:r>
            <a:r>
              <a:rPr lang="ru-RU" sz="2000" dirty="0"/>
              <a:t> для </a:t>
            </a:r>
            <a:r>
              <a:rPr lang="ru-RU" sz="2000" dirty="0" err="1"/>
              <a:t>відстеження</a:t>
            </a:r>
            <a:r>
              <a:rPr lang="ru-RU" sz="2000" dirty="0"/>
              <a:t> </a:t>
            </a:r>
            <a:r>
              <a:rPr lang="ru-RU" sz="2000" dirty="0" err="1"/>
              <a:t>задоволеності</a:t>
            </a:r>
            <a:r>
              <a:rPr lang="ru-RU" sz="2000" dirty="0"/>
              <a:t> </a:t>
            </a:r>
            <a:r>
              <a:rPr lang="ru-RU" sz="2000" dirty="0" err="1"/>
              <a:t>клієнтів</a:t>
            </a:r>
            <a:r>
              <a:rPr lang="ru-RU" sz="2000" dirty="0"/>
              <a:t>, </a:t>
            </a:r>
            <a:r>
              <a:rPr lang="ru-RU" sz="2000" dirty="0" err="1"/>
              <a:t>аналізу</a:t>
            </a:r>
            <a:r>
              <a:rPr lang="ru-RU" sz="2000" dirty="0"/>
              <a:t> </a:t>
            </a:r>
            <a:r>
              <a:rPr lang="ru-RU" sz="2000" dirty="0" err="1"/>
              <a:t>трендів</a:t>
            </a:r>
            <a:r>
              <a:rPr lang="ru-RU" sz="2000" dirty="0"/>
              <a:t> та </a:t>
            </a:r>
            <a:r>
              <a:rPr lang="ru-RU" sz="2000" dirty="0" err="1"/>
              <a:t>моніторингу</a:t>
            </a:r>
            <a:r>
              <a:rPr lang="ru-RU" sz="2000" dirty="0"/>
              <a:t> </a:t>
            </a:r>
            <a:r>
              <a:rPr lang="ru-RU" sz="2000" dirty="0" err="1"/>
              <a:t>активності</a:t>
            </a:r>
            <a:r>
              <a:rPr lang="ru-RU" sz="2000" dirty="0"/>
              <a:t> </a:t>
            </a:r>
            <a:r>
              <a:rPr lang="ru-RU" sz="2000" dirty="0" err="1"/>
              <a:t>конкурентів</a:t>
            </a:r>
            <a:r>
              <a:rPr lang="ru-RU" sz="2000" dirty="0"/>
              <a:t>.</a:t>
            </a:r>
          </a:p>
          <a:p>
            <a:r>
              <a:rPr lang="ru-RU" sz="2000" dirty="0" smtClean="0"/>
              <a:t>. </a:t>
            </a:r>
            <a:r>
              <a:rPr lang="ru-RU" sz="2000" dirty="0" err="1" smtClean="0"/>
              <a:t>Вивчення</a:t>
            </a:r>
            <a:r>
              <a:rPr lang="ru-RU" sz="2000" dirty="0" smtClean="0"/>
              <a:t> </a:t>
            </a:r>
            <a:r>
              <a:rPr lang="ru-RU" sz="2000" dirty="0"/>
              <a:t>статистики, </a:t>
            </a:r>
            <a:r>
              <a:rPr lang="ru-RU" sz="2000" dirty="0" err="1"/>
              <a:t>аналіз</a:t>
            </a:r>
            <a:r>
              <a:rPr lang="ru-RU" sz="2000" dirty="0"/>
              <a:t> </a:t>
            </a:r>
            <a:r>
              <a:rPr lang="ru-RU" sz="2000" dirty="0" err="1"/>
              <a:t>відгуків</a:t>
            </a:r>
            <a:r>
              <a:rPr lang="ru-RU" sz="2000" dirty="0"/>
              <a:t> та </a:t>
            </a:r>
            <a:r>
              <a:rPr lang="ru-RU" sz="2000" dirty="0" err="1"/>
              <a:t>багатьох</a:t>
            </a:r>
            <a:r>
              <a:rPr lang="ru-RU" sz="2000" dirty="0"/>
              <a:t>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параметрів</a:t>
            </a:r>
            <a:r>
              <a:rPr lang="ru-RU" sz="2000" dirty="0"/>
              <a:t> </a:t>
            </a:r>
            <a:r>
              <a:rPr lang="ru-RU" sz="2000" dirty="0" err="1"/>
              <a:t>дасть</a:t>
            </a:r>
            <a:r>
              <a:rPr lang="ru-RU" sz="2000" dirty="0"/>
              <a:t> </a:t>
            </a:r>
            <a:r>
              <a:rPr lang="ru-RU" sz="2000" dirty="0" err="1"/>
              <a:t>можливість</a:t>
            </a:r>
            <a:r>
              <a:rPr lang="ru-RU" sz="2000" dirty="0"/>
              <a:t> </a:t>
            </a:r>
            <a:r>
              <a:rPr lang="ru-RU" sz="2000" dirty="0" err="1"/>
              <a:t>зрозуміти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подобається</a:t>
            </a:r>
            <a:r>
              <a:rPr lang="ru-RU" sz="2000" dirty="0"/>
              <a:t> </a:t>
            </a:r>
            <a:r>
              <a:rPr lang="ru-RU" sz="2000" dirty="0" err="1"/>
              <a:t>клієнтам</a:t>
            </a:r>
            <a:r>
              <a:rPr lang="ru-RU" sz="2000" dirty="0"/>
              <a:t>, а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потребує</a:t>
            </a:r>
            <a:r>
              <a:rPr lang="ru-RU" sz="2000" dirty="0"/>
              <a:t> </a:t>
            </a:r>
            <a:r>
              <a:rPr lang="ru-RU" sz="2000" dirty="0" err="1"/>
              <a:t>покращення</a:t>
            </a:r>
            <a:r>
              <a:rPr lang="ru-RU" sz="2000" dirty="0"/>
              <a:t>.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ви</a:t>
            </a:r>
            <a:r>
              <a:rPr lang="ru-RU" sz="2000" dirty="0"/>
              <a:t> </a:t>
            </a:r>
            <a:r>
              <a:rPr lang="ru-RU" sz="2000" dirty="0" err="1"/>
              <a:t>дізнаєтесь</a:t>
            </a:r>
            <a:r>
              <a:rPr lang="ru-RU" sz="2000" dirty="0"/>
              <a:t> про </a:t>
            </a:r>
            <a:r>
              <a:rPr lang="ru-RU" sz="2000" dirty="0" err="1"/>
              <a:t>актуальні</a:t>
            </a:r>
            <a:r>
              <a:rPr lang="ru-RU" sz="2000" dirty="0"/>
              <a:t> </a:t>
            </a:r>
            <a:r>
              <a:rPr lang="ru-RU" sz="2000" dirty="0" err="1"/>
              <a:t>події</a:t>
            </a:r>
            <a:r>
              <a:rPr lang="ru-RU" sz="2000" dirty="0"/>
              <a:t> у </a:t>
            </a:r>
            <a:r>
              <a:rPr lang="ru-RU" sz="2000" dirty="0" err="1"/>
              <a:t>вашій</a:t>
            </a:r>
            <a:r>
              <a:rPr lang="ru-RU" sz="2000" dirty="0"/>
              <a:t> </a:t>
            </a:r>
            <a:r>
              <a:rPr lang="ru-RU" sz="2000" dirty="0" err="1"/>
              <a:t>галузі</a:t>
            </a:r>
            <a:r>
              <a:rPr lang="ru-RU" sz="2000" dirty="0"/>
              <a:t>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бути </a:t>
            </a:r>
            <a:r>
              <a:rPr lang="ru-RU" sz="2000" dirty="0" err="1"/>
              <a:t>корисним</a:t>
            </a:r>
            <a:r>
              <a:rPr lang="ru-RU" sz="2000" dirty="0"/>
              <a:t> для </a:t>
            </a:r>
            <a:r>
              <a:rPr lang="ru-RU" sz="2000" dirty="0" err="1"/>
              <a:t>створення</a:t>
            </a:r>
            <a:r>
              <a:rPr lang="ru-RU" sz="2000" dirty="0"/>
              <a:t> </a:t>
            </a:r>
            <a:r>
              <a:rPr lang="ru-RU" sz="2000" dirty="0" err="1"/>
              <a:t>свіжого</a:t>
            </a:r>
            <a:r>
              <a:rPr lang="ru-RU" sz="2000" dirty="0"/>
              <a:t> та </a:t>
            </a:r>
            <a:r>
              <a:rPr lang="ru-RU" sz="2000" dirty="0" err="1"/>
              <a:t>цікавого</a:t>
            </a:r>
            <a:r>
              <a:rPr lang="ru-RU" sz="2000" dirty="0"/>
              <a:t> контенту.</a:t>
            </a:r>
          </a:p>
          <a:p>
            <a:r>
              <a:rPr lang="ru-RU" sz="2000" dirty="0" err="1" smtClean="0"/>
              <a:t>Крім</a:t>
            </a:r>
            <a:r>
              <a:rPr lang="ru-RU" sz="2000" dirty="0" smtClean="0"/>
              <a:t> </a:t>
            </a:r>
            <a:r>
              <a:rPr lang="ru-RU" sz="2000" dirty="0"/>
              <a:t>того, для </a:t>
            </a:r>
            <a:r>
              <a:rPr lang="ru-RU" sz="2000" dirty="0" err="1"/>
              <a:t>розробки</a:t>
            </a:r>
            <a:r>
              <a:rPr lang="ru-RU" sz="2000" dirty="0"/>
              <a:t> </a:t>
            </a:r>
            <a:r>
              <a:rPr lang="ru-RU" sz="2000" dirty="0" err="1"/>
              <a:t>успішної</a:t>
            </a:r>
            <a:r>
              <a:rPr lang="ru-RU" sz="2000" dirty="0"/>
              <a:t> </a:t>
            </a:r>
            <a:r>
              <a:rPr lang="en-US" sz="2000" dirty="0"/>
              <a:t>SMM-</a:t>
            </a:r>
            <a:r>
              <a:rPr lang="ru-RU" sz="2000" dirty="0" err="1"/>
              <a:t>стратегії</a:t>
            </a:r>
            <a:r>
              <a:rPr lang="ru-RU" sz="2000" dirty="0"/>
              <a:t> </a:t>
            </a:r>
            <a:r>
              <a:rPr lang="ru-RU" sz="2000" dirty="0" err="1"/>
              <a:t>потрібно</a:t>
            </a:r>
            <a:r>
              <a:rPr lang="ru-RU" sz="2000" dirty="0"/>
              <a:t> знати,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роблять</a:t>
            </a:r>
            <a:r>
              <a:rPr lang="ru-RU" sz="2000" dirty="0"/>
              <a:t> </a:t>
            </a:r>
            <a:r>
              <a:rPr lang="ru-RU" sz="2000" dirty="0" err="1"/>
              <a:t>конкуренти</a:t>
            </a:r>
            <a:r>
              <a:rPr lang="ru-RU" sz="2000" dirty="0"/>
              <a:t>. </a:t>
            </a:r>
            <a:r>
              <a:rPr lang="ru-RU" sz="2000" dirty="0" err="1"/>
              <a:t>Вивчення</a:t>
            </a:r>
            <a:r>
              <a:rPr lang="ru-RU" sz="2000" dirty="0"/>
              <a:t>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підходів</a:t>
            </a:r>
            <a:r>
              <a:rPr lang="ru-RU" sz="2000" dirty="0"/>
              <a:t> та </a:t>
            </a:r>
            <a:r>
              <a:rPr lang="ru-RU" sz="2000" dirty="0" err="1"/>
              <a:t>реакції</a:t>
            </a:r>
            <a:r>
              <a:rPr lang="ru-RU" sz="2000" dirty="0"/>
              <a:t> ЦА на </a:t>
            </a:r>
            <a:r>
              <a:rPr lang="ru-RU" sz="2000" dirty="0" err="1"/>
              <a:t>публікації</a:t>
            </a:r>
            <a:r>
              <a:rPr lang="ru-RU" sz="2000" dirty="0"/>
              <a:t> </a:t>
            </a:r>
            <a:r>
              <a:rPr lang="ru-RU" sz="2000" dirty="0" err="1"/>
              <a:t>допомагає</a:t>
            </a:r>
            <a:r>
              <a:rPr lang="ru-RU" sz="2000" dirty="0"/>
              <a:t> </a:t>
            </a:r>
            <a:r>
              <a:rPr lang="ru-RU" sz="2000" dirty="0" err="1"/>
              <a:t>зрозуміти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привертає</a:t>
            </a:r>
            <a:r>
              <a:rPr lang="ru-RU" sz="2000" dirty="0"/>
              <a:t> </a:t>
            </a:r>
            <a:r>
              <a:rPr lang="ru-RU" sz="2000" dirty="0" err="1"/>
              <a:t>увагу</a:t>
            </a:r>
            <a:r>
              <a:rPr lang="ru-RU" sz="2000" dirty="0"/>
              <a:t> </a:t>
            </a:r>
            <a:r>
              <a:rPr lang="ru-RU" sz="2000" dirty="0" err="1"/>
              <a:t>клієнтів</a:t>
            </a:r>
            <a:r>
              <a:rPr lang="ru-RU" sz="2000" dirty="0"/>
              <a:t> та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бути </a:t>
            </a:r>
            <a:r>
              <a:rPr lang="ru-RU" sz="2000" dirty="0" err="1"/>
              <a:t>покращено</a:t>
            </a:r>
            <a:r>
              <a:rPr lang="ru-RU" sz="2000" dirty="0"/>
              <a:t> в </a:t>
            </a:r>
            <a:r>
              <a:rPr lang="ru-RU" sz="2000" dirty="0" err="1"/>
              <a:t>роботі</a:t>
            </a:r>
            <a:r>
              <a:rPr lang="ru-RU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5626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17715"/>
            <a:ext cx="8596668" cy="657497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en-US" dirty="0"/>
              <a:t>SMM (Social Media Marketing).</a:t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069" y="1005840"/>
            <a:ext cx="9797142" cy="5969725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Ключовим</a:t>
            </a:r>
            <a:r>
              <a:rPr lang="ru-RU" dirty="0"/>
              <a:t> </a:t>
            </a:r>
            <a:r>
              <a:rPr lang="ru-RU" dirty="0" err="1"/>
              <a:t>інгредієнтом</a:t>
            </a:r>
            <a:r>
              <a:rPr lang="ru-RU" dirty="0"/>
              <a:t> </a:t>
            </a:r>
            <a:r>
              <a:rPr lang="ru-RU" dirty="0" err="1"/>
              <a:t>успішного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в </a:t>
            </a:r>
            <a:r>
              <a:rPr lang="ru-RU" dirty="0" err="1"/>
              <a:t>соціальних</a:t>
            </a:r>
            <a:r>
              <a:rPr lang="ru-RU" dirty="0"/>
              <a:t> мережах є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 smtClean="0"/>
              <a:t>. Як </a:t>
            </a:r>
            <a:r>
              <a:rPr lang="ru-RU" dirty="0"/>
              <a:t>без </a:t>
            </a:r>
            <a:r>
              <a:rPr lang="ru-RU" dirty="0" err="1"/>
              <a:t>солі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страв</a:t>
            </a:r>
            <a:r>
              <a:rPr lang="ru-RU" dirty="0"/>
              <a:t> не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смачними</a:t>
            </a:r>
            <a:r>
              <a:rPr lang="ru-RU" dirty="0"/>
              <a:t>, так і без </a:t>
            </a:r>
            <a:r>
              <a:rPr lang="ru-RU" dirty="0" err="1"/>
              <a:t>стратегії</a:t>
            </a:r>
            <a:r>
              <a:rPr lang="ru-RU" dirty="0"/>
              <a:t> робота на платформах у </a:t>
            </a:r>
            <a:r>
              <a:rPr lang="ru-RU" dirty="0" err="1"/>
              <a:t>соцмережах</a:t>
            </a:r>
            <a:r>
              <a:rPr lang="ru-RU" dirty="0"/>
              <a:t> </a:t>
            </a:r>
            <a:r>
              <a:rPr lang="ru-RU" dirty="0" err="1"/>
              <a:t>виявиться</a:t>
            </a:r>
            <a:r>
              <a:rPr lang="ru-RU" dirty="0"/>
              <a:t> </a:t>
            </a:r>
            <a:r>
              <a:rPr lang="ru-RU" dirty="0" err="1"/>
              <a:t>безсистемною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не </a:t>
            </a:r>
            <a:r>
              <a:rPr lang="ru-RU" dirty="0" err="1"/>
              <a:t>знаєте</a:t>
            </a:r>
            <a:r>
              <a:rPr lang="ru-RU" dirty="0"/>
              <a:t> основ: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,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потреб, — то вам буде складно </a:t>
            </a:r>
            <a:r>
              <a:rPr lang="ru-RU" dirty="0" err="1"/>
              <a:t>досягти</a:t>
            </a:r>
            <a:r>
              <a:rPr lang="ru-RU" dirty="0"/>
              <a:t> </a:t>
            </a:r>
            <a:r>
              <a:rPr lang="ru-RU" dirty="0" err="1"/>
              <a:t>успіху</a:t>
            </a:r>
            <a:r>
              <a:rPr lang="ru-RU" dirty="0"/>
              <a:t> в </a:t>
            </a:r>
            <a:r>
              <a:rPr lang="ru-RU" dirty="0" err="1"/>
              <a:t>соцмережах</a:t>
            </a:r>
            <a:r>
              <a:rPr lang="ru-RU" dirty="0"/>
              <a:t>. В основу </a:t>
            </a:r>
            <a:r>
              <a:rPr lang="ru-RU" dirty="0" err="1"/>
              <a:t>складання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входить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чіткої</a:t>
            </a:r>
            <a:r>
              <a:rPr lang="ru-RU" dirty="0"/>
              <a:t> УТП, формат </a:t>
            </a:r>
            <a:r>
              <a:rPr lang="ru-RU" dirty="0" err="1"/>
              <a:t>присутності</a:t>
            </a:r>
            <a:r>
              <a:rPr lang="ru-RU" dirty="0"/>
              <a:t> в </a:t>
            </a:r>
            <a:r>
              <a:rPr lang="ru-RU" dirty="0" err="1"/>
              <a:t>мережі</a:t>
            </a:r>
            <a:r>
              <a:rPr lang="ru-RU" dirty="0"/>
              <a:t>, </a:t>
            </a:r>
            <a:r>
              <a:rPr lang="ru-RU" dirty="0" err="1"/>
              <a:t>планування</a:t>
            </a:r>
            <a:r>
              <a:rPr lang="ru-RU" dirty="0"/>
              <a:t>, </a:t>
            </a:r>
            <a:r>
              <a:rPr lang="ru-RU" dirty="0" err="1"/>
              <a:t>прогнозування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і, </a:t>
            </a:r>
            <a:r>
              <a:rPr lang="ru-RU" dirty="0" err="1"/>
              <a:t>звичайно</a:t>
            </a:r>
            <a:r>
              <a:rPr lang="ru-RU" dirty="0"/>
              <a:t>, </a:t>
            </a:r>
            <a:r>
              <a:rPr lang="ru-RU" dirty="0" err="1"/>
              <a:t>моніторинг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1.Оформлення </a:t>
            </a:r>
            <a:r>
              <a:rPr lang="ru-RU" b="1" dirty="0" err="1"/>
              <a:t>профілю</a:t>
            </a:r>
            <a:endParaRPr lang="ru-RU" b="1" dirty="0"/>
          </a:p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/>
              <a:t>привабливого</a:t>
            </a:r>
            <a:r>
              <a:rPr lang="ru-RU" dirty="0"/>
              <a:t> </a:t>
            </a:r>
            <a:r>
              <a:rPr lang="ru-RU" dirty="0" err="1"/>
              <a:t>профілю</a:t>
            </a:r>
            <a:r>
              <a:rPr lang="ru-RU" dirty="0"/>
              <a:t> в </a:t>
            </a:r>
            <a:r>
              <a:rPr lang="ru-RU" dirty="0" err="1"/>
              <a:t>соціальних</a:t>
            </a:r>
            <a:r>
              <a:rPr lang="ru-RU" dirty="0"/>
              <a:t> мережах є </a:t>
            </a:r>
            <a:r>
              <a:rPr lang="ru-RU" dirty="0" err="1"/>
              <a:t>наріжним</a:t>
            </a:r>
            <a:r>
              <a:rPr lang="ru-RU" dirty="0"/>
              <a:t> </a:t>
            </a:r>
            <a:r>
              <a:rPr lang="ru-RU" dirty="0" err="1"/>
              <a:t>каменем</a:t>
            </a:r>
            <a:r>
              <a:rPr lang="ru-RU" dirty="0"/>
              <a:t> у </a:t>
            </a:r>
            <a:r>
              <a:rPr lang="ru-RU" dirty="0" err="1"/>
              <a:t>стратегії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перше, з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починається</a:t>
            </a:r>
            <a:r>
              <a:rPr lang="ru-RU" dirty="0"/>
              <a:t> </a:t>
            </a:r>
            <a:r>
              <a:rPr lang="ru-RU" dirty="0" err="1"/>
              <a:t>взаємодія</a:t>
            </a:r>
            <a:r>
              <a:rPr lang="ru-RU" dirty="0"/>
              <a:t> з </a:t>
            </a:r>
            <a:r>
              <a:rPr lang="ru-RU" dirty="0" err="1"/>
              <a:t>аудиторією</a:t>
            </a:r>
            <a:r>
              <a:rPr lang="ru-RU" dirty="0"/>
              <a:t>, і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для </a:t>
            </a:r>
            <a:r>
              <a:rPr lang="ru-RU" dirty="0" err="1"/>
              <a:t>знайомства</a:t>
            </a:r>
            <a:r>
              <a:rPr lang="ru-RU" dirty="0"/>
              <a:t> з брендом. </a:t>
            </a:r>
            <a:r>
              <a:rPr lang="ru-RU" dirty="0" err="1"/>
              <a:t>Почати</a:t>
            </a:r>
            <a:r>
              <a:rPr lang="ru-RU" dirty="0"/>
              <a:t> </a:t>
            </a:r>
            <a:r>
              <a:rPr lang="ru-RU" dirty="0" err="1"/>
              <a:t>варто</a:t>
            </a:r>
            <a:r>
              <a:rPr lang="ru-RU" dirty="0"/>
              <a:t> з </a:t>
            </a:r>
            <a:r>
              <a:rPr lang="ru-RU" dirty="0" err="1"/>
              <a:t>вибору</a:t>
            </a:r>
            <a:r>
              <a:rPr lang="ru-RU" dirty="0"/>
              <a:t> </a:t>
            </a:r>
            <a:r>
              <a:rPr lang="ru-RU" dirty="0" err="1"/>
              <a:t>унікального</a:t>
            </a:r>
            <a:r>
              <a:rPr lang="ru-RU" dirty="0"/>
              <a:t> логотипа, </a:t>
            </a:r>
            <a:r>
              <a:rPr lang="ru-RU" dirty="0" err="1"/>
              <a:t>який</a:t>
            </a:r>
            <a:r>
              <a:rPr lang="ru-RU" dirty="0"/>
              <a:t> стане вашим </a:t>
            </a:r>
            <a:r>
              <a:rPr lang="ru-RU" dirty="0" err="1"/>
              <a:t>ключовим</a:t>
            </a:r>
            <a:r>
              <a:rPr lang="ru-RU" dirty="0"/>
              <a:t> </a:t>
            </a:r>
            <a:r>
              <a:rPr lang="ru-RU" dirty="0" err="1"/>
              <a:t>візуальним</a:t>
            </a:r>
            <a:r>
              <a:rPr lang="ru-RU" dirty="0"/>
              <a:t> маркером.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простим, таким,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запам'ятовується</a:t>
            </a:r>
            <a:r>
              <a:rPr lang="ru-RU" dirty="0"/>
              <a:t>, </a:t>
            </a:r>
            <a:r>
              <a:rPr lang="ru-RU" dirty="0" err="1"/>
              <a:t>здатним</a:t>
            </a:r>
            <a:r>
              <a:rPr lang="ru-RU" dirty="0"/>
              <a:t> </a:t>
            </a:r>
            <a:r>
              <a:rPr lang="ru-RU" dirty="0" err="1"/>
              <a:t>передавати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. </a:t>
            </a:r>
            <a:r>
              <a:rPr lang="ru-RU" dirty="0" err="1"/>
              <a:t>Обкладинка</a:t>
            </a:r>
            <a:r>
              <a:rPr lang="ru-RU" dirty="0"/>
              <a:t> </a:t>
            </a:r>
            <a:r>
              <a:rPr lang="ru-RU" dirty="0" err="1"/>
              <a:t>теж</a:t>
            </a:r>
            <a:r>
              <a:rPr lang="ru-RU" dirty="0"/>
              <a:t> </a:t>
            </a:r>
            <a:r>
              <a:rPr lang="ru-RU" dirty="0" err="1"/>
              <a:t>відіграє</a:t>
            </a:r>
            <a:r>
              <a:rPr lang="ru-RU" dirty="0"/>
              <a:t> </a:t>
            </a:r>
            <a:r>
              <a:rPr lang="ru-RU" dirty="0" err="1"/>
              <a:t>важливу</a:t>
            </a:r>
            <a:r>
              <a:rPr lang="ru-RU" dirty="0"/>
              <a:t> роль, вона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візуально</a:t>
            </a:r>
            <a:r>
              <a:rPr lang="ru-RU" dirty="0"/>
              <a:t> </a:t>
            </a:r>
            <a:r>
              <a:rPr lang="ru-RU" dirty="0" err="1"/>
              <a:t>підкреслити</a:t>
            </a:r>
            <a:r>
              <a:rPr lang="ru-RU" dirty="0"/>
              <a:t> </a:t>
            </a:r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 у </a:t>
            </a:r>
            <a:r>
              <a:rPr lang="ru-RU" dirty="0" err="1"/>
              <a:t>користувачів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057" y="2651761"/>
            <a:ext cx="4877889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83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77334" y="93618"/>
            <a:ext cx="8596668" cy="45719"/>
          </a:xfrm>
        </p:spPr>
        <p:txBody>
          <a:bodyPr>
            <a:noAutofit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817" y="326571"/>
            <a:ext cx="11586754" cy="6270172"/>
          </a:xfrm>
        </p:spPr>
        <p:txBody>
          <a:bodyPr>
            <a:normAutofit/>
          </a:bodyPr>
          <a:lstStyle/>
          <a:p>
            <a:r>
              <a:rPr lang="ru-RU" dirty="0" err="1"/>
              <a:t>Наступний</a:t>
            </a:r>
            <a:r>
              <a:rPr lang="ru-RU" dirty="0"/>
              <a:t> </a:t>
            </a:r>
            <a:r>
              <a:rPr lang="ru-RU" dirty="0" err="1"/>
              <a:t>елемент</a:t>
            </a:r>
            <a:r>
              <a:rPr lang="ru-RU" dirty="0"/>
              <a:t> – </a:t>
            </a:r>
            <a:r>
              <a:rPr lang="ru-RU" dirty="0" err="1"/>
              <a:t>інформація</a:t>
            </a:r>
            <a:r>
              <a:rPr lang="ru-RU" dirty="0"/>
              <a:t> про </a:t>
            </a:r>
            <a:r>
              <a:rPr lang="ru-RU" dirty="0" err="1"/>
              <a:t>компанію</a:t>
            </a:r>
            <a:r>
              <a:rPr lang="ru-RU" dirty="0"/>
              <a:t>. Тут </a:t>
            </a:r>
            <a:r>
              <a:rPr lang="ru-RU" dirty="0" err="1"/>
              <a:t>важливі</a:t>
            </a:r>
            <a:r>
              <a:rPr lang="ru-RU" dirty="0"/>
              <a:t> </a:t>
            </a:r>
            <a:r>
              <a:rPr lang="ru-RU" dirty="0" err="1"/>
              <a:t>чіткість</a:t>
            </a:r>
            <a:r>
              <a:rPr lang="ru-RU" dirty="0"/>
              <a:t>, </a:t>
            </a:r>
            <a:r>
              <a:rPr lang="ru-RU" dirty="0" err="1"/>
              <a:t>стислість</a:t>
            </a:r>
            <a:r>
              <a:rPr lang="ru-RU" dirty="0"/>
              <a:t> та </a:t>
            </a:r>
            <a:r>
              <a:rPr lang="ru-RU" dirty="0" err="1"/>
              <a:t>інформативність</a:t>
            </a:r>
            <a:r>
              <a:rPr lang="ru-RU" dirty="0"/>
              <a:t>. Ви можете </a:t>
            </a:r>
            <a:r>
              <a:rPr lang="ru-RU" dirty="0" err="1"/>
              <a:t>надати</a:t>
            </a:r>
            <a:r>
              <a:rPr lang="ru-RU" dirty="0"/>
              <a:t> короткий </a:t>
            </a:r>
            <a:r>
              <a:rPr lang="ru-RU" dirty="0" err="1"/>
              <a:t>огляд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посилання</a:t>
            </a:r>
            <a:r>
              <a:rPr lang="ru-RU" dirty="0"/>
              <a:t> на </a:t>
            </a:r>
            <a:r>
              <a:rPr lang="ru-RU" dirty="0" err="1"/>
              <a:t>офіційний</a:t>
            </a:r>
            <a:r>
              <a:rPr lang="ru-RU" dirty="0"/>
              <a:t> сайт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платформи</a:t>
            </a:r>
            <a:r>
              <a:rPr lang="ru-RU" dirty="0"/>
              <a:t>. Контактна </a:t>
            </a:r>
            <a:r>
              <a:rPr lang="ru-RU" dirty="0" err="1"/>
              <a:t>інформація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потрібна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користувачі</a:t>
            </a:r>
            <a:r>
              <a:rPr lang="ru-RU" dirty="0"/>
              <a:t> могли легко </a:t>
            </a:r>
            <a:r>
              <a:rPr lang="ru-RU" dirty="0" err="1"/>
              <a:t>зв'язатися</a:t>
            </a:r>
            <a:r>
              <a:rPr lang="ru-RU" dirty="0"/>
              <a:t> з </a:t>
            </a:r>
            <a:r>
              <a:rPr lang="ru-RU" dirty="0" err="1"/>
              <a:t>компанією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у них </a:t>
            </a:r>
            <a:r>
              <a:rPr lang="ru-RU" dirty="0" err="1"/>
              <a:t>виникнуть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2.Розробка </a:t>
            </a:r>
            <a:r>
              <a:rPr lang="ru-RU" dirty="0"/>
              <a:t>контент-</a:t>
            </a:r>
            <a:r>
              <a:rPr lang="ru-RU" dirty="0" err="1"/>
              <a:t>стратегії</a:t>
            </a:r>
            <a:endParaRPr lang="ru-RU" dirty="0"/>
          </a:p>
          <a:p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/>
              <a:t>привабливих</a:t>
            </a:r>
            <a:r>
              <a:rPr lang="ru-RU" dirty="0"/>
              <a:t> </a:t>
            </a:r>
            <a:r>
              <a:rPr lang="ru-RU" dirty="0" err="1"/>
              <a:t>профілів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початок.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</a:t>
            </a:r>
            <a:r>
              <a:rPr lang="ru-RU" dirty="0" err="1"/>
              <a:t>постійне</a:t>
            </a:r>
            <a:r>
              <a:rPr lang="ru-RU" dirty="0"/>
              <a:t> </a:t>
            </a:r>
            <a:r>
              <a:rPr lang="ru-RU" dirty="0" err="1"/>
              <a:t>оновлення</a:t>
            </a:r>
            <a:r>
              <a:rPr lang="ru-RU" dirty="0"/>
              <a:t> контенту, </a:t>
            </a:r>
            <a:r>
              <a:rPr lang="ru-RU" dirty="0" err="1"/>
              <a:t>взаємодія</a:t>
            </a:r>
            <a:r>
              <a:rPr lang="ru-RU" dirty="0"/>
              <a:t> з </a:t>
            </a:r>
            <a:r>
              <a:rPr lang="ru-RU" dirty="0" err="1"/>
              <a:t>аудиторією</a:t>
            </a:r>
            <a:r>
              <a:rPr lang="ru-RU" dirty="0"/>
              <a:t>,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рекламних</a:t>
            </a:r>
            <a:r>
              <a:rPr lang="ru-RU" dirty="0"/>
              <a:t> </a:t>
            </a:r>
            <a:r>
              <a:rPr lang="ru-RU" dirty="0" err="1"/>
              <a:t>кампаній</a:t>
            </a:r>
            <a:r>
              <a:rPr lang="ru-RU" dirty="0"/>
              <a:t> та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.</a:t>
            </a:r>
          </a:p>
          <a:p>
            <a:r>
              <a:rPr lang="ru-RU" dirty="0" smtClean="0"/>
              <a:t>Контент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розміщуєте</a:t>
            </a:r>
            <a:r>
              <a:rPr lang="ru-RU" dirty="0"/>
              <a:t> в </a:t>
            </a:r>
            <a:r>
              <a:rPr lang="ru-RU" dirty="0" err="1"/>
              <a:t>соцмережах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перетворити</a:t>
            </a:r>
            <a:r>
              <a:rPr lang="ru-RU" dirty="0"/>
              <a:t> бренд на </a:t>
            </a:r>
            <a:r>
              <a:rPr lang="ru-RU" dirty="0" err="1"/>
              <a:t>відоме</a:t>
            </a:r>
            <a:r>
              <a:rPr lang="ru-RU" dirty="0"/>
              <a:t> </a:t>
            </a:r>
            <a:r>
              <a:rPr lang="ru-RU" dirty="0" err="1"/>
              <a:t>ім'я</a:t>
            </a:r>
            <a:r>
              <a:rPr lang="ru-RU" dirty="0"/>
              <a:t>, а ваших </a:t>
            </a:r>
            <a:r>
              <a:rPr lang="ru-RU" dirty="0" err="1"/>
              <a:t>підписників</a:t>
            </a:r>
            <a:r>
              <a:rPr lang="ru-RU" dirty="0"/>
              <a:t> — на </a:t>
            </a:r>
            <a:r>
              <a:rPr lang="ru-RU" dirty="0" err="1"/>
              <a:t>шанувальників</a:t>
            </a:r>
            <a:r>
              <a:rPr lang="ru-RU" dirty="0"/>
              <a:t>. </a:t>
            </a:r>
            <a:r>
              <a:rPr lang="ru-RU" dirty="0" err="1"/>
              <a:t>Подібний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можливий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за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надійної</a:t>
            </a:r>
            <a:r>
              <a:rPr lang="ru-RU" dirty="0"/>
              <a:t> контент-</a:t>
            </a:r>
            <a:r>
              <a:rPr lang="ru-RU" dirty="0" err="1"/>
              <a:t>стратегії</a:t>
            </a:r>
            <a:r>
              <a:rPr lang="ru-RU" dirty="0"/>
              <a:t> в </a:t>
            </a:r>
            <a:r>
              <a:rPr lang="ru-RU" dirty="0" err="1"/>
              <a:t>соціальних</a:t>
            </a:r>
            <a:r>
              <a:rPr lang="ru-RU" dirty="0"/>
              <a:t> мережах.</a:t>
            </a:r>
          </a:p>
          <a:p>
            <a:r>
              <a:rPr lang="ru-RU" dirty="0" err="1" smtClean="0"/>
              <a:t>Універсальної</a:t>
            </a:r>
            <a:r>
              <a:rPr lang="ru-RU" dirty="0" smtClean="0"/>
              <a:t>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яка б </a:t>
            </a:r>
            <a:r>
              <a:rPr lang="ru-RU" dirty="0" err="1"/>
              <a:t>гарантувала</a:t>
            </a:r>
            <a:r>
              <a:rPr lang="ru-RU" dirty="0"/>
              <a:t> </a:t>
            </a:r>
            <a:r>
              <a:rPr lang="ru-RU" dirty="0" err="1"/>
              <a:t>успіх</a:t>
            </a:r>
            <a:r>
              <a:rPr lang="ru-RU" dirty="0"/>
              <a:t>, не </a:t>
            </a:r>
            <a:r>
              <a:rPr lang="ru-RU" dirty="0" err="1"/>
              <a:t>існує</a:t>
            </a:r>
            <a:r>
              <a:rPr lang="ru-RU" dirty="0"/>
              <a:t>. Контент-план </a:t>
            </a:r>
            <a:r>
              <a:rPr lang="ru-RU" dirty="0" err="1"/>
              <a:t>відрізнятиметься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, </a:t>
            </a:r>
            <a:r>
              <a:rPr lang="ru-RU" dirty="0" err="1"/>
              <a:t>аудиторії</a:t>
            </a:r>
            <a:r>
              <a:rPr lang="ru-RU" dirty="0"/>
              <a:t> та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 І </a:t>
            </a:r>
            <a:r>
              <a:rPr lang="ru-RU" dirty="0" err="1"/>
              <a:t>нагадаємо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чергувати</a:t>
            </a:r>
            <a:r>
              <a:rPr lang="ru-RU" dirty="0"/>
              <a:t> </a:t>
            </a:r>
            <a:r>
              <a:rPr lang="ru-RU" dirty="0" err="1"/>
              <a:t>розважальний</a:t>
            </a:r>
            <a:r>
              <a:rPr lang="ru-RU" dirty="0"/>
              <a:t>, </a:t>
            </a:r>
            <a:r>
              <a:rPr lang="ru-RU" dirty="0" err="1"/>
              <a:t>новинний</a:t>
            </a:r>
            <a:r>
              <a:rPr lang="ru-RU" dirty="0"/>
              <a:t>, </a:t>
            </a:r>
            <a:r>
              <a:rPr lang="ru-RU" dirty="0" err="1"/>
              <a:t>освітній</a:t>
            </a:r>
            <a:r>
              <a:rPr lang="ru-RU" dirty="0"/>
              <a:t> та контент,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продає</a:t>
            </a:r>
            <a:r>
              <a:rPr lang="ru-RU" dirty="0" smtClean="0"/>
              <a:t>.</a:t>
            </a:r>
          </a:p>
          <a:p>
            <a:r>
              <a:rPr lang="ru-RU" dirty="0"/>
              <a:t>3. Запуск </a:t>
            </a:r>
            <a:r>
              <a:rPr lang="ru-RU" dirty="0" err="1"/>
              <a:t>реклами</a:t>
            </a:r>
            <a:r>
              <a:rPr lang="ru-RU" dirty="0"/>
              <a:t> в </a:t>
            </a:r>
            <a:r>
              <a:rPr lang="ru-RU" dirty="0" err="1"/>
              <a:t>соціальних</a:t>
            </a:r>
            <a:r>
              <a:rPr lang="ru-RU" dirty="0"/>
              <a:t> мережах</a:t>
            </a:r>
          </a:p>
          <a:p>
            <a:r>
              <a:rPr lang="en-US" dirty="0" smtClean="0"/>
              <a:t>Social </a:t>
            </a:r>
            <a:r>
              <a:rPr lang="en-US" dirty="0"/>
              <a:t>media marketing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й </a:t>
            </a:r>
            <a:r>
              <a:rPr lang="ru-RU" dirty="0" err="1"/>
              <a:t>платне</a:t>
            </a:r>
            <a:r>
              <a:rPr lang="ru-RU" dirty="0"/>
              <a:t> </a:t>
            </a:r>
            <a:r>
              <a:rPr lang="ru-RU" dirty="0" err="1"/>
              <a:t>просування</a:t>
            </a:r>
            <a:r>
              <a:rPr lang="ru-RU" dirty="0"/>
              <a:t> на платформах, яке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запуску </a:t>
            </a:r>
            <a:r>
              <a:rPr lang="ru-RU" dirty="0" err="1"/>
              <a:t>реклами</a:t>
            </a:r>
            <a:r>
              <a:rPr lang="ru-RU" dirty="0"/>
              <a:t> та </a:t>
            </a:r>
            <a:r>
              <a:rPr lang="ru-RU" dirty="0" err="1"/>
              <a:t>співпраці</a:t>
            </a:r>
            <a:r>
              <a:rPr lang="ru-RU" dirty="0"/>
              <a:t> з </a:t>
            </a:r>
            <a:r>
              <a:rPr lang="ru-RU" dirty="0" err="1"/>
              <a:t>інфлюєнсерами</a:t>
            </a:r>
            <a:r>
              <a:rPr lang="ru-RU" dirty="0"/>
              <a:t>. </a:t>
            </a:r>
            <a:r>
              <a:rPr lang="ru-RU" dirty="0" err="1"/>
              <a:t>Таргетована</a:t>
            </a:r>
            <a:r>
              <a:rPr lang="ru-RU" dirty="0"/>
              <a:t> реклама, Реклама в </a:t>
            </a:r>
            <a:r>
              <a:rPr lang="ru-RU" dirty="0" err="1"/>
              <a:t>групах</a:t>
            </a:r>
            <a:r>
              <a:rPr lang="ru-RU" dirty="0"/>
              <a:t> та </a:t>
            </a:r>
            <a:r>
              <a:rPr lang="ru-RU" dirty="0" err="1" smtClean="0"/>
              <a:t>спільнотах</a:t>
            </a:r>
            <a:r>
              <a:rPr lang="ru-RU" dirty="0" smtClean="0"/>
              <a:t>,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361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21026" y="158933"/>
            <a:ext cx="8596668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754" y="339635"/>
            <a:ext cx="11482252" cy="6413862"/>
          </a:xfrm>
        </p:spPr>
        <p:txBody>
          <a:bodyPr>
            <a:normAutofit/>
          </a:bodyPr>
          <a:lstStyle/>
          <a:p>
            <a:r>
              <a:rPr lang="ru-RU" dirty="0" smtClean="0"/>
              <a:t>4.Взаємодія </a:t>
            </a:r>
            <a:r>
              <a:rPr lang="ru-RU" dirty="0"/>
              <a:t>з </a:t>
            </a:r>
            <a:r>
              <a:rPr lang="ru-RU" dirty="0" err="1"/>
              <a:t>лідерами</a:t>
            </a:r>
            <a:r>
              <a:rPr lang="ru-RU" dirty="0"/>
              <a:t> думок</a:t>
            </a:r>
          </a:p>
          <a:p>
            <a:r>
              <a:rPr lang="ru-RU" dirty="0" err="1" smtClean="0"/>
              <a:t>Інфлюенсери</a:t>
            </a: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авторитетні</a:t>
            </a:r>
            <a:r>
              <a:rPr lang="ru-RU" dirty="0"/>
              <a:t> та </a:t>
            </a:r>
            <a:r>
              <a:rPr lang="ru-RU" dirty="0" err="1"/>
              <a:t>популярні</a:t>
            </a:r>
            <a:r>
              <a:rPr lang="ru-RU" dirty="0"/>
              <a:t> особи в </a:t>
            </a:r>
            <a:r>
              <a:rPr lang="ru-RU" dirty="0" err="1"/>
              <a:t>певній</a:t>
            </a:r>
            <a:r>
              <a:rPr lang="ru-RU" dirty="0"/>
              <a:t> </a:t>
            </a:r>
            <a:r>
              <a:rPr lang="ru-RU" dirty="0" err="1"/>
              <a:t>ніші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та </a:t>
            </a:r>
            <a:r>
              <a:rPr lang="ru-RU" dirty="0" err="1"/>
              <a:t>віддану</a:t>
            </a:r>
            <a:r>
              <a:rPr lang="ru-RU" dirty="0"/>
              <a:t> </a:t>
            </a:r>
            <a:r>
              <a:rPr lang="ru-RU" dirty="0" err="1"/>
              <a:t>аудиторію</a:t>
            </a:r>
            <a:r>
              <a:rPr lang="ru-RU" dirty="0"/>
              <a:t>. </a:t>
            </a:r>
            <a:r>
              <a:rPr lang="ru-RU" dirty="0" err="1"/>
              <a:t>Співпраця</a:t>
            </a:r>
            <a:r>
              <a:rPr lang="ru-RU" dirty="0"/>
              <a:t> з ними </a:t>
            </a:r>
            <a:r>
              <a:rPr lang="ru-RU" dirty="0" err="1"/>
              <a:t>дозволяє</a:t>
            </a:r>
            <a:r>
              <a:rPr lang="ru-RU" dirty="0"/>
              <a:t> вам </a:t>
            </a:r>
            <a:r>
              <a:rPr lang="ru-RU" dirty="0" err="1"/>
              <a:t>збільшити</a:t>
            </a:r>
            <a:r>
              <a:rPr lang="ru-RU" dirty="0"/>
              <a:t> свою </a:t>
            </a:r>
            <a:r>
              <a:rPr lang="ru-RU" dirty="0" err="1"/>
              <a:t>видимість</a:t>
            </a:r>
            <a:r>
              <a:rPr lang="ru-RU" dirty="0"/>
              <a:t>, </a:t>
            </a:r>
            <a:r>
              <a:rPr lang="ru-RU" dirty="0" err="1"/>
              <a:t>підвищити</a:t>
            </a:r>
            <a:r>
              <a:rPr lang="ru-RU" dirty="0"/>
              <a:t> </a:t>
            </a:r>
            <a:r>
              <a:rPr lang="ru-RU" dirty="0" err="1"/>
              <a:t>довіру</a:t>
            </a:r>
            <a:r>
              <a:rPr lang="ru-RU" dirty="0"/>
              <a:t> у </a:t>
            </a:r>
            <a:r>
              <a:rPr lang="ru-RU" dirty="0" err="1"/>
              <a:t>соціальних</a:t>
            </a:r>
            <a:r>
              <a:rPr lang="ru-RU" dirty="0"/>
              <a:t> мережах.</a:t>
            </a:r>
          </a:p>
          <a:p>
            <a:r>
              <a:rPr lang="ru-RU" dirty="0" err="1" smtClean="0"/>
              <a:t>Інфлюенсери</a:t>
            </a:r>
            <a:r>
              <a:rPr lang="ru-RU" dirty="0" smtClean="0"/>
              <a:t> </a:t>
            </a:r>
            <a:r>
              <a:rPr lang="ru-RU" dirty="0" err="1"/>
              <a:t>створюють</a:t>
            </a:r>
            <a:r>
              <a:rPr lang="ru-RU" dirty="0"/>
              <a:t> контент,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на думки та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підписників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числа та </a:t>
            </a:r>
            <a:r>
              <a:rPr lang="ru-RU" dirty="0" err="1"/>
              <a:t>конверсії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ретельно</a:t>
            </a:r>
            <a:r>
              <a:rPr lang="ru-RU" dirty="0"/>
              <a:t> </a:t>
            </a:r>
            <a:r>
              <a:rPr lang="ru-RU" dirty="0" err="1"/>
              <a:t>підходити</a:t>
            </a:r>
            <a:r>
              <a:rPr lang="ru-RU" dirty="0"/>
              <a:t> до </a:t>
            </a:r>
            <a:r>
              <a:rPr lang="ru-RU" dirty="0" err="1"/>
              <a:t>вибору</a:t>
            </a:r>
            <a:r>
              <a:rPr lang="ru-RU" dirty="0"/>
              <a:t> </a:t>
            </a:r>
            <a:r>
              <a:rPr lang="ru-RU" dirty="0" err="1"/>
              <a:t>лідерів</a:t>
            </a:r>
            <a:r>
              <a:rPr lang="ru-RU" dirty="0"/>
              <a:t> думки для </a:t>
            </a:r>
            <a:r>
              <a:rPr lang="ru-RU" dirty="0" err="1"/>
              <a:t>співпраці</a:t>
            </a:r>
            <a:r>
              <a:rPr lang="ru-RU" dirty="0"/>
              <a:t>. </a:t>
            </a:r>
            <a:r>
              <a:rPr lang="ru-RU" dirty="0" err="1"/>
              <a:t>Важливо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 та стиль </a:t>
            </a:r>
            <a:r>
              <a:rPr lang="ru-RU" dirty="0" err="1"/>
              <a:t>відповідали</a:t>
            </a:r>
            <a:r>
              <a:rPr lang="ru-RU" dirty="0"/>
              <a:t> вашим.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встановити</a:t>
            </a:r>
            <a:r>
              <a:rPr lang="ru-RU" dirty="0"/>
              <a:t> </a:t>
            </a:r>
            <a:r>
              <a:rPr lang="ru-RU" dirty="0" err="1"/>
              <a:t>чіткі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 та метрики для </a:t>
            </a:r>
            <a:r>
              <a:rPr lang="ru-RU" dirty="0" err="1"/>
              <a:t>вимірювання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з </a:t>
            </a:r>
            <a:r>
              <a:rPr lang="ru-RU" dirty="0" err="1"/>
              <a:t>інфлюенсерами</a:t>
            </a:r>
            <a:r>
              <a:rPr lang="ru-RU" dirty="0" smtClean="0"/>
              <a:t>.</a:t>
            </a:r>
          </a:p>
          <a:p>
            <a:r>
              <a:rPr lang="ru-RU" dirty="0"/>
              <a:t>5.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репутацією</a:t>
            </a:r>
            <a:endParaRPr lang="ru-RU" dirty="0"/>
          </a:p>
          <a:p>
            <a:r>
              <a:rPr lang="ru-RU" dirty="0" smtClean="0"/>
              <a:t>У </a:t>
            </a:r>
            <a:r>
              <a:rPr lang="ru-RU" dirty="0" err="1"/>
              <a:t>соціальних</a:t>
            </a:r>
            <a:r>
              <a:rPr lang="ru-RU" dirty="0"/>
              <a:t> мережах, де люди активно </a:t>
            </a:r>
            <a:r>
              <a:rPr lang="ru-RU" dirty="0" err="1"/>
              <a:t>спілкуються</a:t>
            </a:r>
            <a:r>
              <a:rPr lang="ru-RU" dirty="0"/>
              <a:t> та </a:t>
            </a:r>
            <a:r>
              <a:rPr lang="ru-RU" dirty="0" err="1"/>
              <a:t>діляться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думкою</a:t>
            </a:r>
            <a:r>
              <a:rPr lang="ru-RU" dirty="0"/>
              <a:t>, </a:t>
            </a:r>
            <a:r>
              <a:rPr lang="ru-RU" dirty="0" err="1"/>
              <a:t>підтримання</a:t>
            </a:r>
            <a:r>
              <a:rPr lang="ru-RU" dirty="0"/>
              <a:t> та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репутацією</a:t>
            </a:r>
            <a:r>
              <a:rPr lang="ru-RU" dirty="0"/>
              <a:t> </a:t>
            </a:r>
            <a:r>
              <a:rPr lang="ru-RU" dirty="0" err="1"/>
              <a:t>стають</a:t>
            </a:r>
            <a:r>
              <a:rPr lang="ru-RU" dirty="0"/>
              <a:t> критично </a:t>
            </a:r>
            <a:r>
              <a:rPr lang="ru-RU" dirty="0" err="1"/>
              <a:t>важливими</a:t>
            </a:r>
            <a:r>
              <a:rPr lang="ru-RU" dirty="0"/>
              <a:t>. Бренди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dirty="0" err="1"/>
              <a:t>готові</a:t>
            </a:r>
            <a:r>
              <a:rPr lang="ru-RU" dirty="0"/>
              <a:t> </a:t>
            </a:r>
            <a:r>
              <a:rPr lang="ru-RU" dirty="0" err="1"/>
              <a:t>відстежувати</a:t>
            </a:r>
            <a:r>
              <a:rPr lang="ru-RU" dirty="0"/>
              <a:t> та </a:t>
            </a:r>
            <a:r>
              <a:rPr lang="ru-RU" dirty="0" err="1"/>
              <a:t>аналізувати</a:t>
            </a:r>
            <a:r>
              <a:rPr lang="ru-RU" dirty="0"/>
              <a:t> </a:t>
            </a:r>
            <a:r>
              <a:rPr lang="ru-RU" dirty="0" err="1"/>
              <a:t>зворотний</a:t>
            </a:r>
            <a:r>
              <a:rPr lang="ru-RU" dirty="0"/>
              <a:t> </a:t>
            </a:r>
            <a:r>
              <a:rPr lang="ru-RU" dirty="0" err="1"/>
              <a:t>зв'язок</a:t>
            </a:r>
            <a:r>
              <a:rPr lang="ru-RU" dirty="0"/>
              <a:t>, </a:t>
            </a:r>
            <a:r>
              <a:rPr lang="ru-RU" dirty="0" err="1"/>
              <a:t>коментарі</a:t>
            </a:r>
            <a:r>
              <a:rPr lang="ru-RU" dirty="0"/>
              <a:t> та </a:t>
            </a:r>
            <a:r>
              <a:rPr lang="ru-RU" dirty="0" err="1"/>
              <a:t>відгуки</a:t>
            </a:r>
            <a:r>
              <a:rPr lang="ru-RU" dirty="0"/>
              <a:t> </a:t>
            </a:r>
            <a:r>
              <a:rPr lang="ru-RU" dirty="0" err="1"/>
              <a:t>користувачів</a:t>
            </a:r>
            <a:r>
              <a:rPr lang="ru-RU" dirty="0"/>
              <a:t> про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.</a:t>
            </a:r>
          </a:p>
          <a:p>
            <a:r>
              <a:rPr lang="ru-RU" dirty="0" err="1" smtClean="0"/>
              <a:t>Ефективне</a:t>
            </a:r>
            <a:r>
              <a:rPr lang="ru-RU" dirty="0" smtClean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репутацією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оперативну</a:t>
            </a:r>
            <a:r>
              <a:rPr lang="ru-RU" dirty="0"/>
              <a:t> </a:t>
            </a:r>
            <a:r>
              <a:rPr lang="ru-RU" dirty="0" err="1"/>
              <a:t>реакцію</a:t>
            </a:r>
            <a:r>
              <a:rPr lang="ru-RU" dirty="0"/>
              <a:t> на </a:t>
            </a:r>
            <a:r>
              <a:rPr lang="ru-RU" dirty="0" err="1"/>
              <a:t>негативні</a:t>
            </a:r>
            <a:r>
              <a:rPr lang="ru-RU" dirty="0"/>
              <a:t> </a:t>
            </a:r>
            <a:r>
              <a:rPr lang="ru-RU" dirty="0" err="1"/>
              <a:t>відгуки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у </a:t>
            </a:r>
            <a:r>
              <a:rPr lang="ru-RU" dirty="0" err="1"/>
              <a:t>клієнтів</a:t>
            </a:r>
            <a:r>
              <a:rPr lang="ru-RU" dirty="0"/>
              <a:t>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компанія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перетворити</a:t>
            </a:r>
            <a:r>
              <a:rPr lang="ru-RU" dirty="0"/>
              <a:t> </a:t>
            </a:r>
            <a:r>
              <a:rPr lang="ru-RU" dirty="0" err="1"/>
              <a:t>негативні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на </a:t>
            </a:r>
            <a:r>
              <a:rPr lang="ru-RU" dirty="0" err="1"/>
              <a:t>позитивний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для </a:t>
            </a:r>
            <a:r>
              <a:rPr lang="ru-RU" dirty="0" err="1"/>
              <a:t>замовника</a:t>
            </a:r>
            <a:r>
              <a:rPr lang="ru-RU" dirty="0"/>
              <a:t>.</a:t>
            </a:r>
          </a:p>
          <a:p>
            <a:r>
              <a:rPr lang="ru-RU" dirty="0" smtClean="0"/>
              <a:t>Основою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репутацією</a:t>
            </a:r>
            <a:r>
              <a:rPr lang="ru-RU" dirty="0"/>
              <a:t> </a:t>
            </a:r>
            <a:r>
              <a:rPr lang="ru-RU" dirty="0" err="1"/>
              <a:t>акаунта</a:t>
            </a:r>
            <a:r>
              <a:rPr lang="ru-RU" dirty="0"/>
              <a:t> в </a:t>
            </a:r>
            <a:r>
              <a:rPr lang="ru-RU" dirty="0" err="1"/>
              <a:t>соцмережах</a:t>
            </a:r>
            <a:r>
              <a:rPr lang="ru-RU" dirty="0"/>
              <a:t> є </a:t>
            </a:r>
            <a:r>
              <a:rPr lang="ru-RU" dirty="0" err="1"/>
              <a:t>відкритий</a:t>
            </a:r>
            <a:r>
              <a:rPr lang="ru-RU" dirty="0"/>
              <a:t> і </a:t>
            </a:r>
            <a:r>
              <a:rPr lang="ru-RU" dirty="0" err="1"/>
              <a:t>чесний</a:t>
            </a:r>
            <a:r>
              <a:rPr lang="ru-RU" dirty="0"/>
              <a:t> </a:t>
            </a:r>
            <a:r>
              <a:rPr lang="ru-RU" dirty="0" err="1"/>
              <a:t>діалог</a:t>
            </a:r>
            <a:r>
              <a:rPr lang="ru-RU" dirty="0"/>
              <a:t> з </a:t>
            </a:r>
            <a:r>
              <a:rPr lang="ru-RU" dirty="0" err="1"/>
              <a:t>аудиторією</a:t>
            </a:r>
            <a:r>
              <a:rPr lang="ru-RU" dirty="0"/>
              <a:t>, так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наберіться</a:t>
            </a:r>
            <a:r>
              <a:rPr lang="ru-RU" dirty="0"/>
              <a:t> </a:t>
            </a:r>
            <a:r>
              <a:rPr lang="ru-RU" dirty="0" err="1"/>
              <a:t>терпіння</a:t>
            </a:r>
            <a:r>
              <a:rPr lang="ru-RU" dirty="0"/>
              <a:t> й будьте </a:t>
            </a:r>
            <a:r>
              <a:rPr lang="ru-RU" dirty="0" err="1"/>
              <a:t>готові</a:t>
            </a:r>
            <a:r>
              <a:rPr lang="ru-RU" dirty="0"/>
              <a:t> до </a:t>
            </a:r>
            <a:r>
              <a:rPr lang="ru-RU" dirty="0" err="1"/>
              <a:t>зворотного</a:t>
            </a:r>
            <a:r>
              <a:rPr lang="ru-RU" dirty="0"/>
              <a:t> </a:t>
            </a:r>
            <a:r>
              <a:rPr lang="ru-RU" dirty="0" err="1"/>
              <a:t>зв'язку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00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283029"/>
            <a:ext cx="10189029" cy="1023257"/>
          </a:xfrm>
        </p:spPr>
        <p:txBody>
          <a:bodyPr>
            <a:normAutofit fontScale="90000"/>
          </a:bodyPr>
          <a:lstStyle/>
          <a:p>
            <a:r>
              <a:rPr lang="ru-RU" dirty="0"/>
              <a:t>Метрики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просування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069" y="901337"/>
            <a:ext cx="10384971" cy="5956663"/>
          </a:xfrm>
        </p:spPr>
        <p:txBody>
          <a:bodyPr/>
          <a:lstStyle/>
          <a:p>
            <a:r>
              <a:rPr lang="ru-RU" sz="2000" b="1" dirty="0">
                <a:latin typeface="Arial Black" panose="020B0A04020102020204" pitchFamily="34" charset="0"/>
              </a:rPr>
              <a:t>Метрики </a:t>
            </a:r>
            <a:r>
              <a:rPr lang="ru-RU" sz="2000" b="1" dirty="0" err="1">
                <a:latin typeface="Arial Black" panose="020B0A04020102020204" pitchFamily="34" charset="0"/>
              </a:rPr>
              <a:t>залучення</a:t>
            </a:r>
            <a:endParaRPr lang="ru-RU" sz="2000" b="1" dirty="0">
              <a:latin typeface="Arial Black" panose="020B0A04020102020204" pitchFamily="34" charset="0"/>
            </a:endParaRPr>
          </a:p>
          <a:p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en-US" dirty="0"/>
              <a:t>KPI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взаємодію</a:t>
            </a:r>
            <a:r>
              <a:rPr lang="ru-RU" dirty="0"/>
              <a:t> </a:t>
            </a:r>
            <a:r>
              <a:rPr lang="ru-RU" dirty="0" err="1"/>
              <a:t>користувачів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публікаціями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в </a:t>
            </a:r>
            <a:r>
              <a:rPr lang="ru-RU" dirty="0" err="1"/>
              <a:t>соціальних</a:t>
            </a:r>
            <a:r>
              <a:rPr lang="ru-RU" dirty="0"/>
              <a:t> мережах.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лайків</a:t>
            </a:r>
            <a:r>
              <a:rPr lang="ru-RU" dirty="0"/>
              <a:t>, </a:t>
            </a:r>
            <a:r>
              <a:rPr lang="ru-RU" dirty="0" err="1"/>
              <a:t>репостів</a:t>
            </a:r>
            <a:r>
              <a:rPr lang="ru-RU" dirty="0"/>
              <a:t> та </a:t>
            </a:r>
            <a:r>
              <a:rPr lang="ru-RU" dirty="0" err="1"/>
              <a:t>коментарів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розрахувати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:</a:t>
            </a:r>
          </a:p>
          <a:p>
            <a:r>
              <a:rPr lang="ru-RU" dirty="0" smtClean="0"/>
              <a:t>   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коефіцієнт</a:t>
            </a:r>
            <a:r>
              <a:rPr lang="ru-RU" dirty="0"/>
              <a:t> </a:t>
            </a:r>
            <a:r>
              <a:rPr lang="ru-RU" dirty="0" err="1"/>
              <a:t>залучення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відображає</a:t>
            </a:r>
            <a:r>
              <a:rPr lang="ru-RU" dirty="0"/>
              <a:t> </a:t>
            </a: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/>
              <a:t>реакцій</a:t>
            </a:r>
            <a:r>
              <a:rPr lang="ru-RU" dirty="0"/>
              <a:t> </a:t>
            </a:r>
            <a:r>
              <a:rPr lang="ru-RU" dirty="0" err="1"/>
              <a:t>користувачів</a:t>
            </a:r>
            <a:r>
              <a:rPr lang="ru-RU" dirty="0"/>
              <a:t> до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підписників</a:t>
            </a:r>
            <a:r>
              <a:rPr lang="ru-RU" dirty="0"/>
              <a:t>;</a:t>
            </a:r>
          </a:p>
          <a:p>
            <a:r>
              <a:rPr lang="ru-RU" dirty="0"/>
              <a:t>    </a:t>
            </a:r>
            <a:r>
              <a:rPr lang="ru-RU" dirty="0" err="1"/>
              <a:t>показник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показує</a:t>
            </a:r>
            <a:r>
              <a:rPr lang="ru-RU" dirty="0"/>
              <a:t> частоту </a:t>
            </a:r>
            <a:r>
              <a:rPr lang="ru-RU" dirty="0" err="1"/>
              <a:t>репостів</a:t>
            </a:r>
            <a:r>
              <a:rPr lang="ru-RU" dirty="0"/>
              <a:t> та </a:t>
            </a:r>
            <a:r>
              <a:rPr lang="ru-RU" dirty="0" err="1"/>
              <a:t>поширення</a:t>
            </a:r>
            <a:r>
              <a:rPr lang="ru-RU" dirty="0"/>
              <a:t> контенту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;</a:t>
            </a:r>
          </a:p>
          <a:p>
            <a:r>
              <a:rPr lang="ru-RU" dirty="0"/>
              <a:t>   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віральності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зрозуміти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вірусними</a:t>
            </a:r>
            <a:r>
              <a:rPr lang="ru-RU" dirty="0"/>
              <a:t> та </a:t>
            </a:r>
            <a:r>
              <a:rPr lang="ru-RU" dirty="0" err="1"/>
              <a:t>привертають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людей.</a:t>
            </a:r>
          </a:p>
          <a:p>
            <a:r>
              <a:rPr lang="ru-RU" dirty="0" smtClean="0"/>
              <a:t>Для </a:t>
            </a:r>
            <a:r>
              <a:rPr lang="ru-RU" dirty="0"/>
              <a:t>того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оцінити</a:t>
            </a:r>
            <a:r>
              <a:rPr lang="ru-RU" dirty="0"/>
              <a:t> </a:t>
            </a:r>
            <a:r>
              <a:rPr lang="ru-RU" dirty="0" err="1"/>
              <a:t>результативність</a:t>
            </a:r>
            <a:r>
              <a:rPr lang="ru-RU" dirty="0"/>
              <a:t> </a:t>
            </a:r>
            <a:r>
              <a:rPr lang="ru-RU" dirty="0" err="1"/>
              <a:t>просування</a:t>
            </a:r>
            <a:r>
              <a:rPr lang="ru-RU" dirty="0"/>
              <a:t>,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метрик і </a:t>
            </a:r>
            <a:r>
              <a:rPr lang="ru-RU" dirty="0" err="1"/>
              <a:t>зрозуміти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успішно</a:t>
            </a:r>
            <a:r>
              <a:rPr lang="ru-RU" dirty="0"/>
              <a:t> </a:t>
            </a:r>
            <a:r>
              <a:rPr lang="ru-RU" dirty="0" err="1"/>
              <a:t>компанія</a:t>
            </a:r>
            <a:r>
              <a:rPr lang="ru-RU" dirty="0"/>
              <a:t> </a:t>
            </a:r>
            <a:r>
              <a:rPr lang="ru-RU" dirty="0" err="1"/>
              <a:t>взаємодіє</a:t>
            </a:r>
            <a:r>
              <a:rPr lang="ru-RU" dirty="0"/>
              <a:t> з </a:t>
            </a:r>
            <a:r>
              <a:rPr lang="ru-RU" dirty="0" err="1"/>
              <a:t>аудиторією</a:t>
            </a:r>
            <a:r>
              <a:rPr lang="ru-RU" dirty="0"/>
              <a:t>, </a:t>
            </a:r>
            <a:r>
              <a:rPr lang="ru-RU" dirty="0" err="1"/>
              <a:t>наскільки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контент </a:t>
            </a:r>
            <a:r>
              <a:rPr lang="ru-RU" dirty="0" err="1"/>
              <a:t>привабливий</a:t>
            </a:r>
            <a:r>
              <a:rPr lang="ru-RU" dirty="0"/>
              <a:t> та </a:t>
            </a:r>
            <a:r>
              <a:rPr lang="ru-RU" dirty="0" err="1"/>
              <a:t>популярний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524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384" y="469650"/>
            <a:ext cx="10058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Мета </a:t>
            </a:r>
            <a:r>
              <a:rPr lang="ru-RU" sz="2800" b="1" dirty="0" err="1"/>
              <a:t>лекції:</a:t>
            </a:r>
            <a:r>
              <a:rPr lang="ru-RU" sz="2800" dirty="0" err="1"/>
              <a:t>Ознайомити</a:t>
            </a:r>
            <a:r>
              <a:rPr lang="ru-RU" sz="2800" dirty="0"/>
              <a:t> </a:t>
            </a:r>
            <a:r>
              <a:rPr lang="ru-RU" sz="2800" dirty="0" err="1"/>
              <a:t>студентів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сутністю</a:t>
            </a:r>
            <a:r>
              <a:rPr lang="ru-RU" sz="2800" dirty="0"/>
              <a:t> </a:t>
            </a:r>
            <a:r>
              <a:rPr lang="ru-RU" sz="2800" dirty="0" err="1"/>
              <a:t>соціальних</a:t>
            </a:r>
            <a:r>
              <a:rPr lang="ru-RU" sz="2800" dirty="0"/>
              <a:t> мереж як </a:t>
            </a:r>
            <a:r>
              <a:rPr lang="ru-RU" sz="2800" dirty="0" err="1"/>
              <a:t>інструменту</a:t>
            </a:r>
            <a:r>
              <a:rPr lang="ru-RU" sz="2800" dirty="0"/>
              <a:t> </a:t>
            </a:r>
            <a:r>
              <a:rPr lang="ru-RU" sz="2800" dirty="0" err="1"/>
              <a:t>маркетингових</a:t>
            </a:r>
            <a:r>
              <a:rPr lang="ru-RU" sz="2800" dirty="0"/>
              <a:t> </a:t>
            </a:r>
            <a:r>
              <a:rPr lang="ru-RU" sz="2800" dirty="0" err="1"/>
              <a:t>комунікацій</a:t>
            </a:r>
            <a:r>
              <a:rPr lang="ru-RU" sz="2800" dirty="0"/>
              <a:t>, </a:t>
            </a:r>
            <a:r>
              <a:rPr lang="ru-RU" sz="2800" dirty="0" err="1"/>
              <a:t>розкрити</a:t>
            </a:r>
            <a:r>
              <a:rPr lang="ru-RU" sz="2800" dirty="0"/>
              <a:t> </a:t>
            </a:r>
            <a:r>
              <a:rPr lang="ru-RU" sz="2800" dirty="0" err="1"/>
              <a:t>можливості</a:t>
            </a:r>
            <a:r>
              <a:rPr lang="ru-RU" sz="2800" dirty="0"/>
              <a:t> </a:t>
            </a:r>
            <a:r>
              <a:rPr lang="ru-RU" sz="2800" dirty="0" err="1"/>
              <a:t>використання</a:t>
            </a:r>
            <a:r>
              <a:rPr lang="ru-RU" sz="2800" dirty="0"/>
              <a:t> </a:t>
            </a:r>
            <a:r>
              <a:rPr lang="ru-RU" sz="2800" dirty="0" err="1"/>
              <a:t>соціальних</a:t>
            </a:r>
            <a:r>
              <a:rPr lang="ru-RU" sz="2800" dirty="0"/>
              <a:t> платформ для </a:t>
            </a:r>
            <a:r>
              <a:rPr lang="ru-RU" sz="2800" dirty="0" err="1"/>
              <a:t>просування</a:t>
            </a:r>
            <a:r>
              <a:rPr lang="ru-RU" sz="2800" dirty="0"/>
              <a:t> </a:t>
            </a:r>
            <a:r>
              <a:rPr lang="ru-RU" sz="2800" dirty="0" err="1"/>
              <a:t>товарів</a:t>
            </a:r>
            <a:r>
              <a:rPr lang="ru-RU" sz="2800" dirty="0"/>
              <a:t> і </a:t>
            </a:r>
            <a:r>
              <a:rPr lang="ru-RU" sz="2800" dirty="0" err="1"/>
              <a:t>послуг</a:t>
            </a:r>
            <a:r>
              <a:rPr lang="ru-RU" sz="2800" dirty="0"/>
              <a:t>, </a:t>
            </a:r>
            <a:r>
              <a:rPr lang="ru-RU" sz="2800" dirty="0" err="1"/>
              <a:t>формування</a:t>
            </a:r>
            <a:r>
              <a:rPr lang="ru-RU" sz="2800" dirty="0"/>
              <a:t> бренду та </a:t>
            </a:r>
            <a:r>
              <a:rPr lang="ru-RU" sz="2800" dirty="0" err="1"/>
              <a:t>залучення</a:t>
            </a:r>
            <a:r>
              <a:rPr lang="ru-RU" sz="2800" dirty="0"/>
              <a:t> </a:t>
            </a:r>
            <a:r>
              <a:rPr lang="ru-RU" sz="2800" dirty="0" err="1"/>
              <a:t>цільової</a:t>
            </a:r>
            <a:r>
              <a:rPr lang="ru-RU" sz="2800" dirty="0"/>
              <a:t> </a:t>
            </a:r>
            <a:r>
              <a:rPr lang="ru-RU" sz="2800" dirty="0" err="1"/>
              <a:t>аудиторії</a:t>
            </a:r>
            <a:r>
              <a:rPr lang="ru-RU" sz="2800" dirty="0"/>
              <a:t>.</a:t>
            </a:r>
            <a:endParaRPr lang="en-US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855" y="2937727"/>
            <a:ext cx="5986791" cy="35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43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95794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31" y="326573"/>
            <a:ext cx="10750732" cy="6531427"/>
          </a:xfrm>
        </p:spPr>
        <p:txBody>
          <a:bodyPr/>
          <a:lstStyle/>
          <a:p>
            <a:r>
              <a:rPr lang="ru-RU" sz="2400" dirty="0">
                <a:latin typeface="Arial Black" panose="020B0A04020102020204" pitchFamily="34" charset="0"/>
              </a:rPr>
              <a:t>Метрики </a:t>
            </a:r>
            <a:r>
              <a:rPr lang="ru-RU" sz="2400" dirty="0" err="1">
                <a:latin typeface="Arial Black" panose="020B0A04020102020204" pitchFamily="34" charset="0"/>
              </a:rPr>
              <a:t>охоплення</a:t>
            </a:r>
            <a:endParaRPr lang="ru-RU" sz="2400" dirty="0">
              <a:latin typeface="Arial Black" panose="020B0A04020102020204" pitchFamily="34" charset="0"/>
            </a:endParaRPr>
          </a:p>
          <a:p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/>
              <a:t>дані</a:t>
            </a:r>
            <a:r>
              <a:rPr lang="ru-RU" dirty="0"/>
              <a:t> є практично в кожному </a:t>
            </a:r>
            <a:r>
              <a:rPr lang="ru-RU" dirty="0" err="1"/>
              <a:t>звіті</a:t>
            </a:r>
            <a:r>
              <a:rPr lang="ru-RU" dirty="0"/>
              <a:t>, </a:t>
            </a:r>
            <a:r>
              <a:rPr lang="ru-RU" dirty="0" err="1"/>
              <a:t>пов'язаному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статистикою </a:t>
            </a:r>
            <a:r>
              <a:rPr lang="ru-RU" dirty="0" err="1"/>
              <a:t>активності</a:t>
            </a:r>
            <a:r>
              <a:rPr lang="ru-RU" dirty="0"/>
              <a:t> в </a:t>
            </a:r>
            <a:r>
              <a:rPr lang="ru-RU" dirty="0" err="1"/>
              <a:t>соціальних</a:t>
            </a:r>
            <a:r>
              <a:rPr lang="ru-RU" dirty="0"/>
              <a:t> мережах. Вони </a:t>
            </a:r>
            <a:r>
              <a:rPr lang="ru-RU" dirty="0" err="1"/>
              <a:t>демонструють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унікальних</a:t>
            </a:r>
            <a:r>
              <a:rPr lang="ru-RU" dirty="0"/>
              <a:t> </a:t>
            </a:r>
            <a:r>
              <a:rPr lang="ru-RU" dirty="0" err="1"/>
              <a:t>користувачів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взаємодіяли</a:t>
            </a:r>
            <a:r>
              <a:rPr lang="ru-RU" dirty="0"/>
              <a:t> з постом.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враховувати</a:t>
            </a:r>
            <a:r>
              <a:rPr lang="ru-RU" dirty="0"/>
              <a:t> </a:t>
            </a:r>
            <a:r>
              <a:rPr lang="ru-RU" dirty="0" err="1"/>
              <a:t>охоплення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підписників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потенційних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. </a:t>
            </a:r>
            <a:r>
              <a:rPr lang="ru-RU" dirty="0" err="1"/>
              <a:t>Йдеться</a:t>
            </a:r>
            <a:r>
              <a:rPr lang="ru-RU" dirty="0"/>
              <a:t> про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/>
              <a:t>    </a:t>
            </a:r>
            <a:r>
              <a:rPr lang="ru-RU" dirty="0" err="1"/>
              <a:t>охоплення</a:t>
            </a:r>
            <a:r>
              <a:rPr lang="ru-RU" dirty="0"/>
              <a:t> поста,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відсоток</a:t>
            </a:r>
            <a:r>
              <a:rPr lang="ru-RU" dirty="0"/>
              <a:t> тих,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побачив</a:t>
            </a:r>
            <a:r>
              <a:rPr lang="ru-RU" dirty="0"/>
              <a:t> </a:t>
            </a:r>
            <a:r>
              <a:rPr lang="ru-RU" dirty="0" err="1"/>
              <a:t>публікацію</a:t>
            </a:r>
            <a:r>
              <a:rPr lang="ru-RU" dirty="0"/>
              <a:t>;</a:t>
            </a:r>
          </a:p>
          <a:p>
            <a:r>
              <a:rPr lang="ru-RU" dirty="0"/>
              <a:t>    </a:t>
            </a:r>
            <a:r>
              <a:rPr lang="ru-RU" dirty="0" err="1"/>
              <a:t>темпи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корисну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просування</a:t>
            </a:r>
            <a:r>
              <a:rPr lang="ru-RU" dirty="0"/>
              <a:t> </a:t>
            </a:r>
            <a:r>
              <a:rPr lang="ru-RU" dirty="0" err="1"/>
              <a:t>акаунту</a:t>
            </a:r>
            <a:r>
              <a:rPr lang="ru-RU" dirty="0"/>
              <a:t> та </a:t>
            </a:r>
            <a:r>
              <a:rPr lang="ru-RU" dirty="0" err="1"/>
              <a:t>приріст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підписників</a:t>
            </a:r>
            <a:r>
              <a:rPr lang="ru-RU" dirty="0"/>
              <a:t>;</a:t>
            </a:r>
          </a:p>
          <a:p>
            <a:r>
              <a:rPr lang="ru-RU" dirty="0"/>
              <a:t>    </a:t>
            </a:r>
            <a:r>
              <a:rPr lang="ru-RU" dirty="0" err="1"/>
              <a:t>частка</a:t>
            </a:r>
            <a:r>
              <a:rPr lang="ru-RU" dirty="0"/>
              <a:t> голосу,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відображає</a:t>
            </a:r>
            <a:r>
              <a:rPr lang="ru-RU" dirty="0"/>
              <a:t> </a:t>
            </a:r>
            <a:r>
              <a:rPr lang="ru-RU" dirty="0" err="1"/>
              <a:t>відсоток</a:t>
            </a:r>
            <a:r>
              <a:rPr lang="ru-RU" dirty="0"/>
              <a:t> </a:t>
            </a:r>
            <a:r>
              <a:rPr lang="ru-RU" dirty="0" err="1"/>
              <a:t>згадок</a:t>
            </a:r>
            <a:r>
              <a:rPr lang="ru-RU" dirty="0"/>
              <a:t> бренду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згадок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метрик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оцінити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та </a:t>
            </a:r>
            <a:r>
              <a:rPr lang="ru-RU" dirty="0" err="1"/>
              <a:t>вплив</a:t>
            </a:r>
            <a:r>
              <a:rPr lang="ru-RU" dirty="0"/>
              <a:t> ваших </a:t>
            </a:r>
            <a:r>
              <a:rPr lang="ru-RU" dirty="0" err="1"/>
              <a:t>публікацій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зрозуміти</a:t>
            </a:r>
            <a:r>
              <a:rPr lang="ru-RU" dirty="0"/>
              <a:t>, </a:t>
            </a:r>
            <a:r>
              <a:rPr lang="ru-RU" dirty="0" err="1"/>
              <a:t>наскільки</a:t>
            </a:r>
            <a:r>
              <a:rPr lang="ru-RU" dirty="0"/>
              <a:t> </a:t>
            </a:r>
            <a:r>
              <a:rPr lang="ru-RU" dirty="0" err="1"/>
              <a:t>успішно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утримуєте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49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77334" y="119744"/>
            <a:ext cx="8596668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31" y="165463"/>
            <a:ext cx="10763795" cy="6535783"/>
          </a:xfrm>
        </p:spPr>
        <p:txBody>
          <a:bodyPr/>
          <a:lstStyle/>
          <a:p>
            <a:r>
              <a:rPr lang="ru-RU" sz="2400" dirty="0">
                <a:latin typeface="Arial Black" panose="020B0A04020102020204" pitchFamily="34" charset="0"/>
              </a:rPr>
              <a:t>Метрики </a:t>
            </a:r>
            <a:r>
              <a:rPr lang="ru-RU" sz="2400" dirty="0" err="1">
                <a:latin typeface="Arial Black" panose="020B0A04020102020204" pitchFamily="34" charset="0"/>
              </a:rPr>
              <a:t>конверсії</a:t>
            </a:r>
            <a:endParaRPr lang="ru-RU" sz="2400" dirty="0">
              <a:latin typeface="Arial Black" panose="020B0A04020102020204" pitchFamily="34" charset="0"/>
            </a:endParaRPr>
          </a:p>
          <a:p>
            <a:r>
              <a:rPr lang="ru-RU" sz="2000" dirty="0" err="1" smtClean="0"/>
              <a:t>Необхідно</a:t>
            </a:r>
            <a:r>
              <a:rPr lang="ru-RU" sz="2000" dirty="0" smtClean="0"/>
              <a:t> </a:t>
            </a:r>
            <a:r>
              <a:rPr lang="ru-RU" sz="2000" dirty="0" err="1"/>
              <a:t>пам'ятати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хороше</a:t>
            </a:r>
            <a:r>
              <a:rPr lang="ru-RU" sz="2000" dirty="0"/>
              <a:t> </a:t>
            </a:r>
            <a:r>
              <a:rPr lang="ru-RU" sz="2000" dirty="0" err="1"/>
              <a:t>охоплення</a:t>
            </a:r>
            <a:r>
              <a:rPr lang="ru-RU" sz="2000" dirty="0"/>
              <a:t> та </a:t>
            </a:r>
            <a:r>
              <a:rPr lang="ru-RU" sz="2000" dirty="0" err="1"/>
              <a:t>залученість</a:t>
            </a:r>
            <a:r>
              <a:rPr lang="ru-RU" sz="2000" dirty="0"/>
              <a:t> до </a:t>
            </a:r>
            <a:r>
              <a:rPr lang="ru-RU" sz="2000" dirty="0" err="1"/>
              <a:t>соціальних</a:t>
            </a:r>
            <a:r>
              <a:rPr lang="ru-RU" sz="2000" dirty="0"/>
              <a:t> мереж </a:t>
            </a:r>
            <a:r>
              <a:rPr lang="ru-RU" sz="2000" dirty="0" err="1"/>
              <a:t>недостатні</a:t>
            </a:r>
            <a:r>
              <a:rPr lang="ru-RU" sz="2000" dirty="0"/>
              <a:t> для </a:t>
            </a:r>
            <a:r>
              <a:rPr lang="ru-RU" sz="2000" dirty="0" err="1"/>
              <a:t>успішного</a:t>
            </a:r>
            <a:r>
              <a:rPr lang="ru-RU" sz="2000" dirty="0"/>
              <a:t> </a:t>
            </a:r>
            <a:r>
              <a:rPr lang="ru-RU" sz="2000" dirty="0" err="1"/>
              <a:t>бізнесу</a:t>
            </a:r>
            <a:r>
              <a:rPr lang="ru-RU" sz="2000" dirty="0"/>
              <a:t>.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оцінити</a:t>
            </a:r>
            <a:r>
              <a:rPr lang="ru-RU" sz="2000" dirty="0"/>
              <a:t> </a:t>
            </a:r>
            <a:r>
              <a:rPr lang="ru-RU" sz="2000" dirty="0" err="1"/>
              <a:t>реальну</a:t>
            </a:r>
            <a:r>
              <a:rPr lang="ru-RU" sz="2000" dirty="0"/>
              <a:t> </a:t>
            </a:r>
            <a:r>
              <a:rPr lang="ru-RU" sz="2000" dirty="0" err="1"/>
              <a:t>користь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маркетингових</a:t>
            </a:r>
            <a:r>
              <a:rPr lang="ru-RU" sz="2000" dirty="0"/>
              <a:t> </a:t>
            </a:r>
            <a:r>
              <a:rPr lang="ru-RU" sz="2000" dirty="0" err="1"/>
              <a:t>зусиль</a:t>
            </a:r>
            <a:r>
              <a:rPr lang="ru-RU" sz="2000" dirty="0"/>
              <a:t>, </a:t>
            </a:r>
            <a:r>
              <a:rPr lang="ru-RU" sz="2000" dirty="0" err="1"/>
              <a:t>важливо</a:t>
            </a:r>
            <a:r>
              <a:rPr lang="ru-RU" sz="2000" dirty="0"/>
              <a:t> </a:t>
            </a:r>
            <a:r>
              <a:rPr lang="ru-RU" sz="2000" dirty="0" err="1"/>
              <a:t>проаналізувати</a:t>
            </a:r>
            <a:r>
              <a:rPr lang="ru-RU" sz="2000" dirty="0"/>
              <a:t> </a:t>
            </a:r>
            <a:r>
              <a:rPr lang="ru-RU" sz="2000" dirty="0" err="1"/>
              <a:t>такі</a:t>
            </a:r>
            <a:r>
              <a:rPr lang="ru-RU" sz="2000" dirty="0"/>
              <a:t> </a:t>
            </a:r>
            <a:r>
              <a:rPr lang="ru-RU" sz="2000" dirty="0" err="1"/>
              <a:t>показники</a:t>
            </a:r>
            <a:r>
              <a:rPr lang="ru-RU" sz="2000" dirty="0"/>
              <a:t>:</a:t>
            </a:r>
          </a:p>
          <a:p>
            <a:endParaRPr lang="ru-RU" sz="2000" dirty="0"/>
          </a:p>
          <a:p>
            <a:r>
              <a:rPr lang="ru-RU" sz="2000" dirty="0"/>
              <a:t>    </a:t>
            </a:r>
            <a:r>
              <a:rPr lang="ru-RU" sz="2000" dirty="0" err="1"/>
              <a:t>коефіцієнт</a:t>
            </a:r>
            <a:r>
              <a:rPr lang="ru-RU" sz="2000" dirty="0"/>
              <a:t> </a:t>
            </a:r>
            <a:r>
              <a:rPr lang="ru-RU" sz="2000" dirty="0" err="1"/>
              <a:t>конверсії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відображає</a:t>
            </a:r>
            <a:r>
              <a:rPr lang="ru-RU" sz="2000" dirty="0"/>
              <a:t>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користувачів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стали </a:t>
            </a:r>
            <a:r>
              <a:rPr lang="ru-RU" sz="2000" dirty="0" err="1"/>
              <a:t>покупцями</a:t>
            </a:r>
            <a:r>
              <a:rPr lang="ru-RU" sz="2000" dirty="0"/>
              <a:t> </a:t>
            </a:r>
            <a:r>
              <a:rPr lang="ru-RU" sz="2000" dirty="0" err="1"/>
              <a:t>завдяки</a:t>
            </a:r>
            <a:r>
              <a:rPr lang="ru-RU" sz="2000" dirty="0"/>
              <a:t> </a:t>
            </a:r>
            <a:r>
              <a:rPr lang="ru-RU" sz="2000" dirty="0" err="1"/>
              <a:t>дії</a:t>
            </a:r>
            <a:r>
              <a:rPr lang="ru-RU" sz="2000" dirty="0"/>
              <a:t> </a:t>
            </a:r>
            <a:r>
              <a:rPr lang="ru-RU" sz="2000" dirty="0" err="1"/>
              <a:t>публікацій</a:t>
            </a:r>
            <a:r>
              <a:rPr lang="ru-RU" sz="2000" dirty="0"/>
              <a:t>;</a:t>
            </a:r>
          </a:p>
          <a:p>
            <a:r>
              <a:rPr lang="ru-RU" sz="2000" dirty="0"/>
              <a:t>    </a:t>
            </a:r>
            <a:r>
              <a:rPr lang="ru-RU" sz="2000" dirty="0" err="1"/>
              <a:t>клікабельність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показує</a:t>
            </a:r>
            <a:r>
              <a:rPr lang="ru-RU" sz="2000" dirty="0"/>
              <a:t> </a:t>
            </a:r>
            <a:r>
              <a:rPr lang="ru-RU" sz="2000" dirty="0" err="1"/>
              <a:t>кількість</a:t>
            </a:r>
            <a:r>
              <a:rPr lang="ru-RU" sz="2000" dirty="0"/>
              <a:t> людей,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реагують</a:t>
            </a:r>
            <a:r>
              <a:rPr lang="ru-RU" sz="2000" dirty="0"/>
              <a:t> на </a:t>
            </a:r>
            <a:r>
              <a:rPr lang="ru-RU" sz="2000" dirty="0" err="1"/>
              <a:t>заклики</a:t>
            </a:r>
            <a:r>
              <a:rPr lang="ru-RU" sz="2000" dirty="0"/>
              <a:t> до </a:t>
            </a:r>
            <a:r>
              <a:rPr lang="ru-RU" sz="2000" dirty="0" err="1"/>
              <a:t>дії</a:t>
            </a:r>
            <a:r>
              <a:rPr lang="ru-RU" sz="2000" dirty="0"/>
              <a:t> у ваших </a:t>
            </a:r>
            <a:r>
              <a:rPr lang="ru-RU" sz="2000" dirty="0" err="1"/>
              <a:t>повідомленнях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r>
              <a:rPr lang="ru-RU" sz="2000" dirty="0" err="1"/>
              <a:t>Охоплення</a:t>
            </a:r>
            <a:r>
              <a:rPr lang="ru-RU" sz="2000" dirty="0"/>
              <a:t> та </a:t>
            </a:r>
            <a:r>
              <a:rPr lang="ru-RU" sz="2000" dirty="0" err="1"/>
              <a:t>залучення</a:t>
            </a:r>
            <a:r>
              <a:rPr lang="ru-RU" sz="2000" dirty="0"/>
              <a:t> </a:t>
            </a:r>
            <a:r>
              <a:rPr lang="ru-RU" sz="2000" dirty="0" err="1"/>
              <a:t>важливі</a:t>
            </a:r>
            <a:r>
              <a:rPr lang="ru-RU" sz="2000" dirty="0"/>
              <a:t> для </a:t>
            </a:r>
            <a:r>
              <a:rPr lang="ru-RU" sz="2000" dirty="0" err="1"/>
              <a:t>привернення</a:t>
            </a:r>
            <a:r>
              <a:rPr lang="ru-RU" sz="2000" dirty="0"/>
              <a:t> </a:t>
            </a:r>
            <a:r>
              <a:rPr lang="ru-RU" sz="2000" dirty="0" err="1"/>
              <a:t>уваги</a:t>
            </a:r>
            <a:r>
              <a:rPr lang="ru-RU" sz="2000" dirty="0"/>
              <a:t> </a:t>
            </a:r>
            <a:r>
              <a:rPr lang="ru-RU" sz="2000" dirty="0" err="1"/>
              <a:t>аудиторії</a:t>
            </a:r>
            <a:r>
              <a:rPr lang="ru-RU" sz="2000" dirty="0"/>
              <a:t>, але </a:t>
            </a:r>
            <a:r>
              <a:rPr lang="ru-RU" sz="2000" dirty="0" err="1"/>
              <a:t>саме</a:t>
            </a:r>
            <a:r>
              <a:rPr lang="ru-RU" sz="2000" dirty="0"/>
              <a:t> </a:t>
            </a:r>
            <a:r>
              <a:rPr lang="ru-RU" sz="2000" dirty="0" err="1"/>
              <a:t>конверсії</a:t>
            </a:r>
            <a:r>
              <a:rPr lang="ru-RU" sz="2000" dirty="0"/>
              <a:t> та </a:t>
            </a:r>
            <a:r>
              <a:rPr lang="ru-RU" sz="2000" dirty="0" err="1"/>
              <a:t>активні</a:t>
            </a:r>
            <a:r>
              <a:rPr lang="ru-RU" sz="2000" dirty="0"/>
              <a:t> </a:t>
            </a:r>
            <a:r>
              <a:rPr lang="ru-RU" sz="2000" dirty="0" err="1"/>
              <a:t>дії</a:t>
            </a:r>
            <a:r>
              <a:rPr lang="ru-RU" sz="2000" dirty="0"/>
              <a:t> </a:t>
            </a:r>
            <a:r>
              <a:rPr lang="ru-RU" sz="2000" dirty="0" err="1"/>
              <a:t>користувачів</a:t>
            </a:r>
            <a:r>
              <a:rPr lang="ru-RU" sz="2000" dirty="0"/>
              <a:t> </a:t>
            </a:r>
            <a:r>
              <a:rPr lang="ru-RU" sz="2000" dirty="0" err="1"/>
              <a:t>перетворюють</a:t>
            </a:r>
            <a:r>
              <a:rPr lang="ru-RU" sz="2000" dirty="0"/>
              <a:t> </a:t>
            </a:r>
            <a:r>
              <a:rPr lang="ru-RU" sz="2000" dirty="0" err="1"/>
              <a:t>присутність</a:t>
            </a:r>
            <a:r>
              <a:rPr lang="ru-RU" sz="2000" dirty="0"/>
              <a:t> у </a:t>
            </a:r>
            <a:r>
              <a:rPr lang="ru-RU" sz="2000" dirty="0" err="1"/>
              <a:t>соцмережах</a:t>
            </a:r>
            <a:r>
              <a:rPr lang="ru-RU" sz="2000" dirty="0"/>
              <a:t> на </a:t>
            </a:r>
            <a:r>
              <a:rPr lang="ru-RU" sz="2000" dirty="0" err="1"/>
              <a:t>реальну</a:t>
            </a:r>
            <a:r>
              <a:rPr lang="ru-RU" sz="2000" dirty="0"/>
              <a:t> </a:t>
            </a:r>
            <a:r>
              <a:rPr lang="ru-RU" sz="2000" dirty="0" err="1"/>
              <a:t>користь</a:t>
            </a:r>
            <a:r>
              <a:rPr lang="ru-RU" sz="2000" dirty="0"/>
              <a:t> для </a:t>
            </a:r>
            <a:r>
              <a:rPr lang="ru-RU" sz="2000" dirty="0" err="1"/>
              <a:t>бізнесу</a:t>
            </a:r>
            <a:r>
              <a:rPr lang="ru-RU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57065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3840"/>
            <a:ext cx="8596668" cy="644434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Тренди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SMM у 2020-х роках.</a:t>
            </a:r>
            <a:br>
              <a:rPr lang="ru-RU" dirty="0"/>
            </a:b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34471" y="998608"/>
            <a:ext cx="11595975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Персоналізація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Створення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контенту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комунікацій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адаптованих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під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конкретні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сегменти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аудиторії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AI-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технології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Використання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штучного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інтелекту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для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аналітики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таргетингу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автоматизації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процесів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Мультиплатформенність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Одночасне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просування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різних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платформах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урахуванням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їх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специфіки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Короткі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відео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Збільшення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популярності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акцент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форматі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коротких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відеороликів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наприклад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TikTok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Reels).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Реальність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замість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ідеальної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картинки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Відмова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надмірно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відретушованих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зображень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користь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автентичності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чесності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/>
              </a:rPr>
              <a:t>Інтерактивність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Активне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залучення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аудиторії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через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опитування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вікторини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прямі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ефіри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інші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інтерактивні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формати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7"/>
              </a:rPr>
              <a:t>Візуальний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7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7"/>
              </a:rPr>
              <a:t>сторітелінг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Розповідь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історій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допомогою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зображень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відео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для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глибшого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емоційного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зв'язку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аудиторією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8"/>
              </a:rPr>
              <a:t>Автоматизація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8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8"/>
              </a:rPr>
              <a:t>комунікації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Використання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чат-ботів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для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швидких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відповідей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обслуговування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клієнтів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9"/>
              </a:rPr>
              <a:t>Контент-маркетинг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Створення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цінного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корисного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контенту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текст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зображення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відео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для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формування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іміджу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бренду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залучення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клієнтів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539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</a:t>
            </a:r>
            <a:r>
              <a:rPr lang="ru-RU" dirty="0" err="1"/>
              <a:t>Поняття</a:t>
            </a:r>
            <a:r>
              <a:rPr lang="ru-RU" dirty="0"/>
              <a:t> та роль </a:t>
            </a:r>
            <a:r>
              <a:rPr lang="ru-RU" dirty="0" err="1"/>
              <a:t>соціальних</a:t>
            </a:r>
            <a:r>
              <a:rPr lang="ru-RU" dirty="0"/>
              <a:t> мереж у маркетингу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err="1"/>
              <a:t>Соціальні</a:t>
            </a:r>
            <a:r>
              <a:rPr lang="ru-RU" sz="2400" dirty="0"/>
              <a:t> </a:t>
            </a:r>
            <a:r>
              <a:rPr lang="ru-RU" sz="2400" dirty="0" err="1"/>
              <a:t>мережі</a:t>
            </a:r>
            <a:r>
              <a:rPr lang="ru-RU" sz="2400" dirty="0"/>
              <a:t> — </a:t>
            </a:r>
            <a:r>
              <a:rPr lang="ru-RU" sz="2400" dirty="0" err="1"/>
              <a:t>це</a:t>
            </a:r>
            <a:r>
              <a:rPr lang="ru-RU" sz="2400" dirty="0"/>
              <a:t> онлайн-</a:t>
            </a:r>
            <a:r>
              <a:rPr lang="ru-RU" sz="2400" dirty="0" err="1"/>
              <a:t>платформи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забезпечують</a:t>
            </a:r>
            <a:r>
              <a:rPr lang="ru-RU" sz="2400" dirty="0"/>
              <a:t> </a:t>
            </a:r>
            <a:r>
              <a:rPr lang="ru-RU" sz="2400" dirty="0" err="1"/>
              <a:t>взаємодію</a:t>
            </a:r>
            <a:r>
              <a:rPr lang="ru-RU" sz="2400" dirty="0"/>
              <a:t> </a:t>
            </a:r>
            <a:r>
              <a:rPr lang="ru-RU" sz="2400" dirty="0" err="1"/>
              <a:t>користувачів</a:t>
            </a:r>
            <a:r>
              <a:rPr lang="ru-RU" sz="2400" dirty="0"/>
              <a:t>, </a:t>
            </a:r>
            <a:r>
              <a:rPr lang="ru-RU" sz="2400" dirty="0" err="1"/>
              <a:t>обмін</a:t>
            </a:r>
            <a:r>
              <a:rPr lang="ru-RU" sz="2400" dirty="0"/>
              <a:t> </a:t>
            </a:r>
            <a:r>
              <a:rPr lang="ru-RU" sz="2400" dirty="0" err="1"/>
              <a:t>інформацією</a:t>
            </a:r>
            <a:r>
              <a:rPr lang="ru-RU" sz="2400" dirty="0"/>
              <a:t>, думками та контентом. Вони стали </a:t>
            </a:r>
            <a:r>
              <a:rPr lang="ru-RU" sz="2400" dirty="0" err="1"/>
              <a:t>важливим</a:t>
            </a:r>
            <a:r>
              <a:rPr lang="ru-RU" sz="2400" dirty="0"/>
              <a:t> </a:t>
            </a:r>
            <a:r>
              <a:rPr lang="ru-RU" sz="2400" dirty="0" err="1"/>
              <a:t>інструментом</a:t>
            </a:r>
            <a:r>
              <a:rPr lang="ru-RU" sz="2400" dirty="0"/>
              <a:t> цифрового маркетингу,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дозволяє</a:t>
            </a:r>
            <a:r>
              <a:rPr lang="ru-RU" sz="2400" dirty="0"/>
              <a:t> брендам </a:t>
            </a:r>
            <a:r>
              <a:rPr lang="ru-RU" sz="2400" dirty="0" err="1"/>
              <a:t>встановлювати</a:t>
            </a:r>
            <a:r>
              <a:rPr lang="ru-RU" sz="2400" dirty="0"/>
              <a:t> </a:t>
            </a:r>
            <a:r>
              <a:rPr lang="ru-RU" sz="2400" dirty="0" err="1"/>
              <a:t>прямий</a:t>
            </a:r>
            <a:r>
              <a:rPr lang="ru-RU" sz="2400" dirty="0"/>
              <a:t> контакт </a:t>
            </a:r>
            <a:r>
              <a:rPr lang="ru-RU" sz="2400" dirty="0" err="1"/>
              <a:t>зі</a:t>
            </a:r>
            <a:r>
              <a:rPr lang="ru-RU" sz="2400" dirty="0"/>
              <a:t> </a:t>
            </a:r>
            <a:r>
              <a:rPr lang="ru-RU" sz="2400" dirty="0" err="1"/>
              <a:t>споживачами.Роль</a:t>
            </a:r>
            <a:r>
              <a:rPr lang="ru-RU" sz="2400" dirty="0"/>
              <a:t> </a:t>
            </a:r>
            <a:r>
              <a:rPr lang="ru-RU" sz="2400" dirty="0" err="1"/>
              <a:t>соціальних</a:t>
            </a:r>
            <a:r>
              <a:rPr lang="ru-RU" sz="2400" dirty="0"/>
              <a:t> мереж </a:t>
            </a:r>
            <a:r>
              <a:rPr lang="ru-RU" sz="2400" dirty="0" err="1"/>
              <a:t>полягає</a:t>
            </a:r>
            <a:r>
              <a:rPr lang="ru-RU" sz="2400" dirty="0"/>
              <a:t> у </a:t>
            </a:r>
            <a:r>
              <a:rPr lang="ru-RU" sz="2400" dirty="0" err="1"/>
              <a:t>створенні</a:t>
            </a:r>
            <a:r>
              <a:rPr lang="ru-RU" sz="2400" dirty="0"/>
              <a:t> позитивного </a:t>
            </a:r>
            <a:r>
              <a:rPr lang="ru-RU" sz="2400" dirty="0" err="1"/>
              <a:t>іміджу</a:t>
            </a:r>
            <a:r>
              <a:rPr lang="ru-RU" sz="2400" dirty="0"/>
              <a:t> </a:t>
            </a:r>
            <a:r>
              <a:rPr lang="ru-RU" sz="2400" dirty="0" err="1"/>
              <a:t>компанії</a:t>
            </a:r>
            <a:r>
              <a:rPr lang="ru-RU" sz="2400" dirty="0"/>
              <a:t>, </a:t>
            </a:r>
            <a:r>
              <a:rPr lang="ru-RU" sz="2400" dirty="0" err="1"/>
              <a:t>підвищенні</a:t>
            </a:r>
            <a:r>
              <a:rPr lang="ru-RU" sz="2400" dirty="0"/>
              <a:t> </a:t>
            </a:r>
            <a:r>
              <a:rPr lang="ru-RU" sz="2400" dirty="0" err="1"/>
              <a:t>впізнаваності</a:t>
            </a:r>
            <a:r>
              <a:rPr lang="ru-RU" sz="2400" dirty="0"/>
              <a:t> бренду, </a:t>
            </a:r>
            <a:r>
              <a:rPr lang="ru-RU" sz="2400" dirty="0" err="1"/>
              <a:t>збільшенні</a:t>
            </a:r>
            <a:r>
              <a:rPr lang="ru-RU" sz="2400" dirty="0"/>
              <a:t> </a:t>
            </a:r>
            <a:r>
              <a:rPr lang="ru-RU" sz="2400" dirty="0" err="1"/>
              <a:t>лояльності</a:t>
            </a:r>
            <a:r>
              <a:rPr lang="ru-RU" sz="2400" dirty="0"/>
              <a:t> </a:t>
            </a:r>
            <a:r>
              <a:rPr lang="ru-RU" sz="2400" dirty="0" err="1"/>
              <a:t>клієнтів</a:t>
            </a:r>
            <a:r>
              <a:rPr lang="ru-RU" sz="2400" dirty="0"/>
              <a:t> та </a:t>
            </a:r>
            <a:r>
              <a:rPr lang="ru-RU" sz="2400" dirty="0" err="1"/>
              <a:t>стимулюванні</a:t>
            </a:r>
            <a:r>
              <a:rPr lang="ru-RU" sz="2400" dirty="0"/>
              <a:t> </a:t>
            </a:r>
            <a:r>
              <a:rPr lang="ru-RU" sz="2400" dirty="0" err="1"/>
              <a:t>продажів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876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194" y="513866"/>
            <a:ext cx="10946674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Спеціаліст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соціальних</a:t>
            </a:r>
            <a:r>
              <a:rPr lang="ru-RU" sz="2400" dirty="0"/>
              <a:t> мереж </a:t>
            </a:r>
            <a:r>
              <a:rPr lang="ru-RU" sz="2400" dirty="0" err="1"/>
              <a:t>відповідає</a:t>
            </a:r>
            <a:r>
              <a:rPr lang="ru-RU" sz="2400" dirty="0"/>
              <a:t> за </a:t>
            </a:r>
            <a:r>
              <a:rPr lang="ru-RU" sz="2400" dirty="0" err="1"/>
              <a:t>створення</a:t>
            </a:r>
            <a:r>
              <a:rPr lang="ru-RU" sz="2400" dirty="0"/>
              <a:t> та </a:t>
            </a:r>
            <a:r>
              <a:rPr lang="ru-RU" sz="2400" dirty="0" err="1"/>
              <a:t>публікацію</a:t>
            </a:r>
            <a:r>
              <a:rPr lang="ru-RU" sz="2400" dirty="0"/>
              <a:t> контенту на </a:t>
            </a:r>
            <a:r>
              <a:rPr lang="ru-RU" sz="2400" dirty="0" err="1"/>
              <a:t>всіх</a:t>
            </a:r>
            <a:r>
              <a:rPr lang="ru-RU" sz="2400" dirty="0"/>
              <a:t> платформах, у тому </a:t>
            </a:r>
            <a:r>
              <a:rPr lang="ru-RU" sz="2400" dirty="0" err="1"/>
              <a:t>числі</a:t>
            </a:r>
            <a:r>
              <a:rPr lang="ru-RU" sz="2400" dirty="0"/>
              <a:t> </a:t>
            </a:r>
            <a:r>
              <a:rPr lang="en-US" sz="2400" dirty="0"/>
              <a:t>Facebook, Twitter, Instagram </a:t>
            </a:r>
            <a:r>
              <a:rPr lang="ru-RU" sz="2400" dirty="0"/>
              <a:t>та </a:t>
            </a:r>
            <a:r>
              <a:rPr lang="ru-RU" sz="2400" dirty="0" err="1"/>
              <a:t>інші</a:t>
            </a:r>
            <a:r>
              <a:rPr lang="ru-RU" sz="2400" dirty="0"/>
              <a:t>.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стежити</a:t>
            </a:r>
            <a:r>
              <a:rPr lang="ru-RU" sz="2400" dirty="0"/>
              <a:t> за </a:t>
            </a:r>
            <a:r>
              <a:rPr lang="ru-RU" sz="2400" dirty="0" err="1"/>
              <a:t>показниками</a:t>
            </a:r>
            <a:r>
              <a:rPr lang="ru-RU" sz="2400" dirty="0"/>
              <a:t> сайту, </a:t>
            </a:r>
            <a:r>
              <a:rPr lang="ru-RU" sz="2400" dirty="0" err="1"/>
              <a:t>взаємодіяти</a:t>
            </a:r>
            <a:r>
              <a:rPr lang="ru-RU" sz="2400" dirty="0"/>
              <a:t> з </a:t>
            </a:r>
            <a:r>
              <a:rPr lang="ru-RU" sz="2400" dirty="0" err="1"/>
              <a:t>читачами</a:t>
            </a:r>
            <a:r>
              <a:rPr lang="ru-RU" sz="2400" dirty="0"/>
              <a:t> та </a:t>
            </a:r>
            <a:r>
              <a:rPr lang="ru-RU" sz="2400" dirty="0" err="1"/>
              <a:t>відповідати</a:t>
            </a:r>
            <a:r>
              <a:rPr lang="ru-RU" sz="2400" dirty="0"/>
              <a:t> за </a:t>
            </a:r>
            <a:r>
              <a:rPr lang="ru-RU" sz="2400" dirty="0" err="1"/>
              <a:t>креативний</a:t>
            </a:r>
            <a:r>
              <a:rPr lang="ru-RU" sz="2400" dirty="0"/>
              <a:t> дизайн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 err="1" smtClean="0"/>
              <a:t>Спеціаліст</a:t>
            </a:r>
            <a:r>
              <a:rPr lang="ru-RU" sz="2400" dirty="0" smtClean="0"/>
              <a:t> </a:t>
            </a:r>
            <a:r>
              <a:rPr lang="ru-RU" sz="2400" dirty="0"/>
              <a:t>повинен </a:t>
            </a:r>
            <a:r>
              <a:rPr lang="ru-RU" sz="2400" dirty="0" err="1"/>
              <a:t>розуміти</a:t>
            </a:r>
            <a:r>
              <a:rPr lang="ru-RU" sz="2400" dirty="0"/>
              <a:t> </a:t>
            </a:r>
            <a:r>
              <a:rPr lang="ru-RU" sz="2400" dirty="0" err="1"/>
              <a:t>цільову</a:t>
            </a:r>
            <a:r>
              <a:rPr lang="ru-RU" sz="2400" dirty="0"/>
              <a:t> </a:t>
            </a:r>
            <a:r>
              <a:rPr lang="ru-RU" sz="2400" dirty="0" err="1"/>
              <a:t>аудиторію</a:t>
            </a:r>
            <a:r>
              <a:rPr lang="ru-RU" sz="2400" dirty="0"/>
              <a:t> кожного каналу, </a:t>
            </a:r>
            <a:r>
              <a:rPr lang="ru-RU" sz="2400" dirty="0" err="1"/>
              <a:t>створювати</a:t>
            </a:r>
            <a:r>
              <a:rPr lang="ru-RU" sz="2400" dirty="0"/>
              <a:t> </a:t>
            </a:r>
            <a:r>
              <a:rPr lang="ru-RU" sz="2400" dirty="0" err="1"/>
              <a:t>переконливий</a:t>
            </a:r>
            <a:r>
              <a:rPr lang="ru-RU" sz="2400" dirty="0"/>
              <a:t> контент, </a:t>
            </a:r>
            <a:r>
              <a:rPr lang="ru-RU" sz="2400" dirty="0" err="1"/>
              <a:t>цікавий</a:t>
            </a:r>
            <a:r>
              <a:rPr lang="ru-RU" sz="2400" dirty="0"/>
              <a:t> ЦА та </a:t>
            </a:r>
            <a:r>
              <a:rPr lang="ru-RU" sz="2400" dirty="0" err="1"/>
              <a:t>унікальний</a:t>
            </a:r>
            <a:r>
              <a:rPr lang="ru-RU" sz="2400" dirty="0"/>
              <a:t> для </a:t>
            </a:r>
            <a:r>
              <a:rPr lang="ru-RU" sz="2400" dirty="0" err="1"/>
              <a:t>типових</a:t>
            </a:r>
            <a:r>
              <a:rPr lang="ru-RU" sz="2400" dirty="0"/>
              <a:t> </a:t>
            </a:r>
            <a:r>
              <a:rPr lang="ru-RU" sz="2400" dirty="0" err="1"/>
              <a:t>взаємодій</a:t>
            </a:r>
            <a:r>
              <a:rPr lang="ru-RU" sz="2400" dirty="0"/>
              <a:t> на каналах</a:t>
            </a:r>
            <a:r>
              <a:rPr lang="ru-RU" dirty="0" smtClean="0"/>
              <a:t>.</a:t>
            </a:r>
          </a:p>
          <a:p>
            <a:r>
              <a:rPr lang="ru-RU" sz="2000" b="1" dirty="0" err="1"/>
              <a:t>Цілі</a:t>
            </a:r>
            <a:r>
              <a:rPr lang="ru-RU" sz="2000" b="1" dirty="0"/>
              <a:t> та </a:t>
            </a:r>
            <a:r>
              <a:rPr lang="ru-RU" sz="2000" b="1" dirty="0" err="1"/>
              <a:t>завдання</a:t>
            </a:r>
            <a:r>
              <a:rPr lang="ru-RU" sz="2000" b="1" dirty="0"/>
              <a:t> маркетингу в </a:t>
            </a:r>
            <a:r>
              <a:rPr lang="ru-RU" sz="2000" b="1" dirty="0" err="1"/>
              <a:t>соцмережах</a:t>
            </a:r>
            <a:endParaRPr lang="ru-RU" sz="2000" b="1" dirty="0"/>
          </a:p>
          <a:p>
            <a:r>
              <a:rPr lang="ru-RU" sz="2000" dirty="0" err="1"/>
              <a:t>Грамотне</a:t>
            </a:r>
            <a:r>
              <a:rPr lang="ru-RU" sz="2000" dirty="0"/>
              <a:t> </a:t>
            </a:r>
            <a:r>
              <a:rPr lang="ru-RU" sz="2000" dirty="0" err="1"/>
              <a:t>просування</a:t>
            </a:r>
            <a:r>
              <a:rPr lang="ru-RU" sz="2000" dirty="0"/>
              <a:t> у </a:t>
            </a:r>
            <a:r>
              <a:rPr lang="ru-RU" sz="2000" dirty="0" err="1"/>
              <a:t>соціальних</a:t>
            </a:r>
            <a:r>
              <a:rPr lang="ru-RU" sz="2000" dirty="0"/>
              <a:t> мережах </a:t>
            </a:r>
            <a:r>
              <a:rPr lang="ru-RU" sz="2000" dirty="0" err="1"/>
              <a:t>допомагає</a:t>
            </a:r>
            <a:r>
              <a:rPr lang="ru-RU" sz="2000" dirty="0"/>
              <a:t> </a:t>
            </a:r>
            <a:r>
              <a:rPr lang="ru-RU" sz="2000" dirty="0" err="1"/>
              <a:t>досягти</a:t>
            </a:r>
            <a:r>
              <a:rPr lang="ru-RU" sz="2000" dirty="0"/>
              <a:t> </a:t>
            </a:r>
            <a:r>
              <a:rPr lang="ru-RU" sz="2000" dirty="0" err="1"/>
              <a:t>багатьох</a:t>
            </a:r>
            <a:r>
              <a:rPr lang="ru-RU" sz="2000" dirty="0"/>
              <a:t> </a:t>
            </a:r>
            <a:r>
              <a:rPr lang="ru-RU" sz="2000" dirty="0" err="1"/>
              <a:t>цілей</a:t>
            </a:r>
            <a:r>
              <a:rPr lang="ru-RU" sz="2000" dirty="0"/>
              <a:t>. </a:t>
            </a:r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ru-RU" sz="2000" dirty="0" err="1"/>
              <a:t>основних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виділити</a:t>
            </a:r>
            <a:r>
              <a:rPr lang="ru-RU" sz="2000" dirty="0"/>
              <a:t>:</a:t>
            </a:r>
          </a:p>
          <a:p>
            <a:r>
              <a:rPr lang="ru-RU" sz="2000" dirty="0" err="1"/>
              <a:t>поінформованість</a:t>
            </a:r>
            <a:r>
              <a:rPr lang="ru-RU" sz="2000" dirty="0"/>
              <a:t> про бренд;</a:t>
            </a:r>
          </a:p>
          <a:p>
            <a:r>
              <a:rPr lang="ru-RU" sz="2000" dirty="0" err="1"/>
              <a:t>зміцнення</a:t>
            </a:r>
            <a:r>
              <a:rPr lang="ru-RU" sz="2000" dirty="0"/>
              <a:t> </a:t>
            </a:r>
            <a:r>
              <a:rPr lang="ru-RU" sz="2000" dirty="0" err="1"/>
              <a:t>зв'язків</a:t>
            </a:r>
            <a:r>
              <a:rPr lang="ru-RU" sz="2000" dirty="0"/>
              <a:t> з </a:t>
            </a:r>
            <a:r>
              <a:rPr lang="ru-RU" sz="2000" dirty="0" err="1"/>
              <a:t>аудиторією</a:t>
            </a:r>
            <a:r>
              <a:rPr lang="ru-RU" sz="2000" dirty="0"/>
              <a:t>;</a:t>
            </a:r>
          </a:p>
          <a:p>
            <a:r>
              <a:rPr lang="ru-RU" sz="2000" dirty="0" err="1"/>
              <a:t>формування</a:t>
            </a:r>
            <a:r>
              <a:rPr lang="ru-RU" sz="2000" dirty="0"/>
              <a:t> </a:t>
            </a:r>
            <a:r>
              <a:rPr lang="ru-RU" sz="2000" dirty="0" err="1"/>
              <a:t>лояльності</a:t>
            </a:r>
            <a:r>
              <a:rPr lang="ru-RU" sz="2000" dirty="0"/>
              <a:t>. А </a:t>
            </a:r>
            <a:r>
              <a:rPr lang="ru-RU" sz="2000" dirty="0" err="1"/>
              <a:t>це</a:t>
            </a:r>
            <a:r>
              <a:rPr lang="ru-RU" sz="2000" dirty="0"/>
              <a:t>, як </a:t>
            </a:r>
            <a:r>
              <a:rPr lang="ru-RU" sz="2000" dirty="0" err="1"/>
              <a:t>відомо</a:t>
            </a:r>
            <a:r>
              <a:rPr lang="ru-RU" sz="2000" dirty="0"/>
              <a:t>, один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найважливіших</a:t>
            </a:r>
            <a:r>
              <a:rPr lang="ru-RU" sz="2000" dirty="0"/>
              <a:t> </a:t>
            </a:r>
            <a:r>
              <a:rPr lang="ru-RU" sz="2000" dirty="0" err="1"/>
              <a:t>факторів</a:t>
            </a:r>
            <a:r>
              <a:rPr lang="ru-RU" sz="2000" dirty="0"/>
              <a:t> </a:t>
            </a:r>
            <a:r>
              <a:rPr lang="ru-RU" sz="2000" dirty="0" err="1"/>
              <a:t>довгострокового</a:t>
            </a:r>
            <a:r>
              <a:rPr lang="ru-RU" sz="2000" dirty="0"/>
              <a:t> </a:t>
            </a:r>
            <a:r>
              <a:rPr lang="ru-RU" sz="2000" dirty="0" err="1"/>
              <a:t>зростання</a:t>
            </a:r>
            <a:r>
              <a:rPr lang="ru-RU" sz="2000" dirty="0"/>
              <a:t>;</a:t>
            </a:r>
          </a:p>
          <a:p>
            <a:r>
              <a:rPr lang="ru-RU" sz="2000" dirty="0" err="1"/>
              <a:t>дослідження</a:t>
            </a:r>
            <a:r>
              <a:rPr lang="ru-RU" sz="2000" dirty="0"/>
              <a:t> </a:t>
            </a:r>
            <a:r>
              <a:rPr lang="ru-RU" sz="2000" dirty="0" err="1"/>
              <a:t>конкурентів</a:t>
            </a:r>
            <a:r>
              <a:rPr lang="ru-RU" sz="2000" dirty="0"/>
              <a:t> та </a:t>
            </a:r>
            <a:r>
              <a:rPr lang="ru-RU" sz="2000" dirty="0" err="1"/>
              <a:t>нові</a:t>
            </a:r>
            <a:r>
              <a:rPr lang="ru-RU" sz="2000" dirty="0"/>
              <a:t> </a:t>
            </a:r>
            <a:r>
              <a:rPr lang="ru-RU" sz="2000" dirty="0" err="1"/>
              <a:t>розробки</a:t>
            </a:r>
            <a:r>
              <a:rPr lang="ru-RU" sz="2000" dirty="0"/>
              <a:t>;</a:t>
            </a:r>
          </a:p>
          <a:p>
            <a:r>
              <a:rPr lang="ru-RU" sz="2000" dirty="0" err="1"/>
              <a:t>підвищення</a:t>
            </a:r>
            <a:r>
              <a:rPr lang="ru-RU" sz="2000" dirty="0"/>
              <a:t> </a:t>
            </a:r>
            <a:r>
              <a:rPr lang="ru-RU" sz="2000" dirty="0" err="1"/>
              <a:t>продажів</a:t>
            </a:r>
            <a:r>
              <a:rPr lang="ru-RU" sz="2000" dirty="0"/>
              <a:t> та </a:t>
            </a:r>
            <a:r>
              <a:rPr lang="ru-RU" sz="2000" dirty="0" err="1"/>
              <a:t>збільшення</a:t>
            </a:r>
            <a:r>
              <a:rPr lang="ru-RU" sz="2000" dirty="0"/>
              <a:t> числа </a:t>
            </a:r>
            <a:r>
              <a:rPr lang="ru-RU" sz="2000" dirty="0" err="1"/>
              <a:t>лідів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ви</a:t>
            </a:r>
            <a:r>
              <a:rPr lang="ru-RU" sz="2000" dirty="0"/>
              <a:t> не </a:t>
            </a:r>
            <a:r>
              <a:rPr lang="ru-RU" sz="2000" dirty="0" err="1"/>
              <a:t>користуєтеся</a:t>
            </a:r>
            <a:r>
              <a:rPr lang="ru-RU" sz="2000" dirty="0"/>
              <a:t> каналами в </a:t>
            </a:r>
            <a:r>
              <a:rPr lang="ru-RU" sz="2000" dirty="0" err="1"/>
              <a:t>соцмережах</a:t>
            </a:r>
            <a:r>
              <a:rPr lang="ru-RU" sz="2000" dirty="0"/>
              <a:t> для </a:t>
            </a:r>
            <a:r>
              <a:rPr lang="ru-RU" sz="2000" dirty="0" err="1"/>
              <a:t>залучення</a:t>
            </a:r>
            <a:r>
              <a:rPr lang="ru-RU" sz="2000" dirty="0"/>
              <a:t> </a:t>
            </a:r>
            <a:r>
              <a:rPr lang="ru-RU" sz="2000" dirty="0" err="1"/>
              <a:t>потенційних</a:t>
            </a:r>
            <a:r>
              <a:rPr lang="ru-RU" sz="2000" dirty="0"/>
              <a:t> </a:t>
            </a:r>
            <a:r>
              <a:rPr lang="ru-RU" sz="2000" dirty="0" err="1"/>
              <a:t>клієнтів</a:t>
            </a:r>
            <a:r>
              <a:rPr lang="ru-RU" sz="2000" dirty="0"/>
              <a:t> та </a:t>
            </a:r>
            <a:r>
              <a:rPr lang="ru-RU" sz="2000" dirty="0" err="1"/>
              <a:t>генерування</a:t>
            </a:r>
            <a:r>
              <a:rPr lang="ru-RU" sz="2000" dirty="0"/>
              <a:t> </a:t>
            </a:r>
            <a:r>
              <a:rPr lang="ru-RU" sz="2000" dirty="0" err="1"/>
              <a:t>продажів</a:t>
            </a:r>
            <a:r>
              <a:rPr lang="ru-RU" sz="2000" dirty="0"/>
              <a:t>, то </a:t>
            </a:r>
            <a:r>
              <a:rPr lang="ru-RU" sz="2000" dirty="0" err="1"/>
              <a:t>ви</a:t>
            </a:r>
            <a:r>
              <a:rPr lang="ru-RU" sz="2000" dirty="0"/>
              <a:t> не </a:t>
            </a:r>
            <a:r>
              <a:rPr lang="ru-RU" sz="2000" dirty="0" err="1"/>
              <a:t>використовуєте</a:t>
            </a:r>
            <a:r>
              <a:rPr lang="ru-RU" sz="2000" dirty="0"/>
              <a:t> </a:t>
            </a: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можливості</a:t>
            </a:r>
            <a:r>
              <a:rPr lang="ru-RU" sz="2000" dirty="0"/>
              <a:t> маркетингу у </a:t>
            </a:r>
            <a:r>
              <a:rPr lang="ru-RU" sz="2000" dirty="0" err="1"/>
              <a:t>своїх</a:t>
            </a:r>
            <a:r>
              <a:rPr lang="ru-RU" sz="2000" dirty="0"/>
              <a:t> </a:t>
            </a:r>
            <a:r>
              <a:rPr lang="ru-RU" sz="2000" dirty="0" err="1"/>
              <a:t>інтересах</a:t>
            </a:r>
            <a:r>
              <a:rPr lang="ru-RU" sz="2000" dirty="0"/>
              <a:t>. </a:t>
            </a:r>
            <a:r>
              <a:rPr lang="ru-RU" sz="2000" dirty="0" err="1"/>
              <a:t>Більшість</a:t>
            </a:r>
            <a:r>
              <a:rPr lang="ru-RU" sz="2000" dirty="0"/>
              <a:t> </a:t>
            </a:r>
            <a:r>
              <a:rPr lang="ru-RU" sz="2000" dirty="0" err="1"/>
              <a:t>компаній</a:t>
            </a:r>
            <a:r>
              <a:rPr lang="ru-RU" sz="2000" dirty="0"/>
              <a:t> </a:t>
            </a:r>
            <a:r>
              <a:rPr lang="ru-RU" sz="2000" dirty="0" err="1"/>
              <a:t>прагнуть</a:t>
            </a:r>
            <a:r>
              <a:rPr lang="ru-RU" sz="2000" dirty="0"/>
              <a:t> </a:t>
            </a:r>
            <a:r>
              <a:rPr lang="ru-RU" sz="2000" dirty="0" err="1"/>
              <a:t>насамперед</a:t>
            </a:r>
            <a:r>
              <a:rPr lang="ru-RU" sz="2000" dirty="0"/>
              <a:t> </a:t>
            </a:r>
            <a:r>
              <a:rPr lang="ru-RU" sz="2000" dirty="0" err="1"/>
              <a:t>саме</a:t>
            </a:r>
            <a:r>
              <a:rPr lang="ru-RU" sz="2000" dirty="0"/>
              <a:t> </a:t>
            </a:r>
            <a:r>
              <a:rPr lang="ru-RU" sz="2000" dirty="0" err="1"/>
              <a:t>цього</a:t>
            </a:r>
            <a:r>
              <a:rPr lang="ru-RU" sz="2000" dirty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0490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646162" cy="1196788"/>
          </a:xfrm>
        </p:spPr>
        <p:txBody>
          <a:bodyPr>
            <a:normAutofit/>
          </a:bodyPr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платформи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характеристика.</a:t>
            </a:r>
            <a:br>
              <a:rPr lang="ru-RU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39452" y="1021977"/>
            <a:ext cx="4506710" cy="5567082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Facebook</a:t>
            </a:r>
          </a:p>
          <a:p>
            <a:r>
              <a:rPr lang="en-US" sz="2000" dirty="0"/>
              <a:t>Facebook </a:t>
            </a:r>
            <a:r>
              <a:rPr lang="ru-RU" sz="2000" dirty="0" err="1"/>
              <a:t>залишається</a:t>
            </a:r>
            <a:r>
              <a:rPr lang="ru-RU" sz="2000" dirty="0"/>
              <a:t> </a:t>
            </a:r>
            <a:r>
              <a:rPr lang="ru-RU" sz="2000" dirty="0" err="1"/>
              <a:t>незамінним</a:t>
            </a:r>
            <a:r>
              <a:rPr lang="ru-RU" sz="2000" dirty="0"/>
              <a:t> </a:t>
            </a:r>
            <a:r>
              <a:rPr lang="ru-RU" sz="2000" dirty="0" err="1"/>
              <a:t>інструментом</a:t>
            </a:r>
            <a:r>
              <a:rPr lang="ru-RU" sz="2000" dirty="0"/>
              <a:t> для </a:t>
            </a:r>
            <a:r>
              <a:rPr lang="ru-RU" sz="2000" dirty="0" err="1"/>
              <a:t>бізнесів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шукають</a:t>
            </a:r>
            <a:r>
              <a:rPr lang="ru-RU" sz="2000" dirty="0"/>
              <a:t> </a:t>
            </a:r>
            <a:r>
              <a:rPr lang="ru-RU" sz="2000" dirty="0" err="1"/>
              <a:t>ефективні</a:t>
            </a:r>
            <a:r>
              <a:rPr lang="ru-RU" sz="2000" dirty="0"/>
              <a:t> </a:t>
            </a:r>
            <a:r>
              <a:rPr lang="ru-RU" sz="2000" dirty="0" err="1"/>
              <a:t>засоби</a:t>
            </a:r>
            <a:r>
              <a:rPr lang="ru-RU" sz="2000" dirty="0"/>
              <a:t> </a:t>
            </a:r>
            <a:r>
              <a:rPr lang="ru-RU" sz="2000" dirty="0" err="1"/>
              <a:t>залучення</a:t>
            </a:r>
            <a:r>
              <a:rPr lang="ru-RU" sz="2000" dirty="0"/>
              <a:t> </a:t>
            </a:r>
            <a:r>
              <a:rPr lang="ru-RU" sz="2000" dirty="0" err="1"/>
              <a:t>клієнтів</a:t>
            </a:r>
            <a:r>
              <a:rPr lang="ru-RU" sz="2000" dirty="0"/>
              <a:t>. Попри </a:t>
            </a:r>
            <a:r>
              <a:rPr lang="ru-RU" sz="2000" dirty="0" err="1"/>
              <a:t>деякі</a:t>
            </a:r>
            <a:r>
              <a:rPr lang="ru-RU" sz="2000" dirty="0"/>
              <a:t> </a:t>
            </a:r>
            <a:r>
              <a:rPr lang="ru-RU" sz="2000" dirty="0" err="1"/>
              <a:t>зміни</a:t>
            </a:r>
            <a:r>
              <a:rPr lang="ru-RU" sz="2000" dirty="0"/>
              <a:t> в алгоритмах, платформа </a:t>
            </a:r>
            <a:r>
              <a:rPr lang="ru-RU" sz="2000" dirty="0" err="1"/>
              <a:t>надає</a:t>
            </a:r>
            <a:r>
              <a:rPr lang="ru-RU" sz="2000" dirty="0"/>
              <a:t> </a:t>
            </a:r>
            <a:r>
              <a:rPr lang="ru-RU" sz="2000" dirty="0" err="1"/>
              <a:t>безліч</a:t>
            </a:r>
            <a:r>
              <a:rPr lang="ru-RU" sz="2000" dirty="0"/>
              <a:t> </a:t>
            </a:r>
            <a:r>
              <a:rPr lang="ru-RU" sz="2000" dirty="0" err="1"/>
              <a:t>можливостей</a:t>
            </a:r>
            <a:r>
              <a:rPr lang="ru-RU" sz="2000" dirty="0"/>
              <a:t> для </a:t>
            </a:r>
            <a:r>
              <a:rPr lang="ru-RU" sz="2000" dirty="0" err="1"/>
              <a:t>просування</a:t>
            </a:r>
            <a:r>
              <a:rPr lang="ru-RU" sz="2000" dirty="0"/>
              <a:t> та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бізнесу</a:t>
            </a:r>
            <a:r>
              <a:rPr lang="ru-RU" sz="2000" dirty="0"/>
              <a:t>.</a:t>
            </a:r>
          </a:p>
          <a:p>
            <a:r>
              <a:rPr lang="ru-RU" sz="2000" dirty="0"/>
              <a:t>За </a:t>
            </a:r>
            <a:r>
              <a:rPr lang="ru-RU" sz="2000" dirty="0" err="1"/>
              <a:t>допомогою</a:t>
            </a:r>
            <a:r>
              <a:rPr lang="ru-RU" sz="2000" dirty="0"/>
              <a:t> </a:t>
            </a:r>
            <a:r>
              <a:rPr lang="ru-RU" sz="2000" dirty="0" err="1"/>
              <a:t>спеціальних</a:t>
            </a:r>
            <a:r>
              <a:rPr lang="ru-RU" sz="2000" dirty="0"/>
              <a:t> </a:t>
            </a:r>
            <a:r>
              <a:rPr lang="ru-RU" sz="2000" dirty="0" err="1"/>
              <a:t>інструментів</a:t>
            </a:r>
            <a:r>
              <a:rPr lang="ru-RU" sz="2000" dirty="0"/>
              <a:t> </a:t>
            </a:r>
            <a:r>
              <a:rPr lang="ru-RU" sz="2000" dirty="0" err="1"/>
              <a:t>таргетування</a:t>
            </a:r>
            <a:r>
              <a:rPr lang="ru-RU" sz="2000" dirty="0"/>
              <a:t> та </a:t>
            </a:r>
            <a:r>
              <a:rPr lang="ru-RU" sz="2000" dirty="0" err="1"/>
              <a:t>аналітики</a:t>
            </a:r>
            <a:r>
              <a:rPr lang="ru-RU" sz="2000" dirty="0"/>
              <a:t> </a:t>
            </a:r>
            <a:r>
              <a:rPr lang="ru-RU" sz="2000" dirty="0" err="1"/>
              <a:t>компанії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легко </a:t>
            </a:r>
            <a:r>
              <a:rPr lang="ru-RU" sz="2000" dirty="0" err="1"/>
              <a:t>досягати</a:t>
            </a:r>
            <a:r>
              <a:rPr lang="ru-RU" sz="2000" dirty="0"/>
              <a:t> </a:t>
            </a:r>
            <a:r>
              <a:rPr lang="ru-RU" sz="2000" dirty="0" err="1"/>
              <a:t>своєї</a:t>
            </a:r>
            <a:r>
              <a:rPr lang="ru-RU" sz="2000" dirty="0"/>
              <a:t> </a:t>
            </a:r>
            <a:r>
              <a:rPr lang="ru-RU" sz="2000" dirty="0" err="1"/>
              <a:t>цільової</a:t>
            </a:r>
            <a:r>
              <a:rPr lang="ru-RU" sz="2000" dirty="0"/>
              <a:t> </a:t>
            </a:r>
            <a:r>
              <a:rPr lang="ru-RU" sz="2000" dirty="0" err="1"/>
              <a:t>аудиторії</a:t>
            </a:r>
            <a:r>
              <a:rPr lang="ru-RU" sz="2000" dirty="0"/>
              <a:t>. </a:t>
            </a:r>
            <a:r>
              <a:rPr lang="ru-RU" sz="2000" dirty="0" err="1"/>
              <a:t>Крім</a:t>
            </a:r>
            <a:r>
              <a:rPr lang="ru-RU" sz="2000" dirty="0"/>
              <a:t> </a:t>
            </a:r>
            <a:r>
              <a:rPr lang="ru-RU" sz="2000" dirty="0" err="1"/>
              <a:t>реклами</a:t>
            </a:r>
            <a:r>
              <a:rPr lang="ru-RU" sz="2000" dirty="0"/>
              <a:t>, вони </a:t>
            </a:r>
            <a:r>
              <a:rPr lang="ru-RU" sz="2000" dirty="0" err="1"/>
              <a:t>використовують</a:t>
            </a:r>
            <a:r>
              <a:rPr lang="ru-RU" sz="2000" dirty="0"/>
              <a:t> </a:t>
            </a:r>
            <a:r>
              <a:rPr lang="en-US" sz="2000" dirty="0"/>
              <a:t>Facebook </a:t>
            </a:r>
            <a:r>
              <a:rPr lang="ru-RU" sz="2000" dirty="0"/>
              <a:t>для </a:t>
            </a:r>
            <a:r>
              <a:rPr lang="ru-RU" sz="2000" dirty="0" err="1"/>
              <a:t>стратегічної</a:t>
            </a:r>
            <a:r>
              <a:rPr lang="ru-RU" sz="2000" dirty="0"/>
              <a:t> </a:t>
            </a:r>
            <a:r>
              <a:rPr lang="ru-RU" sz="2000" dirty="0" err="1"/>
              <a:t>взаємодії</a:t>
            </a:r>
            <a:r>
              <a:rPr lang="ru-RU" sz="2000" dirty="0"/>
              <a:t> з </a:t>
            </a:r>
            <a:r>
              <a:rPr lang="ru-RU" sz="2000" dirty="0" err="1"/>
              <a:t>клієнтами</a:t>
            </a:r>
            <a:r>
              <a:rPr lang="ru-RU" sz="2000" dirty="0"/>
              <a:t>. У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допоможуть</a:t>
            </a:r>
            <a:r>
              <a:rPr lang="ru-RU" sz="2000" dirty="0"/>
              <a:t> чат-</a:t>
            </a:r>
            <a:r>
              <a:rPr lang="ru-RU" sz="2000" dirty="0" err="1"/>
              <a:t>боти</a:t>
            </a:r>
            <a:r>
              <a:rPr lang="ru-RU" sz="2000" dirty="0"/>
              <a:t>, </a:t>
            </a:r>
            <a:r>
              <a:rPr lang="ru-RU" sz="2000" dirty="0" err="1"/>
              <a:t>автоматизовані</a:t>
            </a:r>
            <a:r>
              <a:rPr lang="ru-RU" sz="2000" dirty="0"/>
              <a:t> </a:t>
            </a:r>
            <a:r>
              <a:rPr lang="ru-RU" sz="2000" dirty="0" err="1"/>
              <a:t>повідомлення</a:t>
            </a:r>
            <a:r>
              <a:rPr lang="ru-RU" sz="2000" dirty="0"/>
              <a:t> та </a:t>
            </a:r>
            <a:r>
              <a:rPr lang="ru-RU" sz="2000" dirty="0" err="1"/>
              <a:t>персоналізовані</a:t>
            </a:r>
            <a:r>
              <a:rPr lang="ru-RU" sz="2000" dirty="0"/>
              <a:t> </a:t>
            </a:r>
            <a:r>
              <a:rPr lang="ru-RU" sz="2000" dirty="0" err="1"/>
              <a:t>відповіді</a:t>
            </a:r>
            <a:r>
              <a:rPr lang="ru-RU" sz="2000" dirty="0"/>
              <a:t>.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374" y="618565"/>
            <a:ext cx="4217180" cy="497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499" y="0"/>
            <a:ext cx="103980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r>
              <a:rPr lang="en-US" sz="2800" dirty="0"/>
              <a:t> </a:t>
            </a:r>
          </a:p>
          <a:p>
            <a:endParaRPr lang="en-US" sz="2800" dirty="0"/>
          </a:p>
          <a:p>
            <a:endParaRPr lang="ru-RU" sz="28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516" y="514924"/>
            <a:ext cx="4141695" cy="38862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0488" y="-370525"/>
            <a:ext cx="3854528" cy="1278466"/>
          </a:xfrm>
        </p:spPr>
        <p:txBody>
          <a:bodyPr/>
          <a:lstStyle/>
          <a:p>
            <a:r>
              <a:rPr lang="uk-UA" dirty="0"/>
              <a:t>І</a:t>
            </a:r>
            <a:r>
              <a:rPr lang="en-US" dirty="0" err="1"/>
              <a:t>nstagram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446305" y="514924"/>
            <a:ext cx="4513541" cy="55264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88885" y="729773"/>
            <a:ext cx="5046418" cy="5886180"/>
          </a:xfrm>
        </p:spPr>
        <p:txBody>
          <a:bodyPr>
            <a:noAutofit/>
          </a:bodyPr>
          <a:lstStyle/>
          <a:p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соціальна</a:t>
            </a:r>
            <a:r>
              <a:rPr lang="ru-RU" sz="2000" dirty="0"/>
              <a:t> мережа, яка </a:t>
            </a:r>
            <a:r>
              <a:rPr lang="ru-RU" sz="2000" dirty="0" err="1"/>
              <a:t>зосереджена</a:t>
            </a:r>
            <a:r>
              <a:rPr lang="ru-RU" sz="2000" dirty="0"/>
              <a:t> на </a:t>
            </a:r>
            <a:r>
              <a:rPr lang="ru-RU" sz="2000" dirty="0" err="1"/>
              <a:t>візуальному</a:t>
            </a:r>
            <a:r>
              <a:rPr lang="ru-RU" sz="2000" dirty="0"/>
              <a:t> </a:t>
            </a:r>
            <a:r>
              <a:rPr lang="ru-RU" sz="2000" dirty="0" err="1"/>
              <a:t>контенті</a:t>
            </a:r>
            <a:r>
              <a:rPr lang="ru-RU" sz="2000" dirty="0"/>
              <a:t>. Вона стала </a:t>
            </a:r>
            <a:r>
              <a:rPr lang="ru-RU" sz="2000" dirty="0" err="1"/>
              <a:t>невіддільним</a:t>
            </a:r>
            <a:r>
              <a:rPr lang="ru-RU" sz="2000" dirty="0"/>
              <a:t> центром </a:t>
            </a:r>
            <a:r>
              <a:rPr lang="ru-RU" sz="2000" dirty="0" err="1"/>
              <a:t>привернення</a:t>
            </a:r>
            <a:r>
              <a:rPr lang="ru-RU" sz="2000" dirty="0"/>
              <a:t> </a:t>
            </a:r>
            <a:r>
              <a:rPr lang="ru-RU" sz="2000" dirty="0" err="1"/>
              <a:t>уваги</a:t>
            </a:r>
            <a:r>
              <a:rPr lang="ru-RU" sz="2000" dirty="0"/>
              <a:t> до </a:t>
            </a:r>
            <a:r>
              <a:rPr lang="ru-RU" sz="2000" dirty="0" err="1"/>
              <a:t>комерційних</a:t>
            </a:r>
            <a:r>
              <a:rPr lang="ru-RU" sz="2000" dirty="0"/>
              <a:t> </a:t>
            </a:r>
            <a:r>
              <a:rPr lang="ru-RU" sz="2000" dirty="0" err="1"/>
              <a:t>компаній</a:t>
            </a:r>
            <a:r>
              <a:rPr lang="ru-RU" sz="2000" dirty="0"/>
              <a:t> та </a:t>
            </a:r>
            <a:r>
              <a:rPr lang="ru-RU" sz="2000" dirty="0" err="1"/>
              <a:t>впливових</a:t>
            </a:r>
            <a:r>
              <a:rPr lang="ru-RU" sz="2000" dirty="0"/>
              <a:t> </a:t>
            </a:r>
            <a:r>
              <a:rPr lang="ru-RU" sz="2000" dirty="0" err="1"/>
              <a:t>особистостей</a:t>
            </a:r>
            <a:r>
              <a:rPr lang="ru-RU" sz="2000" dirty="0"/>
              <a:t>, </a:t>
            </a:r>
            <a:r>
              <a:rPr lang="ru-RU" sz="2000" dirty="0" err="1"/>
              <a:t>надихаючи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проявляти</a:t>
            </a:r>
            <a:r>
              <a:rPr lang="ru-RU" sz="2000" dirty="0"/>
              <a:t> свою </a:t>
            </a:r>
            <a:r>
              <a:rPr lang="ru-RU" sz="2000" dirty="0" err="1"/>
              <a:t>творчу</a:t>
            </a:r>
            <a:r>
              <a:rPr lang="ru-RU" sz="2000" dirty="0"/>
              <a:t> </a:t>
            </a:r>
            <a:r>
              <a:rPr lang="ru-RU" sz="2000" dirty="0" err="1"/>
              <a:t>сутність</a:t>
            </a:r>
            <a:r>
              <a:rPr lang="ru-RU" sz="2000" dirty="0"/>
              <a:t>.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ефектних</a:t>
            </a:r>
            <a:r>
              <a:rPr lang="ru-RU" sz="2000" dirty="0"/>
              <a:t> </a:t>
            </a:r>
            <a:r>
              <a:rPr lang="ru-RU" sz="2000" dirty="0" err="1"/>
              <a:t>фотографій</a:t>
            </a:r>
            <a:r>
              <a:rPr lang="ru-RU" sz="2000" dirty="0"/>
              <a:t> до </a:t>
            </a:r>
            <a:r>
              <a:rPr lang="ru-RU" sz="2000" dirty="0" err="1"/>
              <a:t>розумних</a:t>
            </a:r>
            <a:r>
              <a:rPr lang="ru-RU" sz="2000" dirty="0"/>
              <a:t> і </a:t>
            </a:r>
            <a:r>
              <a:rPr lang="ru-RU" sz="2000" dirty="0" err="1"/>
              <a:t>хитромудрих</a:t>
            </a:r>
            <a:r>
              <a:rPr lang="ru-RU" sz="2000" dirty="0"/>
              <a:t> </a:t>
            </a:r>
            <a:r>
              <a:rPr lang="ru-RU" sz="2000" dirty="0" err="1"/>
              <a:t>підписів</a:t>
            </a:r>
            <a:r>
              <a:rPr lang="ru-RU" sz="2000" dirty="0"/>
              <a:t> — </a:t>
            </a:r>
            <a:r>
              <a:rPr lang="en-US" sz="2000" dirty="0"/>
              <a:t>Instagram </a:t>
            </a:r>
            <a:r>
              <a:rPr lang="ru-RU" sz="2000" dirty="0" err="1"/>
              <a:t>надає</a:t>
            </a:r>
            <a:r>
              <a:rPr lang="ru-RU" sz="2000" dirty="0"/>
              <a:t> </a:t>
            </a:r>
            <a:r>
              <a:rPr lang="ru-RU" sz="2000" dirty="0" err="1"/>
              <a:t>безліч</a:t>
            </a:r>
            <a:r>
              <a:rPr lang="ru-RU" sz="2000" dirty="0"/>
              <a:t> </a:t>
            </a:r>
            <a:r>
              <a:rPr lang="ru-RU" sz="2000" dirty="0" err="1"/>
              <a:t>можливостей</a:t>
            </a:r>
            <a:r>
              <a:rPr lang="ru-RU" sz="2000" dirty="0"/>
              <a:t> для того, </a:t>
            </a:r>
            <a:r>
              <a:rPr lang="ru-RU" sz="2000" dirty="0" err="1"/>
              <a:t>щоб</a:t>
            </a:r>
            <a:r>
              <a:rPr lang="ru-RU" sz="2000" dirty="0"/>
              <a:t> в </a:t>
            </a:r>
            <a:r>
              <a:rPr lang="ru-RU" sz="2000" dirty="0" err="1"/>
              <a:t>оригінальний</a:t>
            </a:r>
            <a:r>
              <a:rPr lang="ru-RU" sz="2000" dirty="0"/>
              <a:t> </a:t>
            </a:r>
            <a:r>
              <a:rPr lang="ru-RU" sz="2000" dirty="0" err="1"/>
              <a:t>спосіб</a:t>
            </a:r>
            <a:r>
              <a:rPr lang="ru-RU" sz="2000" dirty="0"/>
              <a:t> </a:t>
            </a:r>
            <a:r>
              <a:rPr lang="ru-RU" sz="2000" dirty="0" err="1"/>
              <a:t>продемонструвати</a:t>
            </a:r>
            <a:r>
              <a:rPr lang="ru-RU" sz="2000" dirty="0"/>
              <a:t> те,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</a:t>
            </a:r>
            <a:r>
              <a:rPr lang="ru-RU" sz="2000" dirty="0"/>
              <a:t> </a:t>
            </a:r>
            <a:r>
              <a:rPr lang="ru-RU" sz="2000" dirty="0" err="1"/>
              <a:t>пропонуєте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Крім</a:t>
            </a:r>
            <a:r>
              <a:rPr lang="ru-RU" sz="2000" dirty="0"/>
              <a:t> того, </a:t>
            </a:r>
            <a:r>
              <a:rPr lang="en-US" sz="2000" dirty="0"/>
              <a:t>Instagram </a:t>
            </a:r>
            <a:r>
              <a:rPr lang="ru-RU" sz="2000" dirty="0" err="1"/>
              <a:t>пропонує</a:t>
            </a:r>
            <a:r>
              <a:rPr lang="ru-RU" sz="2000" dirty="0"/>
              <a:t> </a:t>
            </a:r>
            <a:r>
              <a:rPr lang="ru-RU" sz="2000" dirty="0" err="1"/>
              <a:t>унікальні</a:t>
            </a:r>
            <a:r>
              <a:rPr lang="ru-RU" sz="2000" dirty="0"/>
              <a:t> </a:t>
            </a:r>
            <a:r>
              <a:rPr lang="ru-RU" sz="2000" dirty="0" err="1"/>
              <a:t>функціональні</a:t>
            </a:r>
            <a:r>
              <a:rPr lang="ru-RU" sz="2000" dirty="0"/>
              <a:t> </a:t>
            </a:r>
            <a:r>
              <a:rPr lang="ru-RU" sz="2000" dirty="0" err="1"/>
              <a:t>можливості</a:t>
            </a:r>
            <a:r>
              <a:rPr lang="ru-RU" sz="2000" dirty="0"/>
              <a:t>, </a:t>
            </a:r>
            <a:r>
              <a:rPr lang="ru-RU" sz="2000" dirty="0" err="1"/>
              <a:t>такі</a:t>
            </a:r>
            <a:r>
              <a:rPr lang="ru-RU" sz="2000" dirty="0"/>
              <a:t> як </a:t>
            </a:r>
            <a:r>
              <a:rPr lang="en-US" sz="2000" dirty="0"/>
              <a:t>Stories, IGTV </a:t>
            </a:r>
            <a:r>
              <a:rPr lang="ru-RU" sz="2000" dirty="0"/>
              <a:t>та </a:t>
            </a:r>
            <a:r>
              <a:rPr lang="en-US" sz="2000" dirty="0"/>
              <a:t>Reels,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допомагають</a:t>
            </a:r>
            <a:r>
              <a:rPr lang="ru-RU" sz="2000" dirty="0"/>
              <a:t> </a:t>
            </a:r>
            <a:r>
              <a:rPr lang="ru-RU" sz="2000" dirty="0" err="1"/>
              <a:t>розширити</a:t>
            </a:r>
            <a:r>
              <a:rPr lang="ru-RU" sz="2000" dirty="0"/>
              <a:t> </a:t>
            </a:r>
            <a:r>
              <a:rPr lang="ru-RU" sz="2000" dirty="0" err="1"/>
              <a:t>охоплення</a:t>
            </a:r>
            <a:r>
              <a:rPr lang="ru-RU" sz="2000" dirty="0"/>
              <a:t> та </a:t>
            </a:r>
            <a:r>
              <a:rPr lang="ru-RU" sz="2000" dirty="0" err="1"/>
              <a:t>збільшити</a:t>
            </a:r>
            <a:r>
              <a:rPr lang="ru-RU" sz="2000" dirty="0"/>
              <a:t> </a:t>
            </a:r>
            <a:r>
              <a:rPr lang="ru-RU" sz="2000" dirty="0" err="1"/>
              <a:t>залучення</a:t>
            </a:r>
            <a:r>
              <a:rPr lang="ru-RU" sz="2000" dirty="0"/>
              <a:t> </a:t>
            </a:r>
            <a:r>
              <a:rPr lang="ru-RU" sz="2000" dirty="0" err="1"/>
              <a:t>аудиторії</a:t>
            </a:r>
            <a:r>
              <a:rPr lang="ru-RU" sz="2000" dirty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11920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949" y="474345"/>
            <a:ext cx="1137774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500" dirty="0"/>
          </a:p>
          <a:p>
            <a:r>
              <a:rPr lang="en-US" sz="2500" dirty="0"/>
              <a:t> </a:t>
            </a:r>
          </a:p>
          <a:p>
            <a:endParaRPr lang="en-US" sz="2500" dirty="0"/>
          </a:p>
          <a:p>
            <a:endParaRPr lang="uk-UA" sz="2500" dirty="0" smtClean="0"/>
          </a:p>
          <a:p>
            <a:r>
              <a:rPr lang="ru-RU" sz="2500" dirty="0" smtClean="0"/>
              <a:t>.</a:t>
            </a:r>
            <a:endParaRPr lang="en-US" sz="25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961" y="474345"/>
            <a:ext cx="4930140" cy="408420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5640" y="0"/>
            <a:ext cx="3854528" cy="900953"/>
          </a:xfrm>
        </p:spPr>
        <p:txBody>
          <a:bodyPr>
            <a:normAutofit/>
          </a:bodyPr>
          <a:lstStyle/>
          <a:p>
            <a:r>
              <a:rPr lang="en-US" sz="2400" dirty="0"/>
              <a:t>YouTube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877961" y="532307"/>
            <a:ext cx="4513541" cy="55264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7576" y="514924"/>
            <a:ext cx="5634318" cy="6343075"/>
          </a:xfrm>
        </p:spPr>
        <p:txBody>
          <a:bodyPr>
            <a:normAutofit/>
          </a:bodyPr>
          <a:lstStyle/>
          <a:p>
            <a:r>
              <a:rPr lang="en-US" sz="2000" dirty="0"/>
              <a:t>YouTube –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особлива</a:t>
            </a:r>
            <a:r>
              <a:rPr lang="ru-RU" sz="2000" dirty="0"/>
              <a:t> платформа. Не </a:t>
            </a: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розглядають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як </a:t>
            </a:r>
            <a:r>
              <a:rPr lang="ru-RU" sz="2000" dirty="0" err="1"/>
              <a:t>традиційну</a:t>
            </a:r>
            <a:r>
              <a:rPr lang="ru-RU" sz="2000" dirty="0"/>
              <a:t> </a:t>
            </a:r>
            <a:r>
              <a:rPr lang="ru-RU" sz="2000" dirty="0" err="1"/>
              <a:t>соцмережу</a:t>
            </a:r>
            <a:r>
              <a:rPr lang="ru-RU" sz="2000" dirty="0"/>
              <a:t>. </a:t>
            </a:r>
            <a:r>
              <a:rPr lang="ru-RU" sz="2000" dirty="0" err="1"/>
              <a:t>Однак</a:t>
            </a:r>
            <a:r>
              <a:rPr lang="ru-RU" sz="2000" dirty="0"/>
              <a:t> активна та </a:t>
            </a:r>
            <a:r>
              <a:rPr lang="ru-RU" sz="2000" dirty="0" err="1"/>
              <a:t>зацікавлена</a:t>
            </a:r>
            <a:r>
              <a:rPr lang="ru-RU" sz="2000" dirty="0"/>
              <a:t> ​​</a:t>
            </a:r>
            <a:r>
              <a:rPr lang="ru-RU" sz="2000" dirty="0" err="1"/>
              <a:t>спільнота</a:t>
            </a:r>
            <a:r>
              <a:rPr lang="ru-RU" sz="2000" dirty="0"/>
              <a:t> </a:t>
            </a:r>
            <a:r>
              <a:rPr lang="ru-RU" sz="2000" dirty="0" err="1"/>
              <a:t>цієї</a:t>
            </a:r>
            <a:r>
              <a:rPr lang="ru-RU" sz="2000" dirty="0"/>
              <a:t> </a:t>
            </a:r>
            <a:r>
              <a:rPr lang="ru-RU" sz="2000" dirty="0" err="1"/>
              <a:t>платформи</a:t>
            </a:r>
            <a:r>
              <a:rPr lang="ru-RU" sz="2000" dirty="0"/>
              <a:t> говорить сама за себе. </a:t>
            </a:r>
            <a:r>
              <a:rPr lang="ru-RU" sz="2000" dirty="0" err="1"/>
              <a:t>Протягом</a:t>
            </a:r>
            <a:r>
              <a:rPr lang="ru-RU" sz="2000" dirty="0"/>
              <a:t> </a:t>
            </a:r>
            <a:r>
              <a:rPr lang="ru-RU" sz="2000" dirty="0" err="1"/>
              <a:t>багатьох</a:t>
            </a:r>
            <a:r>
              <a:rPr lang="ru-RU" sz="2000" dirty="0"/>
              <a:t> </a:t>
            </a:r>
            <a:r>
              <a:rPr lang="ru-RU" sz="2000" dirty="0" err="1"/>
              <a:t>років</a:t>
            </a:r>
            <a:r>
              <a:rPr lang="ru-RU" sz="2000" dirty="0"/>
              <a:t> </a:t>
            </a:r>
            <a:r>
              <a:rPr lang="en-US" sz="2000" dirty="0"/>
              <a:t>YouTube </a:t>
            </a:r>
            <a:r>
              <a:rPr lang="ru-RU" sz="2000" dirty="0"/>
              <a:t>став не </a:t>
            </a:r>
            <a:r>
              <a:rPr lang="ru-RU" sz="2000" dirty="0" err="1"/>
              <a:t>лише</a:t>
            </a:r>
            <a:r>
              <a:rPr lang="ru-RU" sz="2000" dirty="0"/>
              <a:t> </a:t>
            </a:r>
            <a:r>
              <a:rPr lang="ru-RU" sz="2000" dirty="0" err="1"/>
              <a:t>мегаполісом</a:t>
            </a:r>
            <a:r>
              <a:rPr lang="ru-RU" sz="2000" dirty="0"/>
              <a:t> </a:t>
            </a:r>
            <a:r>
              <a:rPr lang="ru-RU" sz="2000" dirty="0" err="1"/>
              <a:t>розваг</a:t>
            </a:r>
            <a:r>
              <a:rPr lang="ru-RU" sz="2000" dirty="0"/>
              <a:t>, а й </a:t>
            </a:r>
            <a:r>
              <a:rPr lang="ru-RU" sz="2000" dirty="0" err="1"/>
              <a:t>потужним</a:t>
            </a:r>
            <a:r>
              <a:rPr lang="ru-RU" sz="2000" dirty="0"/>
              <a:t> </a:t>
            </a:r>
            <a:r>
              <a:rPr lang="ru-RU" sz="2000" dirty="0" err="1"/>
              <a:t>інструментом</a:t>
            </a:r>
            <a:r>
              <a:rPr lang="ru-RU" sz="2000" dirty="0"/>
              <a:t> для </a:t>
            </a:r>
            <a:r>
              <a:rPr lang="ru-RU" sz="2000" dirty="0" err="1"/>
              <a:t>бізнесу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Відео</a:t>
            </a:r>
            <a:r>
              <a:rPr lang="ru-RU" sz="2000" dirty="0"/>
              <a:t> — </a:t>
            </a:r>
            <a:r>
              <a:rPr lang="ru-RU" sz="2000" dirty="0" err="1"/>
              <a:t>найпопулярніший</a:t>
            </a:r>
            <a:r>
              <a:rPr lang="ru-RU" sz="2000" dirty="0"/>
              <a:t> формат контенту практично у </a:t>
            </a:r>
            <a:r>
              <a:rPr lang="ru-RU" sz="2000" dirty="0" err="1"/>
              <a:t>всіх</a:t>
            </a:r>
            <a:r>
              <a:rPr lang="ru-RU" sz="2000" dirty="0"/>
              <a:t> </a:t>
            </a:r>
            <a:r>
              <a:rPr lang="ru-RU" sz="2000" dirty="0" err="1"/>
              <a:t>соціальних</a:t>
            </a:r>
            <a:r>
              <a:rPr lang="ru-RU" sz="2000" dirty="0"/>
              <a:t> мережах, і </a:t>
            </a:r>
            <a:r>
              <a:rPr lang="en-US" sz="2000" dirty="0"/>
              <a:t>YouTube </a:t>
            </a:r>
            <a:r>
              <a:rPr lang="ru-RU" sz="2000" dirty="0" err="1"/>
              <a:t>тільки</a:t>
            </a:r>
            <a:r>
              <a:rPr lang="ru-RU" sz="2000" dirty="0"/>
              <a:t> </a:t>
            </a:r>
            <a:r>
              <a:rPr lang="ru-RU" sz="2000" dirty="0" err="1"/>
              <a:t>сприяє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поширенню</a:t>
            </a:r>
            <a:r>
              <a:rPr lang="ru-RU" sz="2000" dirty="0"/>
              <a:t>. </a:t>
            </a:r>
            <a:r>
              <a:rPr lang="ru-RU" sz="2000" dirty="0" err="1"/>
              <a:t>Створення</a:t>
            </a:r>
            <a:r>
              <a:rPr lang="ru-RU" sz="2000" dirty="0"/>
              <a:t> </a:t>
            </a:r>
            <a:r>
              <a:rPr lang="ru-RU" sz="2000" dirty="0" err="1"/>
              <a:t>відеороликів</a:t>
            </a:r>
            <a:r>
              <a:rPr lang="ru-RU" sz="2000" dirty="0"/>
              <a:t> </a:t>
            </a:r>
            <a:r>
              <a:rPr lang="ru-RU" sz="2000" dirty="0" err="1"/>
              <a:t>дає</a:t>
            </a:r>
            <a:r>
              <a:rPr lang="ru-RU" sz="2000" dirty="0"/>
              <a:t> </a:t>
            </a:r>
            <a:r>
              <a:rPr lang="ru-RU" sz="2000" dirty="0" err="1"/>
              <a:t>можливість</a:t>
            </a:r>
            <a:r>
              <a:rPr lang="ru-RU" sz="2000" dirty="0"/>
              <a:t> </a:t>
            </a:r>
            <a:r>
              <a:rPr lang="ru-RU" sz="2000" dirty="0" err="1"/>
              <a:t>продемонструвати</a:t>
            </a:r>
            <a:r>
              <a:rPr lang="ru-RU" sz="2000" dirty="0"/>
              <a:t> продукт, </a:t>
            </a:r>
            <a:r>
              <a:rPr lang="ru-RU" sz="2000" dirty="0" err="1"/>
              <a:t>послугу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історію</a:t>
            </a:r>
            <a:r>
              <a:rPr lang="ru-RU" sz="2000" dirty="0"/>
              <a:t> </a:t>
            </a:r>
            <a:r>
              <a:rPr lang="ru-RU" sz="2000" dirty="0" err="1"/>
              <a:t>компанії</a:t>
            </a:r>
            <a:r>
              <a:rPr lang="ru-RU" sz="2000" dirty="0"/>
              <a:t> </a:t>
            </a:r>
            <a:r>
              <a:rPr lang="ru-RU" sz="2000" dirty="0" err="1"/>
              <a:t>наочно</a:t>
            </a:r>
            <a:r>
              <a:rPr lang="ru-RU" sz="2000" dirty="0"/>
              <a:t> й </a:t>
            </a:r>
            <a:r>
              <a:rPr lang="ru-RU" sz="2000" dirty="0" err="1"/>
              <a:t>цікаво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Крім</a:t>
            </a:r>
            <a:r>
              <a:rPr lang="ru-RU" sz="2000" dirty="0"/>
              <a:t> того, </a:t>
            </a:r>
            <a:r>
              <a:rPr lang="en-US" sz="2000" dirty="0"/>
              <a:t>YouTube </a:t>
            </a:r>
            <a:r>
              <a:rPr lang="ru-RU" sz="2000" dirty="0" err="1"/>
              <a:t>дозволяє</a:t>
            </a:r>
            <a:r>
              <a:rPr lang="ru-RU" sz="2000" dirty="0"/>
              <a:t> </a:t>
            </a:r>
            <a:r>
              <a:rPr lang="ru-RU" sz="2000" dirty="0" err="1"/>
              <a:t>монетизувати</a:t>
            </a:r>
            <a:r>
              <a:rPr lang="ru-RU" sz="2000" dirty="0"/>
              <a:t> контент,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робить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джерелом</a:t>
            </a:r>
            <a:r>
              <a:rPr lang="ru-RU" sz="2000" dirty="0"/>
              <a:t> </a:t>
            </a:r>
            <a:r>
              <a:rPr lang="ru-RU" sz="2000" dirty="0" err="1"/>
              <a:t>додаткового</a:t>
            </a:r>
            <a:r>
              <a:rPr lang="ru-RU" sz="2000" dirty="0"/>
              <a:t> </a:t>
            </a:r>
            <a:r>
              <a:rPr lang="ru-RU" sz="2000" dirty="0" err="1"/>
              <a:t>прибутку</a:t>
            </a:r>
            <a:r>
              <a:rPr lang="ru-RU" sz="2000" dirty="0"/>
              <a:t>. </a:t>
            </a:r>
            <a:r>
              <a:rPr lang="ru-RU" sz="2000" dirty="0" err="1"/>
              <a:t>Якщо</a:t>
            </a:r>
            <a:r>
              <a:rPr lang="ru-RU" sz="2000" dirty="0"/>
              <a:t> канал </a:t>
            </a:r>
            <a:r>
              <a:rPr lang="ru-RU" sz="2000" dirty="0" err="1"/>
              <a:t>набирає</a:t>
            </a:r>
            <a:r>
              <a:rPr lang="ru-RU" sz="2000" dirty="0"/>
              <a:t> </a:t>
            </a:r>
            <a:r>
              <a:rPr lang="ru-RU" sz="2000" dirty="0" err="1"/>
              <a:t>популярності</a:t>
            </a:r>
            <a:r>
              <a:rPr lang="ru-RU" sz="2000" dirty="0"/>
              <a:t>, </a:t>
            </a:r>
            <a:r>
              <a:rPr lang="ru-RU" sz="2000" dirty="0" err="1"/>
              <a:t>ви</a:t>
            </a:r>
            <a:r>
              <a:rPr lang="ru-RU" sz="2000" dirty="0"/>
              <a:t> можете </a:t>
            </a:r>
            <a:r>
              <a:rPr lang="ru-RU" sz="2000" dirty="0" err="1"/>
              <a:t>заробляти</a:t>
            </a:r>
            <a:r>
              <a:rPr lang="ru-RU" sz="2000" dirty="0"/>
              <a:t> на </a:t>
            </a:r>
            <a:r>
              <a:rPr lang="ru-RU" sz="2000" dirty="0" err="1"/>
              <a:t>рекламі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спонсорстві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6996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629" y="140451"/>
            <a:ext cx="3854528" cy="558796"/>
          </a:xfrm>
        </p:spPr>
        <p:txBody>
          <a:bodyPr>
            <a:normAutofit/>
          </a:bodyPr>
          <a:lstStyle/>
          <a:p>
            <a:r>
              <a:rPr lang="en-US" sz="2400" dirty="0"/>
              <a:t>Telegram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3601" y="820271"/>
            <a:ext cx="5567082" cy="497541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8941" y="699247"/>
            <a:ext cx="5217459" cy="5983942"/>
          </a:xfrm>
        </p:spPr>
        <p:txBody>
          <a:bodyPr>
            <a:normAutofit/>
          </a:bodyPr>
          <a:lstStyle/>
          <a:p>
            <a:r>
              <a:rPr lang="en-US" sz="2400" dirty="0"/>
              <a:t>Telegram — </a:t>
            </a:r>
            <a:r>
              <a:rPr lang="ru-RU" sz="2400" dirty="0" err="1"/>
              <a:t>це</a:t>
            </a:r>
            <a:r>
              <a:rPr lang="ru-RU" sz="2400" dirty="0"/>
              <a:t> платформа для </a:t>
            </a:r>
            <a:r>
              <a:rPr lang="ru-RU" sz="2400" dirty="0" err="1"/>
              <a:t>обміну</a:t>
            </a:r>
            <a:r>
              <a:rPr lang="ru-RU" sz="2400" dirty="0"/>
              <a:t> </a:t>
            </a:r>
            <a:r>
              <a:rPr lang="ru-RU" sz="2400" dirty="0" err="1"/>
              <a:t>повідомленнями</a:t>
            </a:r>
            <a:r>
              <a:rPr lang="ru-RU" sz="2400" dirty="0"/>
              <a:t>. </a:t>
            </a:r>
            <a:r>
              <a:rPr lang="ru-RU" sz="2400" dirty="0" err="1"/>
              <a:t>Останнім</a:t>
            </a:r>
            <a:r>
              <a:rPr lang="ru-RU" sz="2400" dirty="0"/>
              <a:t> часом вона стала особливо популярною </a:t>
            </a:r>
            <a:r>
              <a:rPr lang="ru-RU" sz="2400" dirty="0" err="1"/>
              <a:t>завдяки</a:t>
            </a:r>
            <a:r>
              <a:rPr lang="ru-RU" sz="2400" dirty="0"/>
              <a:t> </a:t>
            </a:r>
            <a:r>
              <a:rPr lang="ru-RU" sz="2400" dirty="0" err="1"/>
              <a:t>оперативності</a:t>
            </a:r>
            <a:r>
              <a:rPr lang="ru-RU" sz="2400" dirty="0"/>
              <a:t> </a:t>
            </a:r>
            <a:r>
              <a:rPr lang="ru-RU" sz="2400" dirty="0" err="1"/>
              <a:t>подання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. </a:t>
            </a:r>
            <a:r>
              <a:rPr lang="ru-RU" sz="2400" dirty="0" err="1"/>
              <a:t>Однією</a:t>
            </a:r>
            <a:r>
              <a:rPr lang="ru-RU" sz="2400" dirty="0"/>
              <a:t> з </a:t>
            </a:r>
            <a:r>
              <a:rPr lang="ru-RU" sz="2400" dirty="0" err="1"/>
              <a:t>головних</a:t>
            </a:r>
            <a:r>
              <a:rPr lang="ru-RU" sz="2400" dirty="0"/>
              <a:t> </a:t>
            </a:r>
            <a:r>
              <a:rPr lang="ru-RU" sz="2400" dirty="0" err="1"/>
              <a:t>привабливих</a:t>
            </a:r>
            <a:r>
              <a:rPr lang="ru-RU" sz="2400" dirty="0"/>
              <a:t> рис </a:t>
            </a:r>
            <a:r>
              <a:rPr lang="en-US" sz="2400" dirty="0"/>
              <a:t>Telegram </a:t>
            </a:r>
            <a:r>
              <a:rPr lang="ru-RU" sz="2400" dirty="0"/>
              <a:t>є </a:t>
            </a:r>
            <a:r>
              <a:rPr lang="ru-RU" sz="2400" dirty="0" err="1"/>
              <a:t>його</a:t>
            </a:r>
            <a:r>
              <a:rPr lang="ru-RU" sz="2400" dirty="0"/>
              <a:t> простота у </a:t>
            </a:r>
            <a:r>
              <a:rPr lang="ru-RU" sz="2400" dirty="0" err="1"/>
              <a:t>використанні</a:t>
            </a:r>
            <a:r>
              <a:rPr lang="ru-RU" sz="2400" dirty="0"/>
              <a:t> та </a:t>
            </a:r>
            <a:r>
              <a:rPr lang="ru-RU" sz="2400" dirty="0" err="1"/>
              <a:t>навігації</a:t>
            </a:r>
            <a:r>
              <a:rPr lang="ru-RU" sz="2400" dirty="0"/>
              <a:t>. </a:t>
            </a:r>
            <a:r>
              <a:rPr lang="ru-RU" sz="2400" dirty="0" err="1"/>
              <a:t>Компанії</a:t>
            </a:r>
            <a:r>
              <a:rPr lang="ru-RU" sz="2400" dirty="0"/>
              <a:t> </a:t>
            </a:r>
            <a:r>
              <a:rPr lang="ru-RU" sz="2400" dirty="0" err="1"/>
              <a:t>створюють</a:t>
            </a:r>
            <a:r>
              <a:rPr lang="ru-RU" sz="2400" dirty="0"/>
              <a:t> </a:t>
            </a:r>
            <a:r>
              <a:rPr lang="ru-RU" sz="2400" dirty="0" err="1"/>
              <a:t>власні</a:t>
            </a:r>
            <a:r>
              <a:rPr lang="ru-RU" sz="2400" dirty="0"/>
              <a:t> канали, де вони </a:t>
            </a:r>
            <a:r>
              <a:rPr lang="ru-RU" sz="2400" dirty="0" err="1"/>
              <a:t>безпосередньо</a:t>
            </a:r>
            <a:r>
              <a:rPr lang="ru-RU" sz="2400" dirty="0"/>
              <a:t> </a:t>
            </a:r>
            <a:r>
              <a:rPr lang="ru-RU" sz="2400" dirty="0" err="1"/>
              <a:t>спілкуються</a:t>
            </a:r>
            <a:r>
              <a:rPr lang="ru-RU" sz="2400" dirty="0"/>
              <a:t> з </a:t>
            </a:r>
            <a:r>
              <a:rPr lang="ru-RU" sz="2400" dirty="0" err="1"/>
              <a:t>підписниками</a:t>
            </a:r>
            <a:r>
              <a:rPr lang="ru-RU" sz="2400" dirty="0"/>
              <a:t> та </a:t>
            </a:r>
            <a:r>
              <a:rPr lang="ru-RU" sz="2400" dirty="0" err="1"/>
              <a:t>клієнтами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r>
              <a:rPr lang="ru-RU" sz="2400" dirty="0" err="1"/>
              <a:t>Крім</a:t>
            </a:r>
            <a:r>
              <a:rPr lang="ru-RU" sz="2400" dirty="0"/>
              <a:t> того, у </a:t>
            </a:r>
            <a:r>
              <a:rPr lang="en-US" sz="2400" dirty="0"/>
              <a:t>Telegram </a:t>
            </a:r>
            <a:r>
              <a:rPr lang="ru-RU" sz="2400" dirty="0" err="1"/>
              <a:t>можна</a:t>
            </a:r>
            <a:r>
              <a:rPr lang="ru-RU" sz="2400" dirty="0"/>
              <a:t> легко </a:t>
            </a:r>
            <a:r>
              <a:rPr lang="ru-RU" sz="2400" dirty="0" err="1"/>
              <a:t>створити</a:t>
            </a:r>
            <a:r>
              <a:rPr lang="ru-RU" sz="2400" dirty="0"/>
              <a:t> </a:t>
            </a:r>
            <a:r>
              <a:rPr lang="ru-RU" sz="2400" dirty="0" err="1"/>
              <a:t>ботів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автоматизують</a:t>
            </a:r>
            <a:r>
              <a:rPr lang="ru-RU" sz="2400" dirty="0"/>
              <a:t> </a:t>
            </a:r>
            <a:r>
              <a:rPr lang="ru-RU" sz="2400" dirty="0" err="1"/>
              <a:t>певні</a:t>
            </a:r>
            <a:r>
              <a:rPr lang="ru-RU" sz="2400" dirty="0"/>
              <a:t> </a:t>
            </a:r>
            <a:r>
              <a:rPr lang="ru-RU" sz="2400" dirty="0" err="1"/>
              <a:t>завдання</a:t>
            </a:r>
            <a:r>
              <a:rPr lang="ru-RU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326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4319" y="396300"/>
            <a:ext cx="1059397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Pinterest</a:t>
            </a:r>
          </a:p>
          <a:p>
            <a:endParaRPr lang="en-US" sz="2800" dirty="0"/>
          </a:p>
          <a:p>
            <a:r>
              <a:rPr lang="en-US" sz="2800" dirty="0"/>
              <a:t>Pinterest, </a:t>
            </a:r>
            <a:r>
              <a:rPr lang="ru-RU" sz="2800" dirty="0" err="1"/>
              <a:t>подібно</a:t>
            </a:r>
            <a:r>
              <a:rPr lang="ru-RU" sz="2800" dirty="0"/>
              <a:t> </a:t>
            </a:r>
            <a:r>
              <a:rPr lang="en-US" sz="2800" dirty="0"/>
              <a:t>Instagram, </a:t>
            </a:r>
            <a:r>
              <a:rPr lang="ru-RU" sz="2800" dirty="0" err="1"/>
              <a:t>наголошує</a:t>
            </a:r>
            <a:r>
              <a:rPr lang="ru-RU" sz="2800" dirty="0"/>
              <a:t> на образному та </a:t>
            </a:r>
            <a:r>
              <a:rPr lang="ru-RU" sz="2800" dirty="0" err="1"/>
              <a:t>естетичному</a:t>
            </a:r>
            <a:r>
              <a:rPr lang="ru-RU" sz="2800" dirty="0"/>
              <a:t> </a:t>
            </a:r>
            <a:r>
              <a:rPr lang="ru-RU" sz="2800" dirty="0" err="1"/>
              <a:t>контенті</a:t>
            </a:r>
            <a:r>
              <a:rPr lang="ru-RU" sz="2800" dirty="0"/>
              <a:t>, де </a:t>
            </a:r>
            <a:r>
              <a:rPr lang="ru-RU" sz="2800" dirty="0" err="1"/>
              <a:t>візуальний</a:t>
            </a:r>
            <a:r>
              <a:rPr lang="ru-RU" sz="2800" dirty="0"/>
              <a:t> компонент </a:t>
            </a:r>
            <a:r>
              <a:rPr lang="ru-RU" sz="2800" dirty="0" err="1"/>
              <a:t>виступає</a:t>
            </a:r>
            <a:r>
              <a:rPr lang="ru-RU" sz="2800" dirty="0"/>
              <a:t> як </a:t>
            </a:r>
            <a:r>
              <a:rPr lang="ru-RU" sz="2800" dirty="0" err="1"/>
              <a:t>центральний</a:t>
            </a:r>
            <a:r>
              <a:rPr lang="ru-RU" sz="2800" dirty="0"/>
              <a:t> </a:t>
            </a:r>
            <a:r>
              <a:rPr lang="ru-RU" sz="2800" dirty="0" err="1"/>
              <a:t>елемент</a:t>
            </a:r>
            <a:r>
              <a:rPr lang="ru-RU" sz="2800" dirty="0"/>
              <a:t>. Тут </a:t>
            </a:r>
            <a:r>
              <a:rPr lang="ru-RU" sz="2800" dirty="0" err="1"/>
              <a:t>користувачі</a:t>
            </a:r>
            <a:r>
              <a:rPr lang="ru-RU" sz="2800" dirty="0"/>
              <a:t> </a:t>
            </a:r>
            <a:r>
              <a:rPr lang="ru-RU" sz="2800" dirty="0" err="1"/>
              <a:t>створюють</a:t>
            </a:r>
            <a:r>
              <a:rPr lang="ru-RU" sz="2800" dirty="0"/>
              <a:t> </a:t>
            </a:r>
            <a:r>
              <a:rPr lang="ru-RU" sz="2800" dirty="0" err="1"/>
              <a:t>віртуальні</a:t>
            </a:r>
            <a:r>
              <a:rPr lang="ru-RU" sz="2800" dirty="0"/>
              <a:t> </a:t>
            </a:r>
            <a:r>
              <a:rPr lang="ru-RU" sz="2800" dirty="0" err="1"/>
              <a:t>дошки</a:t>
            </a:r>
            <a:r>
              <a:rPr lang="ru-RU" sz="2800" dirty="0"/>
              <a:t> з </a:t>
            </a:r>
            <a:r>
              <a:rPr lang="ru-RU" sz="2800" dirty="0" err="1"/>
              <a:t>зображеннями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надихають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висловлюють</a:t>
            </a:r>
            <a:r>
              <a:rPr lang="ru-RU" sz="2800" dirty="0"/>
              <a:t> </a:t>
            </a:r>
            <a:r>
              <a:rPr lang="ru-RU" sz="2800" dirty="0" err="1"/>
              <a:t>їхні</a:t>
            </a:r>
            <a:r>
              <a:rPr lang="ru-RU" sz="2800" dirty="0"/>
              <a:t> </a:t>
            </a:r>
            <a:r>
              <a:rPr lang="ru-RU" sz="2800" dirty="0" err="1"/>
              <a:t>інтереси</a:t>
            </a:r>
            <a:r>
              <a:rPr lang="ru-RU" sz="2800" dirty="0"/>
              <a:t>. Бренди та </a:t>
            </a:r>
            <a:r>
              <a:rPr lang="ru-RU" sz="2800" dirty="0" err="1"/>
              <a:t>компанії</a:t>
            </a:r>
            <a:r>
              <a:rPr lang="ru-RU" sz="2800" dirty="0"/>
              <a:t> </a:t>
            </a:r>
            <a:r>
              <a:rPr lang="ru-RU" sz="2800" dirty="0" err="1"/>
              <a:t>мають</a:t>
            </a:r>
            <a:r>
              <a:rPr lang="ru-RU" sz="2800" dirty="0"/>
              <a:t> </a:t>
            </a:r>
            <a:r>
              <a:rPr lang="ru-RU" sz="2800" dirty="0" err="1"/>
              <a:t>чудову</a:t>
            </a:r>
            <a:r>
              <a:rPr lang="ru-RU" sz="2800" dirty="0"/>
              <a:t> </a:t>
            </a:r>
            <a:r>
              <a:rPr lang="ru-RU" sz="2800" dirty="0" err="1"/>
              <a:t>можливість</a:t>
            </a:r>
            <a:r>
              <a:rPr lang="ru-RU" sz="2800" dirty="0"/>
              <a:t> </a:t>
            </a:r>
            <a:r>
              <a:rPr lang="ru-RU" sz="2800" dirty="0" err="1"/>
              <a:t>поділитися</a:t>
            </a:r>
            <a:r>
              <a:rPr lang="ru-RU" sz="2800" dirty="0"/>
              <a:t> </a:t>
            </a:r>
            <a:r>
              <a:rPr lang="ru-RU" sz="2800" dirty="0" err="1"/>
              <a:t>своїми</a:t>
            </a:r>
            <a:r>
              <a:rPr lang="ru-RU" sz="2800" dirty="0"/>
              <a:t> продуктами, </a:t>
            </a:r>
            <a:r>
              <a:rPr lang="ru-RU" sz="2800" dirty="0" err="1"/>
              <a:t>ідеями</a:t>
            </a:r>
            <a:r>
              <a:rPr lang="ru-RU" sz="2800" dirty="0"/>
              <a:t> та стилем. </a:t>
            </a:r>
            <a:r>
              <a:rPr lang="ru-RU" sz="2800" dirty="0" err="1"/>
              <a:t>Багато</a:t>
            </a:r>
            <a:r>
              <a:rPr lang="ru-RU" sz="2800" dirty="0"/>
              <a:t> </a:t>
            </a:r>
            <a:r>
              <a:rPr lang="ru-RU" sz="2800" dirty="0" err="1"/>
              <a:t>хто</a:t>
            </a:r>
            <a:r>
              <a:rPr lang="ru-RU" sz="2800" dirty="0"/>
              <a:t> </a:t>
            </a:r>
            <a:r>
              <a:rPr lang="ru-RU" sz="2800" dirty="0" err="1"/>
              <a:t>звертається</a:t>
            </a:r>
            <a:r>
              <a:rPr lang="ru-RU" sz="2800" dirty="0"/>
              <a:t> до </a:t>
            </a:r>
            <a:r>
              <a:rPr lang="en-US" sz="2800" dirty="0"/>
              <a:t>Pinterest </a:t>
            </a:r>
            <a:r>
              <a:rPr lang="ru-RU" sz="2800" dirty="0"/>
              <a:t>для </a:t>
            </a:r>
            <a:r>
              <a:rPr lang="ru-RU" sz="2800" dirty="0" err="1"/>
              <a:t>пошуку</a:t>
            </a:r>
            <a:r>
              <a:rPr lang="ru-RU" sz="2800" dirty="0"/>
              <a:t> </a:t>
            </a:r>
            <a:r>
              <a:rPr lang="ru-RU" sz="2800" dirty="0" err="1"/>
              <a:t>ідей</a:t>
            </a:r>
            <a:r>
              <a:rPr lang="ru-RU" sz="2800" dirty="0"/>
              <a:t> для дому, </a:t>
            </a:r>
            <a:r>
              <a:rPr lang="ru-RU" sz="2800" dirty="0" err="1"/>
              <a:t>моди</a:t>
            </a:r>
            <a:r>
              <a:rPr lang="ru-RU" sz="2800" dirty="0"/>
              <a:t>, </a:t>
            </a:r>
            <a:r>
              <a:rPr lang="ru-RU" sz="2800" dirty="0" err="1"/>
              <a:t>краси</a:t>
            </a:r>
            <a:r>
              <a:rPr lang="ru-RU" sz="2800" dirty="0"/>
              <a:t>, </a:t>
            </a:r>
            <a:r>
              <a:rPr lang="ru-RU" sz="2800" dirty="0" err="1"/>
              <a:t>подорожей</a:t>
            </a:r>
            <a:r>
              <a:rPr lang="ru-RU" sz="2800" dirty="0"/>
              <a:t> та </a:t>
            </a:r>
            <a:r>
              <a:rPr lang="ru-RU" sz="2800" dirty="0" err="1"/>
              <a:t>ін</a:t>
            </a:r>
            <a:r>
              <a:rPr lang="ru-RU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943847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</TotalTime>
  <Words>2536</Words>
  <Application>Microsoft Office PowerPoint</Application>
  <PresentationFormat>Широкоэкранный</PresentationFormat>
  <Paragraphs>139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Trebuchet MS</vt:lpstr>
      <vt:lpstr>Wingdings 3</vt:lpstr>
      <vt:lpstr>Аспект</vt:lpstr>
      <vt:lpstr>Соціальні мережі як канал просування</vt:lpstr>
      <vt:lpstr>Презентация PowerPoint</vt:lpstr>
      <vt:lpstr>1. Поняття та роль соціальних мереж у маркетингу</vt:lpstr>
      <vt:lpstr>Презентация PowerPoint</vt:lpstr>
      <vt:lpstr>Основні соціальні платформи та їх характеристика. </vt:lpstr>
      <vt:lpstr>Іnstagram </vt:lpstr>
      <vt:lpstr>YouTube </vt:lpstr>
      <vt:lpstr>Telegram</vt:lpstr>
      <vt:lpstr>Презентация PowerPoint</vt:lpstr>
      <vt:lpstr>Twitter</vt:lpstr>
      <vt:lpstr>LinkedIn</vt:lpstr>
      <vt:lpstr>Презентация PowerPoint</vt:lpstr>
      <vt:lpstr>Переваги та недоліки використання соціальних мереж як каналу просування. </vt:lpstr>
      <vt:lpstr>Презентация PowerPoint</vt:lpstr>
      <vt:lpstr>Презентация PowerPoint</vt:lpstr>
      <vt:lpstr>Стратегії SMM (Social Media Marketing). </vt:lpstr>
      <vt:lpstr>Презентация PowerPoint</vt:lpstr>
      <vt:lpstr>Презентация PowerPoint</vt:lpstr>
      <vt:lpstr>Метрики ефективності соціального просування</vt:lpstr>
      <vt:lpstr>Презентация PowerPoint</vt:lpstr>
      <vt:lpstr>Презентация PowerPoint</vt:lpstr>
      <vt:lpstr>Тренди розвитку SMM у 2020-х роках.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Соціальні мережі як канал просування</dc:title>
  <dc:creator>Valeria Tymoshyk</dc:creator>
  <cp:lastModifiedBy>Valeria Tymoshyk</cp:lastModifiedBy>
  <cp:revision>7</cp:revision>
  <dcterms:created xsi:type="dcterms:W3CDTF">2025-10-18T16:04:50Z</dcterms:created>
  <dcterms:modified xsi:type="dcterms:W3CDTF">2025-10-18T17:24:39Z</dcterms:modified>
</cp:coreProperties>
</file>