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Поняття стійкості і її види.</a:t>
            </a:r>
            <a:br>
              <a:rPr lang="uk-UA" sz="3200" dirty="0" smtClean="0"/>
            </a:br>
            <a:r>
              <a:rPr lang="uk-UA" sz="3200" dirty="0" smtClean="0"/>
              <a:t>2. Стійкість підприємства, кризи та антикризовий менеджмент.</a:t>
            </a:r>
            <a:br>
              <a:rPr lang="uk-UA" sz="3200" dirty="0" smtClean="0"/>
            </a:br>
            <a:r>
              <a:rPr lang="uk-UA" sz="3200" dirty="0" smtClean="0"/>
              <a:t>3. Керовані перемінні в організації й антикризове управління.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smtClean="0"/>
              <a:t>Тема </a:t>
            </a:r>
            <a:r>
              <a:rPr lang="uk-UA" b="1" smtClean="0"/>
              <a:t>3. </a:t>
            </a:r>
            <a:r>
              <a:rPr lang="uk-UA" b="1" dirty="0" smtClean="0"/>
              <a:t>Стійкість суб’єктів господарювання та необхідність антикризового управління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60648"/>
            <a:ext cx="83529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Стійкість управління як властивість системи зберігати свій первісний стан спокою чи руху в умовах зовнішніх впливів.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Для </a:t>
            </a:r>
            <a:r>
              <a:rPr lang="uk-UA" b="1" dirty="0"/>
              <a:t>забезпечення стійкості важливі:</a:t>
            </a:r>
          </a:p>
          <a:p>
            <a:pPr algn="just"/>
            <a:r>
              <a:rPr lang="uk-UA" dirty="0"/>
              <a:t>- безперервність управління;</a:t>
            </a:r>
          </a:p>
          <a:p>
            <a:pPr algn="just"/>
            <a:r>
              <a:rPr lang="uk-UA" dirty="0"/>
              <a:t>- виключення помилок в оцінці стану об'єкта управління;</a:t>
            </a:r>
          </a:p>
          <a:p>
            <a:pPr algn="just"/>
            <a:r>
              <a:rPr lang="uk-UA" dirty="0"/>
              <a:t>- виключення затримок в оцінці стану об'єкта управління;</a:t>
            </a:r>
          </a:p>
          <a:p>
            <a:pPr algn="just"/>
            <a:r>
              <a:rPr lang="uk-UA" dirty="0"/>
              <a:t>- чіткі і послідовні дії персоналу.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Два </a:t>
            </a:r>
            <a:r>
              <a:rPr lang="uk-UA" b="1" dirty="0"/>
              <a:t>основні види стійкості на рівні </a:t>
            </a:r>
            <a:r>
              <a:rPr lang="uk-UA" b="1" dirty="0" smtClean="0"/>
              <a:t>підприємства: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Рівновага </a:t>
            </a:r>
            <a:r>
              <a:rPr lang="uk-UA" dirty="0"/>
              <a:t>допускає рівність попиту та пропозиції в системі всіх ресурсів підприємства</a:t>
            </a:r>
            <a:r>
              <a:rPr lang="uk-UA" dirty="0" smtClean="0"/>
              <a:t>.</a:t>
            </a:r>
          </a:p>
          <a:p>
            <a:pPr algn="ctr"/>
            <a:r>
              <a:rPr lang="uk-UA" b="1" dirty="0" smtClean="0"/>
              <a:t> </a:t>
            </a:r>
          </a:p>
          <a:p>
            <a:pPr algn="ctr"/>
            <a:r>
              <a:rPr lang="uk-UA" b="1" dirty="0" err="1" smtClean="0"/>
              <a:t>Гомеостазис</a:t>
            </a:r>
            <a:r>
              <a:rPr lang="uk-UA" b="1" dirty="0" smtClean="0"/>
              <a:t> </a:t>
            </a:r>
            <a:r>
              <a:rPr lang="uk-UA" b="1" dirty="0"/>
              <a:t>- </a:t>
            </a:r>
            <a:r>
              <a:rPr lang="uk-UA" dirty="0"/>
              <a:t>це стійкий стан системи в її взаємодії із зовнішнім середовищем.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/>
              <a:t>Види стійкості:</a:t>
            </a:r>
          </a:p>
          <a:p>
            <a:pPr marL="0" indent="0" algn="just">
              <a:buNone/>
            </a:pPr>
            <a:r>
              <a:rPr lang="uk-UA" dirty="0"/>
              <a:t>- стійкість техніки;</a:t>
            </a:r>
          </a:p>
          <a:p>
            <a:pPr marL="0" indent="0" algn="just">
              <a:buNone/>
            </a:pPr>
            <a:r>
              <a:rPr lang="uk-UA" dirty="0"/>
              <a:t>- </a:t>
            </a:r>
            <a:r>
              <a:rPr lang="uk-UA" dirty="0" smtClean="0"/>
              <a:t>технологічна </a:t>
            </a:r>
            <a:r>
              <a:rPr lang="uk-UA" dirty="0"/>
              <a:t>стійкість;</a:t>
            </a:r>
          </a:p>
          <a:p>
            <a:pPr marL="0" indent="0" algn="just">
              <a:buNone/>
            </a:pPr>
            <a:r>
              <a:rPr lang="uk-UA" dirty="0"/>
              <a:t>- </a:t>
            </a:r>
            <a:r>
              <a:rPr lang="uk-UA" dirty="0" smtClean="0"/>
              <a:t>організаційна </a:t>
            </a:r>
            <a:r>
              <a:rPr lang="uk-UA" dirty="0"/>
              <a:t>стійкість;</a:t>
            </a:r>
          </a:p>
          <a:p>
            <a:pPr marL="0" indent="0" algn="just">
              <a:buNone/>
            </a:pPr>
            <a:r>
              <a:rPr lang="uk-UA" dirty="0"/>
              <a:t>- стійкість зовнішніх зв'язків;</a:t>
            </a:r>
          </a:p>
          <a:p>
            <a:pPr marL="0" indent="0" algn="just">
              <a:buNone/>
            </a:pPr>
            <a:r>
              <a:rPr lang="uk-UA" dirty="0"/>
              <a:t>- </a:t>
            </a:r>
            <a:r>
              <a:rPr lang="uk-UA" dirty="0" smtClean="0"/>
              <a:t>соціально-психологічна </a:t>
            </a:r>
            <a:r>
              <a:rPr lang="uk-UA" dirty="0"/>
              <a:t>стійкість;</a:t>
            </a:r>
          </a:p>
          <a:p>
            <a:pPr marL="0" indent="0" algn="just">
              <a:buNone/>
            </a:pPr>
            <a:r>
              <a:rPr lang="uk-UA" dirty="0"/>
              <a:t>- </a:t>
            </a:r>
            <a:r>
              <a:rPr lang="uk-UA" dirty="0" smtClean="0"/>
              <a:t>фінансова </a:t>
            </a:r>
            <a:r>
              <a:rPr lang="uk-UA" dirty="0"/>
              <a:t>стійкість;</a:t>
            </a:r>
          </a:p>
          <a:p>
            <a:pPr marL="0" indent="0" algn="just">
              <a:buNone/>
            </a:pPr>
            <a:r>
              <a:rPr lang="uk-UA" dirty="0"/>
              <a:t>- </a:t>
            </a:r>
            <a:r>
              <a:rPr lang="uk-UA" dirty="0" smtClean="0"/>
              <a:t>екологічна стійкість і </a:t>
            </a:r>
            <a:r>
              <a:rPr lang="uk-UA" dirty="0"/>
              <a:t>т.п.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Під </a:t>
            </a:r>
            <a:r>
              <a:rPr lang="uk-UA" b="1" dirty="0"/>
              <a:t>гнучкістю управління </a:t>
            </a:r>
            <a:r>
              <a:rPr lang="uk-UA" dirty="0"/>
              <a:t>розуміється здатність системи пристосовуватися до умов управління, що змінюються.</a:t>
            </a:r>
          </a:p>
          <a:p>
            <a:pPr marL="0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Фактори що впливають на виникнення кризи і порушення стійкості роботи фірми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- підвищена імовірність помилок керівництва при прийнятті важливих рішень;</a:t>
            </a:r>
          </a:p>
          <a:p>
            <a:pPr marL="0" indent="0" algn="just">
              <a:buNone/>
            </a:pPr>
            <a:r>
              <a:rPr lang="uk-UA" sz="2100" dirty="0"/>
              <a:t>- несподівана поява на ринку сильних конкурентів;</a:t>
            </a:r>
          </a:p>
          <a:p>
            <a:pPr marL="0" indent="0" algn="just">
              <a:buNone/>
            </a:pPr>
            <a:r>
              <a:rPr lang="uk-UA" sz="2100" dirty="0"/>
              <a:t>- нестабільність внутрішніх міжособистісних і </a:t>
            </a:r>
            <a:r>
              <a:rPr lang="uk-UA" sz="2100" dirty="0" err="1"/>
              <a:t>міжгрупових</a:t>
            </a:r>
            <a:r>
              <a:rPr lang="uk-UA" sz="2100" dirty="0"/>
              <a:t> відносин в організації;</a:t>
            </a:r>
          </a:p>
          <a:p>
            <a:pPr marL="0" indent="0" algn="just">
              <a:buNone/>
            </a:pPr>
            <a:r>
              <a:rPr lang="uk-UA" sz="2100" dirty="0"/>
              <a:t>- якість технічної організаційно-технологічної підготовки виробництва;</a:t>
            </a:r>
          </a:p>
          <a:p>
            <a:pPr marL="0" indent="0" algn="just">
              <a:buNone/>
            </a:pPr>
            <a:r>
              <a:rPr lang="uk-UA" sz="2100" dirty="0"/>
              <a:t>- неправильна чи недостатньо продумана інноваційна політика;</a:t>
            </a:r>
          </a:p>
          <a:p>
            <a:pPr marL="0" indent="0" algn="just">
              <a:buNone/>
            </a:pPr>
            <a:r>
              <a:rPr lang="uk-UA" sz="2100" dirty="0"/>
              <a:t>- помилки і промахи в маркетинговій політиці;</a:t>
            </a:r>
          </a:p>
          <a:p>
            <a:pPr marL="0" indent="0" algn="just">
              <a:buNone/>
            </a:pPr>
            <a:r>
              <a:rPr lang="uk-UA" sz="2100" dirty="0"/>
              <a:t>- незнання і недостатній облік законів і закономірностей </a:t>
            </a:r>
            <a:r>
              <a:rPr lang="uk-UA" sz="2100" dirty="0" smtClean="0"/>
              <a:t>організації</a:t>
            </a:r>
            <a:r>
              <a:rPr lang="uk-UA" sz="2100" dirty="0"/>
              <a:t> </a:t>
            </a:r>
            <a:r>
              <a:rPr lang="uk-UA" sz="2100" dirty="0" smtClean="0"/>
              <a:t>і т. </a:t>
            </a:r>
            <a:r>
              <a:rPr lang="uk-UA" sz="2100" dirty="0"/>
              <a:t>ін.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6555" y="692696"/>
            <a:ext cx="828092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Система </a:t>
            </a:r>
            <a:r>
              <a:rPr lang="uk-UA" b="1" dirty="0"/>
              <a:t>контролю і раннього виявлення ознак майбутньої кризової </a:t>
            </a:r>
            <a:r>
              <a:rPr lang="uk-UA" b="1" dirty="0" smtClean="0"/>
              <a:t>ситуації включає</a:t>
            </a:r>
            <a:r>
              <a:rPr lang="uk-UA" b="1" dirty="0"/>
              <a:t>:</a:t>
            </a:r>
          </a:p>
          <a:p>
            <a:pPr algn="just"/>
            <a:r>
              <a:rPr lang="uk-UA" sz="1600" dirty="0"/>
              <a:t>1. Контроль за:</a:t>
            </a:r>
          </a:p>
          <a:p>
            <a:pPr algn="just"/>
            <a:r>
              <a:rPr lang="uk-UA" sz="1600" dirty="0"/>
              <a:t>– реорганізацією підприємства (організаційні та структурні зміни, відкриття чи закриття підрозділів, філій, дочірніх фірм, їхнє злиття);</a:t>
            </a:r>
          </a:p>
          <a:p>
            <a:pPr algn="just"/>
            <a:r>
              <a:rPr lang="uk-UA" sz="1600" dirty="0"/>
              <a:t>– частою і необґрунтованою зміною постачальників;</a:t>
            </a:r>
          </a:p>
          <a:p>
            <a:pPr algn="just"/>
            <a:r>
              <a:rPr lang="uk-UA" sz="1600" dirty="0"/>
              <a:t>– вихід на нові ринки;</a:t>
            </a:r>
          </a:p>
          <a:p>
            <a:pPr algn="just"/>
            <a:r>
              <a:rPr lang="uk-UA" sz="1600" dirty="0"/>
              <a:t>– ризикована закупівля сировини і матеріалів;</a:t>
            </a:r>
          </a:p>
          <a:p>
            <a:pPr algn="just"/>
            <a:r>
              <a:rPr lang="uk-UA" sz="1600" dirty="0"/>
              <a:t>– змінами в атмосфері управління (конфлікти топ – менеджерів та ін</a:t>
            </a:r>
            <a:r>
              <a:rPr lang="uk-UA" sz="1600" dirty="0" smtClean="0"/>
              <a:t>.). </a:t>
            </a:r>
            <a:endParaRPr lang="uk-UA" sz="1600" dirty="0"/>
          </a:p>
          <a:p>
            <a:pPr algn="just"/>
            <a:r>
              <a:rPr lang="uk-UA" sz="1600" dirty="0"/>
              <a:t>2. Ознаки прийдешньої кризової ситуації включають також характер змін фінансових показників діяльності підприємства, своєчасність і якість представлення фінансової звітності і проведення аудиторських перевірок. Предметом </a:t>
            </a:r>
            <a:r>
              <a:rPr lang="uk-UA" sz="1600" dirty="0" smtClean="0"/>
              <a:t>спостереження </a:t>
            </a:r>
            <a:r>
              <a:rPr lang="uk-UA" sz="1600" dirty="0"/>
              <a:t>тут є:</a:t>
            </a:r>
          </a:p>
          <a:p>
            <a:pPr algn="just"/>
            <a:r>
              <a:rPr lang="uk-UA" sz="1600" dirty="0"/>
              <a:t>- затримки з наданням бухгалтерської звітності і її якість, що може свідчити або про свідомі дії, або про низький рівень кваліфікації персоналу. У всякому разі і те й інше може говорити фахівцю про неефективність фінансового управління;</a:t>
            </a:r>
          </a:p>
          <a:p>
            <a:pPr algn="just"/>
            <a:r>
              <a:rPr lang="uk-UA" sz="1600" dirty="0"/>
              <a:t>- зміни в статтях бухгалтерського балансу з боку пасивів і активів і порушення певної їхньої пропорційності;</a:t>
            </a:r>
          </a:p>
          <a:p>
            <a:pPr algn="just"/>
            <a:r>
              <a:rPr lang="uk-UA" sz="1600" dirty="0"/>
              <a:t>- збільшення чи зменшення матеріальних запасів, що може свідчити або про зацікавленість, або про можливу нездатність підприємства виконати свої зобов'язання з постачання;</a:t>
            </a:r>
          </a:p>
          <a:p>
            <a:pPr algn="just"/>
            <a:r>
              <a:rPr lang="uk-UA" sz="1600" dirty="0"/>
              <a:t>- збільшення заборгованості підприємства постачальникам і кредиторам;</a:t>
            </a:r>
          </a:p>
          <a:p>
            <a:pPr algn="just"/>
            <a:r>
              <a:rPr lang="uk-UA" sz="1600" dirty="0"/>
              <a:t>- зменшення доходів підприємства і падіння його прибутковості, знецінення його акцій, встановлення нереальних (високих чи низьких) цін на свою продукцію і т.д.</a:t>
            </a:r>
          </a:p>
          <a:p>
            <a:pPr algn="just"/>
            <a:r>
              <a:rPr lang="uk-UA" sz="1600" dirty="0"/>
              <a:t>3. Ознаками, що насторожують, є також позачергові перевірки підприємства, обмеження його комерційної діяльності органами влади, скасування і вилучення ліцензії і т.д</a:t>
            </a:r>
            <a:r>
              <a:rPr lang="uk-UA" sz="1600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Групи проблем </a:t>
            </a:r>
            <a:r>
              <a:rPr lang="uk-UA" sz="2100" b="1" dirty="0"/>
              <a:t>що породжують кризи та порушують стійкість </a:t>
            </a:r>
            <a:r>
              <a:rPr lang="uk-UA" sz="2100" b="1" dirty="0" smtClean="0"/>
              <a:t>організації: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Перша група включає проблеми розпізнавання передкризових ситуацій.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Друга </a:t>
            </a:r>
            <a:r>
              <a:rPr lang="uk-UA" sz="2100" b="1" dirty="0"/>
              <a:t>група проблем антикризового управління пов'язана з ключовими сферами життєдіяльності організації. Ця група включає комплекс проблем фінансово-економічного характеру.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Проблематику </a:t>
            </a:r>
            <a:r>
              <a:rPr lang="uk-UA" sz="2100" b="1" dirty="0"/>
              <a:t>антикризового управління можна представити й диференціацією технологій управління (третя група проблем).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Четверта </a:t>
            </a:r>
            <a:r>
              <a:rPr lang="uk-UA" sz="2100" b="1" dirty="0"/>
              <a:t>група проблем включає </a:t>
            </a:r>
            <a:r>
              <a:rPr lang="uk-UA" sz="2100" b="1" dirty="0" err="1"/>
              <a:t>конфліктологію</a:t>
            </a:r>
            <a:r>
              <a:rPr lang="uk-UA" sz="2100" b="1" dirty="0"/>
              <a:t> і селекцію персоналу, що завжди супроводжує кризові ситуації.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000" b="1" dirty="0"/>
              <a:t>Основні перемінні в самій організації, що вимагають особливої уваги керівництва, та впливають на її стійкість це:</a:t>
            </a:r>
          </a:p>
          <a:p>
            <a:pPr marL="0" indent="0" algn="just">
              <a:buNone/>
            </a:pPr>
            <a:r>
              <a:rPr lang="uk-UA" sz="2000" b="1" dirty="0" smtClean="0"/>
              <a:t>– мета</a:t>
            </a:r>
            <a:r>
              <a:rPr lang="uk-UA" sz="2000" b="1" dirty="0"/>
              <a:t>;</a:t>
            </a:r>
          </a:p>
          <a:p>
            <a:pPr marL="0" indent="0" algn="just">
              <a:buNone/>
            </a:pPr>
            <a:r>
              <a:rPr lang="uk-UA" sz="2000" b="1" dirty="0" smtClean="0"/>
              <a:t>– </a:t>
            </a:r>
            <a:r>
              <a:rPr lang="uk-UA" sz="2000" b="1" dirty="0"/>
              <a:t>технологія;</a:t>
            </a:r>
          </a:p>
          <a:p>
            <a:pPr marL="0" indent="0" algn="just">
              <a:buNone/>
            </a:pPr>
            <a:r>
              <a:rPr lang="uk-UA" sz="2000" b="1" dirty="0" smtClean="0"/>
              <a:t>– структура</a:t>
            </a:r>
            <a:r>
              <a:rPr lang="uk-UA" sz="2000" b="1" dirty="0"/>
              <a:t>;</a:t>
            </a:r>
          </a:p>
          <a:p>
            <a:pPr marL="0" indent="0" algn="just">
              <a:buNone/>
            </a:pPr>
            <a:r>
              <a:rPr lang="uk-UA" sz="2000" b="1" dirty="0" smtClean="0"/>
              <a:t>– </a:t>
            </a:r>
            <a:r>
              <a:rPr lang="uk-UA" sz="2000" b="1" dirty="0"/>
              <a:t>функціональні зони;</a:t>
            </a:r>
          </a:p>
          <a:p>
            <a:pPr marL="0" indent="0" algn="just">
              <a:buNone/>
            </a:pPr>
            <a:r>
              <a:rPr lang="uk-UA" sz="2000" b="1" dirty="0" smtClean="0"/>
              <a:t>– </a:t>
            </a:r>
            <a:r>
              <a:rPr lang="uk-UA" sz="2000" b="1" dirty="0"/>
              <a:t>завдання;</a:t>
            </a:r>
          </a:p>
          <a:p>
            <a:pPr marL="0" indent="0" algn="just">
              <a:buNone/>
            </a:pPr>
            <a:r>
              <a:rPr lang="uk-UA" sz="2000" b="1" dirty="0" smtClean="0"/>
              <a:t>– </a:t>
            </a:r>
            <a:r>
              <a:rPr lang="uk-UA" sz="2000" b="1" dirty="0"/>
              <a:t>ресурси.</a:t>
            </a:r>
          </a:p>
          <a:p>
            <a:pPr marL="0" indent="0" algn="ctr">
              <a:buNone/>
            </a:pPr>
            <a:r>
              <a:rPr lang="uk-UA" sz="2000" dirty="0"/>
              <a:t>Їх поєднання й ефективність використання може привести до різних результатів (два діаметральні - успішна діяльність в довгостроковому періоду; криза та банкрутство) (рис. 1</a:t>
            </a:r>
            <a:r>
              <a:rPr lang="uk-UA" sz="2000" dirty="0" smtClean="0"/>
              <a:t>).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ru-RU" sz="2100" b="1" dirty="0" smtClean="0"/>
          </a:p>
          <a:p>
            <a:pPr marL="0" indent="0" algn="ctr">
              <a:buNone/>
            </a:pPr>
            <a:r>
              <a:rPr lang="ru-RU" sz="2100" dirty="0" smtClean="0"/>
              <a:t>Рис</a:t>
            </a:r>
            <a:r>
              <a:rPr lang="ru-RU" sz="2100" dirty="0"/>
              <a:t>. 1. </a:t>
            </a:r>
            <a:r>
              <a:rPr lang="uk-UA" sz="2100" dirty="0" smtClean="0"/>
              <a:t>Основні внутрішні перемінні фактори фірми та результати їх взаємодії</a:t>
            </a:r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714" y="3429000"/>
            <a:ext cx="6840537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54845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621</Words>
  <Application>Microsoft Office PowerPoint</Application>
  <PresentationFormat>Экран (4:3)</PresentationFormat>
  <Paragraphs>82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Поняття стійкості і її види. 2. Стійкість підприємства, кризи та антикризовий менеджмент. 3. Керовані перемінні в організації й антикризове управління.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26</cp:revision>
  <dcterms:created xsi:type="dcterms:W3CDTF">2020-08-26T06:53:27Z</dcterms:created>
  <dcterms:modified xsi:type="dcterms:W3CDTF">2022-09-07T16:04:55Z</dcterms:modified>
</cp:coreProperties>
</file>