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relia" panose="020B0604020202020204" charset="-52"/>
      <p:regular r:id="rId11"/>
    </p:embeddedFont>
    <p:embeddedFont>
      <p:font typeface="PT Serif Bold" panose="020B0604020202020204" charset="-52"/>
      <p:regular r:id="rId12"/>
    </p:embeddedFont>
    <p:embeddedFont>
      <p:font typeface="Dosis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osis Medium" panose="020B0604020202020204" charset="0"/>
      <p:regular r:id="rId18"/>
    </p:embeddedFont>
    <p:embeddedFont>
      <p:font typeface="Body Grotesque Slim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5.jpeg"/><Relationship Id="rId5" Type="http://schemas.openxmlformats.org/officeDocument/2006/relationships/image" Target="../media/image12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9.png"/><Relationship Id="rId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2.png"/><Relationship Id="rId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4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26.png"/><Relationship Id="rId1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34.jpeg"/><Relationship Id="rId5" Type="http://schemas.openxmlformats.org/officeDocument/2006/relationships/image" Target="../media/image31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4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26.pn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63033" y="6195861"/>
            <a:ext cx="6914093" cy="5028432"/>
          </a:xfrm>
          <a:custGeom>
            <a:avLst/>
            <a:gdLst/>
            <a:ahLst/>
            <a:cxnLst/>
            <a:rect l="l" t="t" r="r" b="b"/>
            <a:pathLst>
              <a:path w="6914093" h="5028432">
                <a:moveTo>
                  <a:pt x="0" y="0"/>
                </a:moveTo>
                <a:lnTo>
                  <a:pt x="6914093" y="0"/>
                </a:lnTo>
                <a:lnTo>
                  <a:pt x="6914093" y="5028431"/>
                </a:lnTo>
                <a:lnTo>
                  <a:pt x="0" y="5028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586798" y="5404911"/>
            <a:ext cx="11874025" cy="1986201"/>
          </a:xfrm>
          <a:custGeom>
            <a:avLst/>
            <a:gdLst/>
            <a:ahLst/>
            <a:cxnLst/>
            <a:rect l="l" t="t" r="r" b="b"/>
            <a:pathLst>
              <a:path w="11874025" h="1986201">
                <a:moveTo>
                  <a:pt x="0" y="0"/>
                </a:moveTo>
                <a:lnTo>
                  <a:pt x="11874025" y="0"/>
                </a:lnTo>
                <a:lnTo>
                  <a:pt x="11874025" y="1986201"/>
                </a:lnTo>
                <a:lnTo>
                  <a:pt x="0" y="1986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88928" y="1288388"/>
            <a:ext cx="13652565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relia"/>
                <a:ea typeface="Carelia"/>
                <a:cs typeface="Carelia"/>
                <a:sym typeface="Carelia"/>
              </a:rPr>
              <a:t>Тема 1. Методика викладання педагогічних дисциплін як наука та навчальна дисципліна</a:t>
            </a:r>
          </a:p>
        </p:txBody>
      </p:sp>
      <p:sp>
        <p:nvSpPr>
          <p:cNvPr id="6" name="Freeform 6"/>
          <p:cNvSpPr/>
          <p:nvPr/>
        </p:nvSpPr>
        <p:spPr>
          <a:xfrm>
            <a:off x="12456379" y="5404911"/>
            <a:ext cx="8246933" cy="6247677"/>
          </a:xfrm>
          <a:custGeom>
            <a:avLst/>
            <a:gdLst/>
            <a:ahLst/>
            <a:cxnLst/>
            <a:rect l="l" t="t" r="r" b="b"/>
            <a:pathLst>
              <a:path w="8246933" h="6247677">
                <a:moveTo>
                  <a:pt x="0" y="0"/>
                </a:moveTo>
                <a:lnTo>
                  <a:pt x="8246933" y="0"/>
                </a:lnTo>
                <a:lnTo>
                  <a:pt x="8246933" y="6247677"/>
                </a:lnTo>
                <a:lnTo>
                  <a:pt x="0" y="6247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08980" y="-1652824"/>
            <a:ext cx="8905028" cy="5575060"/>
          </a:xfrm>
          <a:custGeom>
            <a:avLst/>
            <a:gdLst/>
            <a:ahLst/>
            <a:cxnLst/>
            <a:rect l="l" t="t" r="r" b="b"/>
            <a:pathLst>
              <a:path w="8905028" h="5575060">
                <a:moveTo>
                  <a:pt x="0" y="0"/>
                </a:moveTo>
                <a:lnTo>
                  <a:pt x="8905029" y="0"/>
                </a:lnTo>
                <a:lnTo>
                  <a:pt x="8905029" y="5575060"/>
                </a:lnTo>
                <a:lnTo>
                  <a:pt x="0" y="55750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495846">
            <a:off x="-3929800" y="-2685694"/>
            <a:ext cx="5243739" cy="7338566"/>
          </a:xfrm>
          <a:custGeom>
            <a:avLst/>
            <a:gdLst/>
            <a:ahLst/>
            <a:cxnLst/>
            <a:rect l="l" t="t" r="r" b="b"/>
            <a:pathLst>
              <a:path w="5243739" h="7338566">
                <a:moveTo>
                  <a:pt x="0" y="0"/>
                </a:moveTo>
                <a:lnTo>
                  <a:pt x="5243739" y="0"/>
                </a:lnTo>
                <a:lnTo>
                  <a:pt x="5243739" y="7338565"/>
                </a:lnTo>
                <a:lnTo>
                  <a:pt x="0" y="73385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785989" y="7655000"/>
            <a:ext cx="2737821" cy="2737821"/>
          </a:xfrm>
          <a:custGeom>
            <a:avLst/>
            <a:gdLst/>
            <a:ahLst/>
            <a:cxnLst/>
            <a:rect l="l" t="t" r="r" b="b"/>
            <a:pathLst>
              <a:path w="2737821" h="2737821">
                <a:moveTo>
                  <a:pt x="0" y="0"/>
                </a:moveTo>
                <a:lnTo>
                  <a:pt x="2737822" y="0"/>
                </a:lnTo>
                <a:lnTo>
                  <a:pt x="2737822" y="2737821"/>
                </a:lnTo>
                <a:lnTo>
                  <a:pt x="0" y="273782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523811" y="7655000"/>
            <a:ext cx="3131747" cy="2632000"/>
          </a:xfrm>
          <a:custGeom>
            <a:avLst/>
            <a:gdLst/>
            <a:ahLst/>
            <a:cxnLst/>
            <a:rect l="l" t="t" r="r" b="b"/>
            <a:pathLst>
              <a:path w="3131747" h="2632000">
                <a:moveTo>
                  <a:pt x="0" y="0"/>
                </a:moveTo>
                <a:lnTo>
                  <a:pt x="3131747" y="0"/>
                </a:lnTo>
                <a:lnTo>
                  <a:pt x="3131747" y="2632000"/>
                </a:lnTo>
                <a:lnTo>
                  <a:pt x="0" y="2632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4454" t="-40613" r="-25456" b="-37761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479850" y="4945366"/>
            <a:ext cx="9328300" cy="431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Body Grotesque Slim"/>
                <a:ea typeface="Body Grotesque Slim"/>
                <a:cs typeface="Body Grotesque Slim"/>
                <a:sym typeface="Body Grotesque Slim"/>
              </a:rPr>
              <a:t>1. Поняття про науку та їїособливості</a:t>
            </a:r>
          </a:p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Body Grotesque Slim"/>
                <a:ea typeface="Body Grotesque Slim"/>
                <a:cs typeface="Body Grotesque Slim"/>
                <a:sym typeface="Body Grotesque Slim"/>
              </a:rPr>
              <a:t>2. Педагогічні науки та наукові дисципліни</a:t>
            </a:r>
          </a:p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Body Grotesque Slim"/>
                <a:ea typeface="Body Grotesque Slim"/>
                <a:cs typeface="Body Grotesque Slim"/>
                <a:sym typeface="Body Grotesque Slim"/>
              </a:rPr>
              <a:t>3. Навчальна дисципліна. Її сутнісні характеристики</a:t>
            </a:r>
          </a:p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Body Grotesque Slim"/>
                <a:ea typeface="Body Grotesque Slim"/>
                <a:cs typeface="Body Grotesque Slim"/>
                <a:sym typeface="Body Grotesque Slim"/>
              </a:rPr>
              <a:t>4. Методика як предметна дидактика</a:t>
            </a:r>
          </a:p>
          <a:p>
            <a:pPr marL="0" lvl="0" indent="0" algn="ctr">
              <a:lnSpc>
                <a:spcPts val="12458"/>
              </a:lnSpc>
            </a:pPr>
            <a:endParaRPr lang="en-US" sz="4000">
              <a:solidFill>
                <a:srgbClr val="000000"/>
              </a:solidFill>
              <a:latin typeface="Body Grotesque Slim"/>
              <a:ea typeface="Body Grotesque Slim"/>
              <a:cs typeface="Body Grotesque Slim"/>
              <a:sym typeface="Body Grotesque Sli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22403" y="-589740"/>
            <a:ext cx="9048214" cy="12247451"/>
            <a:chOff x="0" y="0"/>
            <a:chExt cx="2383069" cy="32256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3069" cy="3225666"/>
            </a:xfrm>
            <a:custGeom>
              <a:avLst/>
              <a:gdLst/>
              <a:ahLst/>
              <a:cxnLst/>
              <a:rect l="l" t="t" r="r" b="b"/>
              <a:pathLst>
                <a:path w="2383069" h="3225666">
                  <a:moveTo>
                    <a:pt x="0" y="0"/>
                  </a:moveTo>
                  <a:lnTo>
                    <a:pt x="2383069" y="0"/>
                  </a:lnTo>
                  <a:lnTo>
                    <a:pt x="2383069" y="3225666"/>
                  </a:lnTo>
                  <a:lnTo>
                    <a:pt x="0" y="322566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83069" cy="3273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194600" y="6333689"/>
            <a:ext cx="5903820" cy="3279900"/>
          </a:xfrm>
          <a:custGeom>
            <a:avLst/>
            <a:gdLst/>
            <a:ahLst/>
            <a:cxnLst/>
            <a:rect l="l" t="t" r="r" b="b"/>
            <a:pathLst>
              <a:path w="5903820" h="3279900">
                <a:moveTo>
                  <a:pt x="0" y="0"/>
                </a:moveTo>
                <a:lnTo>
                  <a:pt x="5903820" y="0"/>
                </a:lnTo>
                <a:lnTo>
                  <a:pt x="5903820" y="3279900"/>
                </a:lnTo>
                <a:lnTo>
                  <a:pt x="0" y="327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1694104" y="3722858"/>
            <a:ext cx="5565196" cy="4047415"/>
          </a:xfrm>
          <a:custGeom>
            <a:avLst/>
            <a:gdLst/>
            <a:ahLst/>
            <a:cxnLst/>
            <a:rect l="l" t="t" r="r" b="b"/>
            <a:pathLst>
              <a:path w="5565196" h="4047415">
                <a:moveTo>
                  <a:pt x="5565196" y="0"/>
                </a:moveTo>
                <a:lnTo>
                  <a:pt x="0" y="0"/>
                </a:lnTo>
                <a:lnTo>
                  <a:pt x="0" y="4047415"/>
                </a:lnTo>
                <a:lnTo>
                  <a:pt x="5565196" y="4047415"/>
                </a:lnTo>
                <a:lnTo>
                  <a:pt x="55651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028700" y="4088081"/>
            <a:ext cx="3190321" cy="3316969"/>
          </a:xfrm>
          <a:custGeom>
            <a:avLst/>
            <a:gdLst/>
            <a:ahLst/>
            <a:cxnLst/>
            <a:rect l="l" t="t" r="r" b="b"/>
            <a:pathLst>
              <a:path w="3190321" h="3316969">
                <a:moveTo>
                  <a:pt x="3190321" y="0"/>
                </a:moveTo>
                <a:lnTo>
                  <a:pt x="0" y="0"/>
                </a:lnTo>
                <a:lnTo>
                  <a:pt x="0" y="3316969"/>
                </a:lnTo>
                <a:lnTo>
                  <a:pt x="3190321" y="3316969"/>
                </a:lnTo>
                <a:lnTo>
                  <a:pt x="319032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22403" y="1484435"/>
            <a:ext cx="9048214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relia"/>
                <a:ea typeface="Carelia"/>
                <a:cs typeface="Carelia"/>
                <a:sym typeface="Carelia"/>
              </a:rPr>
              <a:t>Методика викладання педагогічних дисциплін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31904" y="3646658"/>
            <a:ext cx="5629212" cy="2321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Педагогіка</a:t>
            </a: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Дидактика</a:t>
            </a: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Методика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867903" y="1028700"/>
            <a:ext cx="13693485" cy="7507036"/>
            <a:chOff x="0" y="0"/>
            <a:chExt cx="18257979" cy="10009381"/>
          </a:xfrm>
        </p:grpSpPr>
        <p:grpSp>
          <p:nvGrpSpPr>
            <p:cNvPr id="4" name="Group 4"/>
            <p:cNvGrpSpPr/>
            <p:nvPr/>
          </p:nvGrpSpPr>
          <p:grpSpPr>
            <a:xfrm>
              <a:off x="533636" y="953962"/>
              <a:ext cx="17724344" cy="9055419"/>
              <a:chOff x="0" y="0"/>
              <a:chExt cx="3501105" cy="178872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01105" cy="1788725"/>
              </a:xfrm>
              <a:custGeom>
                <a:avLst/>
                <a:gdLst/>
                <a:ahLst/>
                <a:cxnLst/>
                <a:rect l="l" t="t" r="r" b="b"/>
                <a:pathLst>
                  <a:path w="3501105" h="1788725">
                    <a:moveTo>
                      <a:pt x="0" y="0"/>
                    </a:moveTo>
                    <a:lnTo>
                      <a:pt x="3501105" y="0"/>
                    </a:lnTo>
                    <a:lnTo>
                      <a:pt x="3501105" y="1788725"/>
                    </a:lnTo>
                    <a:lnTo>
                      <a:pt x="0" y="1788725"/>
                    </a:lnTo>
                    <a:close/>
                  </a:path>
                </a:pathLst>
              </a:custGeom>
              <a:solidFill>
                <a:srgbClr val="000000">
                  <a:alpha val="31765"/>
                </a:srgbClr>
              </a:solidFill>
              <a:ln w="38100" cap="sq">
                <a:solidFill>
                  <a:srgbClr val="000000">
                    <a:alpha val="31765"/>
                  </a:srgbClr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3501105" cy="1836350"/>
              </a:xfrm>
              <a:prstGeom prst="rect">
                <a:avLst/>
              </a:prstGeom>
            </p:spPr>
            <p:txBody>
              <a:bodyPr lIns="51342" tIns="51342" rIns="51342" bIns="51342" rtlCol="0" anchor="ctr"/>
              <a:lstStyle/>
              <a:p>
                <a:pPr algn="ctr">
                  <a:lnSpc>
                    <a:spcPts val="321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577460"/>
              <a:ext cx="17724344" cy="9055419"/>
              <a:chOff x="0" y="0"/>
              <a:chExt cx="3501105" cy="17887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01105" cy="1788725"/>
              </a:xfrm>
              <a:custGeom>
                <a:avLst/>
                <a:gdLst/>
                <a:ahLst/>
                <a:cxnLst/>
                <a:rect l="l" t="t" r="r" b="b"/>
                <a:pathLst>
                  <a:path w="3501105" h="1788725">
                    <a:moveTo>
                      <a:pt x="6339" y="0"/>
                    </a:moveTo>
                    <a:lnTo>
                      <a:pt x="3494766" y="0"/>
                    </a:lnTo>
                    <a:cubicBezTo>
                      <a:pt x="3498267" y="0"/>
                      <a:pt x="3501105" y="2838"/>
                      <a:pt x="3501105" y="6339"/>
                    </a:cubicBezTo>
                    <a:lnTo>
                      <a:pt x="3501105" y="1782386"/>
                    </a:lnTo>
                    <a:cubicBezTo>
                      <a:pt x="3501105" y="1785887"/>
                      <a:pt x="3498267" y="1788725"/>
                      <a:pt x="3494766" y="1788725"/>
                    </a:cubicBezTo>
                    <a:lnTo>
                      <a:pt x="6339" y="1788725"/>
                    </a:lnTo>
                    <a:cubicBezTo>
                      <a:pt x="2838" y="1788725"/>
                      <a:pt x="0" y="1785887"/>
                      <a:pt x="0" y="1782386"/>
                    </a:cubicBezTo>
                    <a:lnTo>
                      <a:pt x="0" y="6339"/>
                    </a:lnTo>
                    <a:cubicBezTo>
                      <a:pt x="0" y="2838"/>
                      <a:pt x="2838" y="0"/>
                      <a:pt x="6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3501105" cy="1836350"/>
              </a:xfrm>
              <a:prstGeom prst="rect">
                <a:avLst/>
              </a:prstGeom>
            </p:spPr>
            <p:txBody>
              <a:bodyPr lIns="51342" tIns="51342" rIns="51342" bIns="51342" rtlCol="0" anchor="ctr"/>
              <a:lstStyle/>
              <a:p>
                <a:pPr algn="ctr">
                  <a:lnSpc>
                    <a:spcPts val="3210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5722508" y="0"/>
              <a:ext cx="4889776" cy="1262451"/>
            </a:xfrm>
            <a:custGeom>
              <a:avLst/>
              <a:gdLst/>
              <a:ahLst/>
              <a:cxnLst/>
              <a:rect l="l" t="t" r="r" b="b"/>
              <a:pathLst>
                <a:path w="4889776" h="1262451">
                  <a:moveTo>
                    <a:pt x="0" y="0"/>
                  </a:moveTo>
                  <a:lnTo>
                    <a:pt x="4889776" y="0"/>
                  </a:lnTo>
                  <a:lnTo>
                    <a:pt x="4889776" y="1262451"/>
                  </a:lnTo>
                  <a:lnTo>
                    <a:pt x="0" y="1262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532267" y="1157676"/>
              <a:ext cx="16287188" cy="1116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relia"/>
                  <a:ea typeface="Carelia"/>
                  <a:cs typeface="Carelia"/>
                  <a:sym typeface="Carelia"/>
                </a:rPr>
                <a:t>1. Поняття про науку та її особливості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32267" y="5961456"/>
              <a:ext cx="10551034" cy="1144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5834" lvl="1" indent="-267917" algn="l">
                <a:lnSpc>
                  <a:spcPts val="3474"/>
                </a:lnSpc>
                <a:buFont typeface="Arial"/>
                <a:buChar char="•"/>
              </a:pPr>
              <a:r>
                <a:rPr lang="en-US" sz="2481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доктор філософії (кандидат наук)</a:t>
              </a:r>
            </a:p>
            <a:p>
              <a:pPr marL="535834" lvl="1" indent="-267917" algn="l">
                <a:lnSpc>
                  <a:spcPts val="347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81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доктор наук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378381" y="5333736"/>
              <a:ext cx="3701337" cy="1022915"/>
            </a:xfrm>
            <a:custGeom>
              <a:avLst/>
              <a:gdLst/>
              <a:ahLst/>
              <a:cxnLst/>
              <a:rect l="l" t="t" r="r" b="b"/>
              <a:pathLst>
                <a:path w="3701337" h="1022915">
                  <a:moveTo>
                    <a:pt x="0" y="0"/>
                  </a:moveTo>
                  <a:lnTo>
                    <a:pt x="3701337" y="0"/>
                  </a:lnTo>
                  <a:lnTo>
                    <a:pt x="3701337" y="1022916"/>
                  </a:lnTo>
                  <a:lnTo>
                    <a:pt x="0" y="1022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652605" y="5399736"/>
              <a:ext cx="5468618" cy="1284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Наукові ступені:</a:t>
              </a:r>
            </a:p>
            <a:p>
              <a:pPr algn="l">
                <a:lnSpc>
                  <a:spcPts val="4473"/>
                </a:lnSpc>
              </a:pPr>
              <a:endParaRPr lang="en-US" sz="2499" b="1">
                <a:solidFill>
                  <a:srgbClr val="000000"/>
                </a:solidFill>
                <a:latin typeface="Dosis Medium"/>
                <a:ea typeface="Dosis Medium"/>
                <a:cs typeface="Dosis Medium"/>
                <a:sym typeface="Dosis Medium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2267" y="2274218"/>
              <a:ext cx="8878239" cy="1097673"/>
            </a:xfrm>
            <a:custGeom>
              <a:avLst/>
              <a:gdLst/>
              <a:ahLst/>
              <a:cxnLst/>
              <a:rect l="l" t="t" r="r" b="b"/>
              <a:pathLst>
                <a:path w="8878239" h="1097673">
                  <a:moveTo>
                    <a:pt x="0" y="0"/>
                  </a:moveTo>
                  <a:lnTo>
                    <a:pt x="8878238" y="0"/>
                  </a:lnTo>
                  <a:lnTo>
                    <a:pt x="8878238" y="1097673"/>
                  </a:lnTo>
                  <a:lnTo>
                    <a:pt x="0" y="1097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532267" y="2414147"/>
              <a:ext cx="10845741" cy="1213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Наука (англ. science) трактується вченими як: </a:t>
              </a:r>
            </a:p>
            <a:p>
              <a:pPr algn="l">
                <a:lnSpc>
                  <a:spcPts val="4034"/>
                </a:lnSpc>
              </a:pPr>
              <a:endParaRPr lang="en-US" sz="2499" b="1">
                <a:solidFill>
                  <a:srgbClr val="000000"/>
                </a:solidFill>
                <a:latin typeface="Dosis Medium"/>
                <a:ea typeface="Dosis Medium"/>
                <a:cs typeface="Dosis Medium"/>
                <a:sym typeface="Dosis Medium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532267" y="7106128"/>
              <a:ext cx="3701337" cy="1022915"/>
            </a:xfrm>
            <a:custGeom>
              <a:avLst/>
              <a:gdLst/>
              <a:ahLst/>
              <a:cxnLst/>
              <a:rect l="l" t="t" r="r" b="b"/>
              <a:pathLst>
                <a:path w="3701337" h="1022915">
                  <a:moveTo>
                    <a:pt x="0" y="0"/>
                  </a:moveTo>
                  <a:lnTo>
                    <a:pt x="3701337" y="0"/>
                  </a:lnTo>
                  <a:lnTo>
                    <a:pt x="3701337" y="1022916"/>
                  </a:lnTo>
                  <a:lnTo>
                    <a:pt x="0" y="1022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806491" y="7172128"/>
              <a:ext cx="5468618" cy="1284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Вчені звання:</a:t>
              </a:r>
            </a:p>
            <a:p>
              <a:pPr algn="l">
                <a:lnSpc>
                  <a:spcPts val="4473"/>
                </a:lnSpc>
              </a:pPr>
              <a:endParaRPr lang="en-US" sz="2499" b="1">
                <a:solidFill>
                  <a:srgbClr val="000000"/>
                </a:solidFill>
                <a:latin typeface="Dosis Medium"/>
                <a:ea typeface="Dosis Medium"/>
                <a:cs typeface="Dosis Medium"/>
                <a:sym typeface="Dosis Medium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78381" y="3014314"/>
              <a:ext cx="17345963" cy="2319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5834" lvl="1" indent="-267917" algn="l">
                <a:lnSpc>
                  <a:spcPts val="3474"/>
                </a:lnSpc>
                <a:buFont typeface="Arial"/>
                <a:buChar char="•"/>
              </a:pPr>
              <a:r>
                <a:rPr lang="en-US" sz="2481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сфера людської діяльності, функція якої – вироблення й теоретична систематизація об’єктивних знань про дійсність; </a:t>
              </a:r>
            </a:p>
            <a:p>
              <a:pPr marL="535834" lvl="1" indent="-267917" algn="l">
                <a:lnSpc>
                  <a:spcPts val="3474"/>
                </a:lnSpc>
                <a:buFont typeface="Arial"/>
                <a:buChar char="•"/>
              </a:pPr>
              <a:r>
                <a:rPr lang="en-US" sz="2481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одна з форм суспільної свідомості, яка об’єктивно відображає світ; </a:t>
              </a:r>
            </a:p>
            <a:p>
              <a:pPr marL="535834" lvl="1" indent="-267917" algn="l">
                <a:lnSpc>
                  <a:spcPts val="347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81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система знань про закони природи, суспільства, мислення.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78381" y="7731603"/>
              <a:ext cx="10551034" cy="1735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5834" lvl="1" indent="-267917" algn="l">
                <a:lnSpc>
                  <a:spcPts val="3474"/>
                </a:lnSpc>
                <a:buFont typeface="Arial"/>
                <a:buChar char="•"/>
              </a:pPr>
              <a:r>
                <a:rPr lang="en-US" sz="2481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1) старший дослідник;</a:t>
              </a:r>
            </a:p>
            <a:p>
              <a:pPr marL="535834" lvl="1" indent="-267917" algn="l">
                <a:lnSpc>
                  <a:spcPts val="3474"/>
                </a:lnSpc>
                <a:buFont typeface="Arial"/>
                <a:buChar char="•"/>
              </a:pPr>
              <a:r>
                <a:rPr lang="en-US" sz="2481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2) доцент;</a:t>
              </a:r>
            </a:p>
            <a:p>
              <a:pPr marL="535834" lvl="1" indent="-267917" algn="l">
                <a:lnSpc>
                  <a:spcPts val="347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81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3) професор.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0718782" y="5143500"/>
            <a:ext cx="8177238" cy="4861123"/>
          </a:xfrm>
          <a:custGeom>
            <a:avLst/>
            <a:gdLst/>
            <a:ahLst/>
            <a:cxnLst/>
            <a:rect l="l" t="t" r="r" b="b"/>
            <a:pathLst>
              <a:path w="8177238" h="4861123">
                <a:moveTo>
                  <a:pt x="0" y="0"/>
                </a:moveTo>
                <a:lnTo>
                  <a:pt x="8177238" y="0"/>
                </a:lnTo>
                <a:lnTo>
                  <a:pt x="8177238" y="4861123"/>
                </a:lnTo>
                <a:lnTo>
                  <a:pt x="0" y="48611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0" y="438683"/>
            <a:ext cx="3152702" cy="3152702"/>
            <a:chOff x="0" y="0"/>
            <a:chExt cx="14840029" cy="14840029"/>
          </a:xfrm>
        </p:grpSpPr>
        <p:sp>
          <p:nvSpPr>
            <p:cNvPr id="23" name="Freeform 23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25"/>
            <p:cNvSpPr/>
            <p:nvPr/>
          </p:nvSpPr>
          <p:spPr>
            <a:xfrm rot="-1272339">
              <a:off x="236214" y="127242"/>
              <a:ext cx="14367601" cy="14585544"/>
            </a:xfrm>
            <a:custGeom>
              <a:avLst/>
              <a:gdLst/>
              <a:ahLst/>
              <a:cxnLst/>
              <a:rect l="l" t="t" r="r" b="b"/>
              <a:pathLst>
                <a:path w="14367601" h="14585544">
                  <a:moveTo>
                    <a:pt x="9664454" y="899141"/>
                  </a:moveTo>
                  <a:cubicBezTo>
                    <a:pt x="7377393" y="0"/>
                    <a:pt x="4784053" y="393295"/>
                    <a:pt x="2866417" y="1930101"/>
                  </a:cubicBezTo>
                  <a:cubicBezTo>
                    <a:pt x="948781" y="3466907"/>
                    <a:pt x="0" y="5912293"/>
                    <a:pt x="379337" y="8340297"/>
                  </a:cubicBezTo>
                  <a:cubicBezTo>
                    <a:pt x="758673" y="10768301"/>
                    <a:pt x="2408136" y="12807754"/>
                    <a:pt x="4703147" y="13686403"/>
                  </a:cubicBezTo>
                  <a:cubicBezTo>
                    <a:pt x="6990208" y="14585544"/>
                    <a:pt x="9583548" y="14192249"/>
                    <a:pt x="11501185" y="12655443"/>
                  </a:cubicBezTo>
                  <a:cubicBezTo>
                    <a:pt x="13418820" y="11118637"/>
                    <a:pt x="14367601" y="8673251"/>
                    <a:pt x="13988265" y="6245247"/>
                  </a:cubicBezTo>
                  <a:cubicBezTo>
                    <a:pt x="13608928" y="3817242"/>
                    <a:pt x="11959465" y="1777790"/>
                    <a:pt x="9664454" y="899141"/>
                  </a:cubicBezTo>
                  <a:close/>
                </a:path>
              </a:pathLst>
            </a:custGeom>
            <a:blipFill>
              <a:blip r:embed="rId11"/>
              <a:stretch>
                <a:fillRect l="-50332" t="68" r="-19100" b="68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22403" y="-589740"/>
            <a:ext cx="9048214" cy="12247451"/>
            <a:chOff x="0" y="0"/>
            <a:chExt cx="2383069" cy="32256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3069" cy="3225666"/>
            </a:xfrm>
            <a:custGeom>
              <a:avLst/>
              <a:gdLst/>
              <a:ahLst/>
              <a:cxnLst/>
              <a:rect l="l" t="t" r="r" b="b"/>
              <a:pathLst>
                <a:path w="2383069" h="3225666">
                  <a:moveTo>
                    <a:pt x="0" y="0"/>
                  </a:moveTo>
                  <a:lnTo>
                    <a:pt x="2383069" y="0"/>
                  </a:lnTo>
                  <a:lnTo>
                    <a:pt x="2383069" y="3225666"/>
                  </a:lnTo>
                  <a:lnTo>
                    <a:pt x="0" y="322566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83069" cy="3273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0361487" y="1486571"/>
            <a:ext cx="5565196" cy="4047415"/>
          </a:xfrm>
          <a:custGeom>
            <a:avLst/>
            <a:gdLst/>
            <a:ahLst/>
            <a:cxnLst/>
            <a:rect l="l" t="t" r="r" b="b"/>
            <a:pathLst>
              <a:path w="5565196" h="4047415">
                <a:moveTo>
                  <a:pt x="5565195" y="0"/>
                </a:moveTo>
                <a:lnTo>
                  <a:pt x="0" y="0"/>
                </a:lnTo>
                <a:lnTo>
                  <a:pt x="0" y="4047415"/>
                </a:lnTo>
                <a:lnTo>
                  <a:pt x="5565195" y="4047415"/>
                </a:lnTo>
                <a:lnTo>
                  <a:pt x="556519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40606" y="1929361"/>
            <a:ext cx="8378838" cy="7031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Об’єкт </a:t>
            </a: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Предмет </a:t>
            </a: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Мета </a:t>
            </a: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Завдання </a:t>
            </a: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Функції </a:t>
            </a: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Методи дослідження </a:t>
            </a: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Власна мова опису</a:t>
            </a: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Наявність способів фіксації та нагромадження знань. 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1028700" y="5941331"/>
            <a:ext cx="3190321" cy="3316969"/>
          </a:xfrm>
          <a:custGeom>
            <a:avLst/>
            <a:gdLst/>
            <a:ahLst/>
            <a:cxnLst/>
            <a:rect l="l" t="t" r="r" b="b"/>
            <a:pathLst>
              <a:path w="3190321" h="3316969">
                <a:moveTo>
                  <a:pt x="3190321" y="0"/>
                </a:moveTo>
                <a:lnTo>
                  <a:pt x="0" y="0"/>
                </a:lnTo>
                <a:lnTo>
                  <a:pt x="0" y="3316969"/>
                </a:lnTo>
                <a:lnTo>
                  <a:pt x="3190321" y="3316969"/>
                </a:lnTo>
                <a:lnTo>
                  <a:pt x="319032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319444" y="5835222"/>
            <a:ext cx="3314367" cy="3423078"/>
            <a:chOff x="0" y="0"/>
            <a:chExt cx="6350000" cy="6558280"/>
          </a:xfrm>
        </p:grpSpPr>
        <p:sp>
          <p:nvSpPr>
            <p:cNvPr id="10" name="Freeform 10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7"/>
              <a:stretch>
                <a:fillRect l="-3889" r="-3889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106585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68907" y="1603725"/>
            <a:ext cx="3427358" cy="3539775"/>
            <a:chOff x="0" y="0"/>
            <a:chExt cx="6350000" cy="6558280"/>
          </a:xfrm>
        </p:grpSpPr>
        <p:sp>
          <p:nvSpPr>
            <p:cNvPr id="13" name="Freeform 13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8"/>
              <a:stretch>
                <a:fillRect l="-27519" r="-27519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106585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4196265" y="933450"/>
            <a:ext cx="7900491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relia"/>
                <a:ea typeface="Carelia"/>
                <a:cs typeface="Carelia"/>
                <a:sym typeface="Carelia"/>
              </a:rPr>
              <a:t>Атрибути науки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6561" y="1091989"/>
            <a:ext cx="17054879" cy="8229600"/>
            <a:chOff x="0" y="0"/>
            <a:chExt cx="4491820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1820" cy="2167467"/>
            </a:xfrm>
            <a:custGeom>
              <a:avLst/>
              <a:gdLst/>
              <a:ahLst/>
              <a:cxnLst/>
              <a:rect l="l" t="t" r="r" b="b"/>
              <a:pathLst>
                <a:path w="4491820" h="2167467">
                  <a:moveTo>
                    <a:pt x="4993" y="0"/>
                  </a:moveTo>
                  <a:lnTo>
                    <a:pt x="4486827" y="0"/>
                  </a:lnTo>
                  <a:cubicBezTo>
                    <a:pt x="4488151" y="0"/>
                    <a:pt x="4489421" y="526"/>
                    <a:pt x="4490357" y="1463"/>
                  </a:cubicBezTo>
                  <a:cubicBezTo>
                    <a:pt x="4491294" y="2399"/>
                    <a:pt x="4491820" y="3669"/>
                    <a:pt x="4491820" y="4993"/>
                  </a:cubicBezTo>
                  <a:lnTo>
                    <a:pt x="4491820" y="2162473"/>
                  </a:lnTo>
                  <a:cubicBezTo>
                    <a:pt x="4491820" y="2163798"/>
                    <a:pt x="4491294" y="2165068"/>
                    <a:pt x="4490357" y="2166004"/>
                  </a:cubicBezTo>
                  <a:cubicBezTo>
                    <a:pt x="4489421" y="2166941"/>
                    <a:pt x="4488151" y="2167467"/>
                    <a:pt x="4486827" y="2167467"/>
                  </a:cubicBezTo>
                  <a:lnTo>
                    <a:pt x="4993" y="2167467"/>
                  </a:lnTo>
                  <a:cubicBezTo>
                    <a:pt x="3669" y="2167467"/>
                    <a:pt x="2399" y="2166941"/>
                    <a:pt x="1463" y="2166004"/>
                  </a:cubicBezTo>
                  <a:cubicBezTo>
                    <a:pt x="526" y="2165068"/>
                    <a:pt x="0" y="2163798"/>
                    <a:pt x="0" y="2162473"/>
                  </a:cubicBezTo>
                  <a:lnTo>
                    <a:pt x="0" y="4993"/>
                  </a:lnTo>
                  <a:cubicBezTo>
                    <a:pt x="0" y="3669"/>
                    <a:pt x="526" y="2399"/>
                    <a:pt x="1463" y="1463"/>
                  </a:cubicBezTo>
                  <a:cubicBezTo>
                    <a:pt x="2399" y="526"/>
                    <a:pt x="3669" y="0"/>
                    <a:pt x="4993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91820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226149"/>
            <a:ext cx="3835024" cy="3091905"/>
          </a:xfrm>
          <a:custGeom>
            <a:avLst/>
            <a:gdLst/>
            <a:ahLst/>
            <a:cxnLst/>
            <a:rect l="l" t="t" r="r" b="b"/>
            <a:pathLst>
              <a:path w="3835024" h="3091905">
                <a:moveTo>
                  <a:pt x="0" y="0"/>
                </a:moveTo>
                <a:lnTo>
                  <a:pt x="3835024" y="0"/>
                </a:lnTo>
                <a:lnTo>
                  <a:pt x="3835024" y="3091905"/>
                </a:lnTo>
                <a:lnTo>
                  <a:pt x="0" y="3091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56691" y="8149473"/>
            <a:ext cx="5792103" cy="2522235"/>
          </a:xfrm>
          <a:custGeom>
            <a:avLst/>
            <a:gdLst/>
            <a:ahLst/>
            <a:cxnLst/>
            <a:rect l="l" t="t" r="r" b="b"/>
            <a:pathLst>
              <a:path w="5792103" h="2522235">
                <a:moveTo>
                  <a:pt x="0" y="0"/>
                </a:moveTo>
                <a:lnTo>
                  <a:pt x="5792103" y="0"/>
                </a:lnTo>
                <a:lnTo>
                  <a:pt x="5792103" y="2522235"/>
                </a:lnTo>
                <a:lnTo>
                  <a:pt x="0" y="25222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69064" y="2838714"/>
            <a:ext cx="16590236" cy="361969"/>
          </a:xfrm>
          <a:custGeom>
            <a:avLst/>
            <a:gdLst/>
            <a:ahLst/>
            <a:cxnLst/>
            <a:rect l="l" t="t" r="r" b="b"/>
            <a:pathLst>
              <a:path w="16590236" h="361969">
                <a:moveTo>
                  <a:pt x="0" y="0"/>
                </a:moveTo>
                <a:lnTo>
                  <a:pt x="16590236" y="0"/>
                </a:lnTo>
                <a:lnTo>
                  <a:pt x="16590236" y="361969"/>
                </a:lnTo>
                <a:lnTo>
                  <a:pt x="0" y="3619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3973571" y="7005410"/>
            <a:ext cx="3081513" cy="162638"/>
          </a:xfrm>
          <a:custGeom>
            <a:avLst/>
            <a:gdLst/>
            <a:ahLst/>
            <a:cxnLst/>
            <a:rect l="l" t="t" r="r" b="b"/>
            <a:pathLst>
              <a:path w="3081513" h="162638">
                <a:moveTo>
                  <a:pt x="0" y="0"/>
                </a:moveTo>
                <a:lnTo>
                  <a:pt x="3081513" y="0"/>
                </a:lnTo>
                <a:lnTo>
                  <a:pt x="3081513" y="162638"/>
                </a:lnTo>
                <a:lnTo>
                  <a:pt x="0" y="162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118971" r="-22929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432810" y="1259001"/>
            <a:ext cx="1542238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relia"/>
                <a:ea typeface="Carelia"/>
                <a:cs typeface="Carelia"/>
                <a:sym typeface="Carelia"/>
              </a:rPr>
              <a:t>2. Педагогічні науки та наукові дисципліни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47908" y="3032125"/>
            <a:ext cx="2757164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Народна, проективна педагогіка, педагогіка сімейного виховання, шкільна гігієна, методика виховної роботи в школі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20132" y="3108696"/>
            <a:ext cx="2757164" cy="2102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Переддошкільна, дошкільна педагогіка, педагогіка початкової та середньої шкіл, андрагогіка </a:t>
            </a:r>
          </a:p>
          <a:p>
            <a:pPr algn="ctr">
              <a:lnSpc>
                <a:spcPts val="2761"/>
              </a:lnSpc>
            </a:pPr>
            <a:endParaRPr lang="en-US" sz="2000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415395" y="2990859"/>
            <a:ext cx="2526365" cy="245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Дидактика початкової, середньої, вищої шкіл, методика, технологія навчання </a:t>
            </a:r>
          </a:p>
          <a:p>
            <a:pPr algn="ctr">
              <a:lnSpc>
                <a:spcPts val="2761"/>
              </a:lnSpc>
            </a:pPr>
            <a:endParaRPr lang="en-US" sz="2000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808973" y="3145327"/>
            <a:ext cx="3862467" cy="245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Педагогіка професійно-технічної освіти, вищої школи, інженерна, військова, медична, виробнича, юридична, спортивна педагогіка (педагогіка спорту) </a:t>
            </a:r>
          </a:p>
          <a:p>
            <a:pPr algn="ctr">
              <a:lnSpc>
                <a:spcPts val="2761"/>
              </a:lnSpc>
            </a:pPr>
            <a:endParaRPr lang="en-US" sz="2000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95646" y="6778514"/>
            <a:ext cx="2196654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Історія освіти, педагогічних ідей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06944" y="6851499"/>
            <a:ext cx="2394481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Зарубіжна педагогіка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46128" y="6717548"/>
            <a:ext cx="3495632" cy="246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Корекційна, реабілітаційна, пенітенціарна, ресоціалізаційна, ревалідаційна, превентивна педагогіка, педагогіка інклюзивної освіти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85348" y="6628647"/>
            <a:ext cx="2757164" cy="174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Тифлопедагогіка, сурдопедагогіка, логопедія, олігофренопедагогіка</a:t>
            </a:r>
          </a:p>
          <a:p>
            <a:pPr algn="ctr">
              <a:lnSpc>
                <a:spcPts val="2761"/>
              </a:lnSpc>
            </a:pPr>
            <a:endParaRPr lang="en-US" sz="2000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27134" y="1981767"/>
            <a:ext cx="4572525" cy="86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Педагогічні науки та міждисциплінарні системи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81100" y="6914416"/>
            <a:ext cx="3644696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Наукові дисципліни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385249" y="2023042"/>
            <a:ext cx="3082483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Загальна педагогіка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50645" y="2065451"/>
            <a:ext cx="2826651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Вікова педагогіка </a:t>
            </a:r>
          </a:p>
          <a:p>
            <a:pPr algn="ctr">
              <a:lnSpc>
                <a:spcPts val="3499"/>
              </a:lnSpc>
            </a:pPr>
            <a:endParaRPr lang="en-US" sz="2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53495" y="2242117"/>
            <a:ext cx="253867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Дидактика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03292" y="1991292"/>
            <a:ext cx="3082483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Професійна педагогіка </a:t>
            </a:r>
          </a:p>
          <a:p>
            <a:pPr algn="ctr">
              <a:lnSpc>
                <a:spcPts val="3499"/>
              </a:lnSpc>
            </a:pPr>
            <a:endParaRPr lang="en-US" sz="2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25" name="Freeform 25"/>
          <p:cNvSpPr/>
          <p:nvPr/>
        </p:nvSpPr>
        <p:spPr>
          <a:xfrm rot="-5400000">
            <a:off x="6959956" y="3449652"/>
            <a:ext cx="3081513" cy="162638"/>
          </a:xfrm>
          <a:custGeom>
            <a:avLst/>
            <a:gdLst/>
            <a:ahLst/>
            <a:cxnLst/>
            <a:rect l="l" t="t" r="r" b="b"/>
            <a:pathLst>
              <a:path w="3081513" h="162638">
                <a:moveTo>
                  <a:pt x="0" y="0"/>
                </a:moveTo>
                <a:lnTo>
                  <a:pt x="3081513" y="0"/>
                </a:lnTo>
                <a:lnTo>
                  <a:pt x="3081513" y="162638"/>
                </a:lnTo>
                <a:lnTo>
                  <a:pt x="0" y="162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118971" r="-22929"/>
            </a:stretch>
          </a:blipFill>
        </p:spPr>
      </p:sp>
      <p:sp>
        <p:nvSpPr>
          <p:cNvPr id="26" name="Freeform 26"/>
          <p:cNvSpPr/>
          <p:nvPr/>
        </p:nvSpPr>
        <p:spPr>
          <a:xfrm rot="-5400000">
            <a:off x="9955957" y="3449652"/>
            <a:ext cx="3081513" cy="162638"/>
          </a:xfrm>
          <a:custGeom>
            <a:avLst/>
            <a:gdLst/>
            <a:ahLst/>
            <a:cxnLst/>
            <a:rect l="l" t="t" r="r" b="b"/>
            <a:pathLst>
              <a:path w="3081513" h="162638">
                <a:moveTo>
                  <a:pt x="0" y="0"/>
                </a:moveTo>
                <a:lnTo>
                  <a:pt x="3081514" y="0"/>
                </a:lnTo>
                <a:lnTo>
                  <a:pt x="3081514" y="162638"/>
                </a:lnTo>
                <a:lnTo>
                  <a:pt x="0" y="162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118971" r="-22929"/>
            </a:stretch>
          </a:blipFill>
        </p:spPr>
      </p:sp>
      <p:sp>
        <p:nvSpPr>
          <p:cNvPr id="27" name="Freeform 27"/>
          <p:cNvSpPr/>
          <p:nvPr/>
        </p:nvSpPr>
        <p:spPr>
          <a:xfrm rot="-5400000">
            <a:off x="12381954" y="3400949"/>
            <a:ext cx="3081513" cy="162638"/>
          </a:xfrm>
          <a:custGeom>
            <a:avLst/>
            <a:gdLst/>
            <a:ahLst/>
            <a:cxnLst/>
            <a:rect l="l" t="t" r="r" b="b"/>
            <a:pathLst>
              <a:path w="3081513" h="162638">
                <a:moveTo>
                  <a:pt x="0" y="0"/>
                </a:moveTo>
                <a:lnTo>
                  <a:pt x="3081513" y="0"/>
                </a:lnTo>
                <a:lnTo>
                  <a:pt x="3081513" y="162638"/>
                </a:lnTo>
                <a:lnTo>
                  <a:pt x="0" y="162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118971" r="-22929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91211" y="6371472"/>
            <a:ext cx="16590236" cy="361969"/>
          </a:xfrm>
          <a:custGeom>
            <a:avLst/>
            <a:gdLst/>
            <a:ahLst/>
            <a:cxnLst/>
            <a:rect l="l" t="t" r="r" b="b"/>
            <a:pathLst>
              <a:path w="16590236" h="361969">
                <a:moveTo>
                  <a:pt x="0" y="0"/>
                </a:moveTo>
                <a:lnTo>
                  <a:pt x="16590236" y="0"/>
                </a:lnTo>
                <a:lnTo>
                  <a:pt x="16590236" y="361969"/>
                </a:lnTo>
                <a:lnTo>
                  <a:pt x="0" y="3619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727134" y="5488822"/>
            <a:ext cx="4572525" cy="86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Педагогічні науки та міждисциплінарні системи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81100" y="3261096"/>
            <a:ext cx="3644696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Наукові дисципліни </a:t>
            </a:r>
          </a:p>
        </p:txBody>
      </p:sp>
      <p:sp>
        <p:nvSpPr>
          <p:cNvPr id="31" name="Freeform 31"/>
          <p:cNvSpPr/>
          <p:nvPr/>
        </p:nvSpPr>
        <p:spPr>
          <a:xfrm rot="-5400000">
            <a:off x="3973571" y="3650754"/>
            <a:ext cx="3081513" cy="162638"/>
          </a:xfrm>
          <a:custGeom>
            <a:avLst/>
            <a:gdLst/>
            <a:ahLst/>
            <a:cxnLst/>
            <a:rect l="l" t="t" r="r" b="b"/>
            <a:pathLst>
              <a:path w="3081513" h="162638">
                <a:moveTo>
                  <a:pt x="0" y="0"/>
                </a:moveTo>
                <a:lnTo>
                  <a:pt x="3081513" y="0"/>
                </a:lnTo>
                <a:lnTo>
                  <a:pt x="3081513" y="162638"/>
                </a:lnTo>
                <a:lnTo>
                  <a:pt x="0" y="162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118971" r="-22929"/>
            </a:stretch>
          </a:blipFill>
        </p:spPr>
      </p:sp>
      <p:sp>
        <p:nvSpPr>
          <p:cNvPr id="32" name="Freeform 32"/>
          <p:cNvSpPr/>
          <p:nvPr/>
        </p:nvSpPr>
        <p:spPr>
          <a:xfrm rot="-5400000">
            <a:off x="6194393" y="7005410"/>
            <a:ext cx="3081513" cy="162638"/>
          </a:xfrm>
          <a:custGeom>
            <a:avLst/>
            <a:gdLst/>
            <a:ahLst/>
            <a:cxnLst/>
            <a:rect l="l" t="t" r="r" b="b"/>
            <a:pathLst>
              <a:path w="3081513" h="162638">
                <a:moveTo>
                  <a:pt x="0" y="0"/>
                </a:moveTo>
                <a:lnTo>
                  <a:pt x="3081514" y="0"/>
                </a:lnTo>
                <a:lnTo>
                  <a:pt x="3081514" y="162638"/>
                </a:lnTo>
                <a:lnTo>
                  <a:pt x="0" y="162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118971" r="-22929"/>
            </a:stretch>
          </a:blipFill>
        </p:spPr>
      </p:sp>
      <p:sp>
        <p:nvSpPr>
          <p:cNvPr id="33" name="Freeform 33"/>
          <p:cNvSpPr/>
          <p:nvPr/>
        </p:nvSpPr>
        <p:spPr>
          <a:xfrm rot="-5400000">
            <a:off x="8872277" y="7005410"/>
            <a:ext cx="3081513" cy="162638"/>
          </a:xfrm>
          <a:custGeom>
            <a:avLst/>
            <a:gdLst/>
            <a:ahLst/>
            <a:cxnLst/>
            <a:rect l="l" t="t" r="r" b="b"/>
            <a:pathLst>
              <a:path w="3081513" h="162638">
                <a:moveTo>
                  <a:pt x="0" y="0"/>
                </a:moveTo>
                <a:lnTo>
                  <a:pt x="3081514" y="0"/>
                </a:lnTo>
                <a:lnTo>
                  <a:pt x="3081514" y="162638"/>
                </a:lnTo>
                <a:lnTo>
                  <a:pt x="0" y="162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118971" r="-22929"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12463273" y="6927164"/>
            <a:ext cx="3081513" cy="162638"/>
          </a:xfrm>
          <a:custGeom>
            <a:avLst/>
            <a:gdLst/>
            <a:ahLst/>
            <a:cxnLst/>
            <a:rect l="l" t="t" r="r" b="b"/>
            <a:pathLst>
              <a:path w="3081513" h="162638">
                <a:moveTo>
                  <a:pt x="0" y="0"/>
                </a:moveTo>
                <a:lnTo>
                  <a:pt x="3081513" y="0"/>
                </a:lnTo>
                <a:lnTo>
                  <a:pt x="3081513" y="162637"/>
                </a:lnTo>
                <a:lnTo>
                  <a:pt x="0" y="1626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118971" r="-22929"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5299659" y="5453805"/>
            <a:ext cx="2720503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Історія педагогіки </a:t>
            </a:r>
          </a:p>
          <a:p>
            <a:pPr algn="ctr">
              <a:lnSpc>
                <a:spcPts val="3499"/>
              </a:lnSpc>
            </a:pPr>
            <a:endParaRPr lang="en-US" sz="2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7725625" y="5453805"/>
            <a:ext cx="2720503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Порівняльна педагогіка </a:t>
            </a:r>
          </a:p>
          <a:p>
            <a:pPr algn="ctr">
              <a:lnSpc>
                <a:spcPts val="3499"/>
              </a:lnSpc>
            </a:pPr>
            <a:endParaRPr lang="en-US" sz="2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791411" y="5453805"/>
            <a:ext cx="2720503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Соціальна педагогіка </a:t>
            </a:r>
          </a:p>
          <a:p>
            <a:pPr algn="ctr">
              <a:lnSpc>
                <a:spcPts val="3499"/>
              </a:lnSpc>
            </a:pPr>
            <a:endParaRPr lang="en-US" sz="2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3984281" y="5498347"/>
            <a:ext cx="2720503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Спеціальна педагогіка </a:t>
            </a:r>
          </a:p>
          <a:p>
            <a:pPr algn="ctr">
              <a:lnSpc>
                <a:spcPts val="3499"/>
              </a:lnSpc>
            </a:pPr>
            <a:endParaRPr lang="en-US" sz="2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976096" cy="25230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76096" cy="2523091"/>
            </a:xfrm>
            <a:custGeom>
              <a:avLst/>
              <a:gdLst/>
              <a:ahLst/>
              <a:cxnLst/>
              <a:rect l="l" t="t" r="r" b="b"/>
              <a:pathLst>
                <a:path w="4976096" h="2523091">
                  <a:moveTo>
                    <a:pt x="5247" y="0"/>
                  </a:moveTo>
                  <a:lnTo>
                    <a:pt x="4970849" y="0"/>
                  </a:lnTo>
                  <a:cubicBezTo>
                    <a:pt x="4972241" y="0"/>
                    <a:pt x="4973575" y="553"/>
                    <a:pt x="4974559" y="1537"/>
                  </a:cubicBezTo>
                  <a:cubicBezTo>
                    <a:pt x="4975543" y="2521"/>
                    <a:pt x="4976096" y="3855"/>
                    <a:pt x="4976096" y="5247"/>
                  </a:cubicBezTo>
                  <a:lnTo>
                    <a:pt x="4976096" y="2517844"/>
                  </a:lnTo>
                  <a:cubicBezTo>
                    <a:pt x="4976096" y="2520742"/>
                    <a:pt x="4973747" y="2523091"/>
                    <a:pt x="4970849" y="2523091"/>
                  </a:cubicBezTo>
                  <a:lnTo>
                    <a:pt x="5247" y="2523091"/>
                  </a:lnTo>
                  <a:cubicBezTo>
                    <a:pt x="3855" y="2523091"/>
                    <a:pt x="2521" y="2522538"/>
                    <a:pt x="1537" y="2521554"/>
                  </a:cubicBezTo>
                  <a:cubicBezTo>
                    <a:pt x="553" y="2520570"/>
                    <a:pt x="0" y="2519235"/>
                    <a:pt x="0" y="2517844"/>
                  </a:cubicBezTo>
                  <a:lnTo>
                    <a:pt x="0" y="5247"/>
                  </a:lnTo>
                  <a:cubicBezTo>
                    <a:pt x="0" y="2349"/>
                    <a:pt x="2349" y="0"/>
                    <a:pt x="5247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976096" cy="2570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30798" y="7658020"/>
            <a:ext cx="3584090" cy="3192451"/>
          </a:xfrm>
          <a:custGeom>
            <a:avLst/>
            <a:gdLst/>
            <a:ahLst/>
            <a:cxnLst/>
            <a:rect l="l" t="t" r="r" b="b"/>
            <a:pathLst>
              <a:path w="3584090" h="3192451">
                <a:moveTo>
                  <a:pt x="0" y="0"/>
                </a:moveTo>
                <a:lnTo>
                  <a:pt x="3584090" y="0"/>
                </a:lnTo>
                <a:lnTo>
                  <a:pt x="3584090" y="3192451"/>
                </a:lnTo>
                <a:lnTo>
                  <a:pt x="0" y="31924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37982">
            <a:off x="15242248" y="-771993"/>
            <a:ext cx="3160431" cy="3028267"/>
          </a:xfrm>
          <a:custGeom>
            <a:avLst/>
            <a:gdLst/>
            <a:ahLst/>
            <a:cxnLst/>
            <a:rect l="l" t="t" r="r" b="b"/>
            <a:pathLst>
              <a:path w="3160431" h="3028267">
                <a:moveTo>
                  <a:pt x="0" y="0"/>
                </a:moveTo>
                <a:lnTo>
                  <a:pt x="3160431" y="0"/>
                </a:lnTo>
                <a:lnTo>
                  <a:pt x="3160431" y="3028267"/>
                </a:lnTo>
                <a:lnTo>
                  <a:pt x="0" y="30282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933450"/>
            <a:ext cx="16230600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Напрями виконання завдань дидактики та поняття, які їх відображають </a:t>
            </a:r>
          </a:p>
        </p:txBody>
      </p:sp>
      <p:sp>
        <p:nvSpPr>
          <p:cNvPr id="9" name="AutoShape 9"/>
          <p:cNvSpPr/>
          <p:nvPr/>
        </p:nvSpPr>
        <p:spPr>
          <a:xfrm>
            <a:off x="7426292" y="2540304"/>
            <a:ext cx="219075" cy="575481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0456418" y="2540304"/>
            <a:ext cx="575509" cy="577911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4415106" y="3986371"/>
            <a:ext cx="2959165" cy="1153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196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Цілі навчання й освіти </a:t>
            </a:r>
          </a:p>
          <a:p>
            <a:pPr algn="ctr">
              <a:lnSpc>
                <a:spcPts val="3075"/>
              </a:lnSpc>
            </a:pPr>
            <a:endParaRPr lang="en-US" sz="2196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4601210" y="2767616"/>
            <a:ext cx="2586957" cy="484607"/>
            <a:chOff x="0" y="0"/>
            <a:chExt cx="626121" cy="11728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6121" cy="117289"/>
            </a:xfrm>
            <a:custGeom>
              <a:avLst/>
              <a:gdLst/>
              <a:ahLst/>
              <a:cxnLst/>
              <a:rect l="l" t="t" r="r" b="b"/>
              <a:pathLst>
                <a:path w="626121" h="117289">
                  <a:moveTo>
                    <a:pt x="23941" y="0"/>
                  </a:moveTo>
                  <a:lnTo>
                    <a:pt x="602180" y="0"/>
                  </a:lnTo>
                  <a:cubicBezTo>
                    <a:pt x="615402" y="0"/>
                    <a:pt x="626121" y="10719"/>
                    <a:pt x="626121" y="23941"/>
                  </a:cubicBezTo>
                  <a:lnTo>
                    <a:pt x="626121" y="93348"/>
                  </a:lnTo>
                  <a:cubicBezTo>
                    <a:pt x="626121" y="99698"/>
                    <a:pt x="623599" y="105787"/>
                    <a:pt x="619109" y="110277"/>
                  </a:cubicBezTo>
                  <a:cubicBezTo>
                    <a:pt x="614619" y="114767"/>
                    <a:pt x="608530" y="117289"/>
                    <a:pt x="602180" y="117289"/>
                  </a:cubicBezTo>
                  <a:lnTo>
                    <a:pt x="23941" y="117289"/>
                  </a:lnTo>
                  <a:cubicBezTo>
                    <a:pt x="17592" y="117289"/>
                    <a:pt x="11502" y="114767"/>
                    <a:pt x="7012" y="110277"/>
                  </a:cubicBezTo>
                  <a:cubicBezTo>
                    <a:pt x="2522" y="105787"/>
                    <a:pt x="0" y="99698"/>
                    <a:pt x="0" y="93348"/>
                  </a:cubicBezTo>
                  <a:lnTo>
                    <a:pt x="0" y="23941"/>
                  </a:lnTo>
                  <a:cubicBezTo>
                    <a:pt x="0" y="17592"/>
                    <a:pt x="2522" y="11502"/>
                    <a:pt x="7012" y="7012"/>
                  </a:cubicBezTo>
                  <a:cubicBezTo>
                    <a:pt x="11502" y="2522"/>
                    <a:pt x="17592" y="0"/>
                    <a:pt x="23941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626121" cy="155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Для чого навчати?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400766" y="3986371"/>
            <a:ext cx="2959165" cy="1153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196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Зміст навчання й освіти </a:t>
            </a:r>
          </a:p>
          <a:p>
            <a:pPr algn="ctr">
              <a:lnSpc>
                <a:spcPts val="3075"/>
              </a:lnSpc>
            </a:pPr>
            <a:endParaRPr lang="en-US" sz="2196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7645367" y="2767616"/>
            <a:ext cx="2469963" cy="484607"/>
            <a:chOff x="0" y="0"/>
            <a:chExt cx="597805" cy="1172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97805" cy="117289"/>
            </a:xfrm>
            <a:custGeom>
              <a:avLst/>
              <a:gdLst/>
              <a:ahLst/>
              <a:cxnLst/>
              <a:rect l="l" t="t" r="r" b="b"/>
              <a:pathLst>
                <a:path w="597805" h="117289">
                  <a:moveTo>
                    <a:pt x="25075" y="0"/>
                  </a:moveTo>
                  <a:lnTo>
                    <a:pt x="572730" y="0"/>
                  </a:lnTo>
                  <a:cubicBezTo>
                    <a:pt x="579380" y="0"/>
                    <a:pt x="585758" y="2642"/>
                    <a:pt x="590461" y="7344"/>
                  </a:cubicBezTo>
                  <a:cubicBezTo>
                    <a:pt x="595163" y="12047"/>
                    <a:pt x="597805" y="18425"/>
                    <a:pt x="597805" y="25075"/>
                  </a:cubicBezTo>
                  <a:lnTo>
                    <a:pt x="597805" y="92214"/>
                  </a:lnTo>
                  <a:cubicBezTo>
                    <a:pt x="597805" y="106063"/>
                    <a:pt x="586578" y="117289"/>
                    <a:pt x="572730" y="117289"/>
                  </a:cubicBezTo>
                  <a:lnTo>
                    <a:pt x="25075" y="117289"/>
                  </a:lnTo>
                  <a:cubicBezTo>
                    <a:pt x="18425" y="117289"/>
                    <a:pt x="12047" y="114647"/>
                    <a:pt x="7344" y="109945"/>
                  </a:cubicBezTo>
                  <a:cubicBezTo>
                    <a:pt x="2642" y="105242"/>
                    <a:pt x="0" y="98864"/>
                    <a:pt x="0" y="92214"/>
                  </a:cubicBezTo>
                  <a:lnTo>
                    <a:pt x="0" y="25075"/>
                  </a:lnTo>
                  <a:cubicBezTo>
                    <a:pt x="0" y="18425"/>
                    <a:pt x="2642" y="12047"/>
                    <a:pt x="7344" y="7344"/>
                  </a:cubicBezTo>
                  <a:cubicBezTo>
                    <a:pt x="12047" y="2642"/>
                    <a:pt x="18425" y="0"/>
                    <a:pt x="25075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597805" cy="155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Чому навчати? 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745693" y="3986371"/>
            <a:ext cx="2959165" cy="1153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196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Методи, прийоми, технології навчання </a:t>
            </a:r>
          </a:p>
          <a:p>
            <a:pPr algn="ctr">
              <a:lnSpc>
                <a:spcPts val="3075"/>
              </a:lnSpc>
            </a:pPr>
            <a:endParaRPr lang="en-US" sz="2196">
              <a:solidFill>
                <a:srgbClr val="01070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1031927" y="2725512"/>
            <a:ext cx="2093897" cy="568815"/>
            <a:chOff x="0" y="0"/>
            <a:chExt cx="506786" cy="13767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06786" cy="137670"/>
            </a:xfrm>
            <a:custGeom>
              <a:avLst/>
              <a:gdLst/>
              <a:ahLst/>
              <a:cxnLst/>
              <a:rect l="l" t="t" r="r" b="b"/>
              <a:pathLst>
                <a:path w="506786" h="137670">
                  <a:moveTo>
                    <a:pt x="29579" y="0"/>
                  </a:moveTo>
                  <a:lnTo>
                    <a:pt x="477207" y="0"/>
                  </a:lnTo>
                  <a:cubicBezTo>
                    <a:pt x="485052" y="0"/>
                    <a:pt x="492575" y="3116"/>
                    <a:pt x="498123" y="8663"/>
                  </a:cubicBezTo>
                  <a:cubicBezTo>
                    <a:pt x="503670" y="14211"/>
                    <a:pt x="506786" y="21734"/>
                    <a:pt x="506786" y="29579"/>
                  </a:cubicBezTo>
                  <a:lnTo>
                    <a:pt x="506786" y="108091"/>
                  </a:lnTo>
                  <a:cubicBezTo>
                    <a:pt x="506786" y="124427"/>
                    <a:pt x="493543" y="137670"/>
                    <a:pt x="477207" y="137670"/>
                  </a:cubicBezTo>
                  <a:lnTo>
                    <a:pt x="29579" y="137670"/>
                  </a:lnTo>
                  <a:cubicBezTo>
                    <a:pt x="13243" y="137670"/>
                    <a:pt x="0" y="124427"/>
                    <a:pt x="0" y="108091"/>
                  </a:cubicBezTo>
                  <a:lnTo>
                    <a:pt x="0" y="29579"/>
                  </a:lnTo>
                  <a:cubicBezTo>
                    <a:pt x="0" y="13243"/>
                    <a:pt x="13243" y="0"/>
                    <a:pt x="29579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506786" cy="175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Як навчати? 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8700" y="4024471"/>
            <a:ext cx="2895502" cy="1322807"/>
            <a:chOff x="0" y="0"/>
            <a:chExt cx="700799" cy="3201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00799" cy="320159"/>
            </a:xfrm>
            <a:custGeom>
              <a:avLst/>
              <a:gdLst/>
              <a:ahLst/>
              <a:cxnLst/>
              <a:rect l="l" t="t" r="r" b="b"/>
              <a:pathLst>
                <a:path w="700799" h="320159">
                  <a:moveTo>
                    <a:pt x="21390" y="0"/>
                  </a:moveTo>
                  <a:lnTo>
                    <a:pt x="679408" y="0"/>
                  </a:lnTo>
                  <a:cubicBezTo>
                    <a:pt x="691222" y="0"/>
                    <a:pt x="700799" y="9577"/>
                    <a:pt x="700799" y="21390"/>
                  </a:cubicBezTo>
                  <a:lnTo>
                    <a:pt x="700799" y="298769"/>
                  </a:lnTo>
                  <a:cubicBezTo>
                    <a:pt x="700799" y="304442"/>
                    <a:pt x="698545" y="309882"/>
                    <a:pt x="694534" y="313894"/>
                  </a:cubicBezTo>
                  <a:cubicBezTo>
                    <a:pt x="690522" y="317905"/>
                    <a:pt x="685081" y="320159"/>
                    <a:pt x="679408" y="320159"/>
                  </a:cubicBezTo>
                  <a:lnTo>
                    <a:pt x="21390" y="320159"/>
                  </a:lnTo>
                  <a:cubicBezTo>
                    <a:pt x="9577" y="320159"/>
                    <a:pt x="0" y="310582"/>
                    <a:pt x="0" y="298769"/>
                  </a:cubicBezTo>
                  <a:lnTo>
                    <a:pt x="0" y="21390"/>
                  </a:lnTo>
                  <a:cubicBezTo>
                    <a:pt x="0" y="15717"/>
                    <a:pt x="2254" y="10276"/>
                    <a:pt x="6265" y="6265"/>
                  </a:cubicBezTo>
                  <a:cubicBezTo>
                    <a:pt x="10276" y="2254"/>
                    <a:pt x="15717" y="0"/>
                    <a:pt x="21390" y="0"/>
                  </a:cubicBezTo>
                  <a:close/>
                </a:path>
              </a:pathLst>
            </a:custGeom>
            <a:solidFill>
              <a:srgbClr val="FCFD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00799" cy="358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Поняття, в яких відображається їх реалізація 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8700" y="2619394"/>
            <a:ext cx="2895502" cy="1265657"/>
            <a:chOff x="0" y="0"/>
            <a:chExt cx="700799" cy="30632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00799" cy="306327"/>
            </a:xfrm>
            <a:custGeom>
              <a:avLst/>
              <a:gdLst/>
              <a:ahLst/>
              <a:cxnLst/>
              <a:rect l="l" t="t" r="r" b="b"/>
              <a:pathLst>
                <a:path w="700799" h="306327">
                  <a:moveTo>
                    <a:pt x="21390" y="0"/>
                  </a:moveTo>
                  <a:lnTo>
                    <a:pt x="679408" y="0"/>
                  </a:lnTo>
                  <a:cubicBezTo>
                    <a:pt x="691222" y="0"/>
                    <a:pt x="700799" y="9577"/>
                    <a:pt x="700799" y="21390"/>
                  </a:cubicBezTo>
                  <a:lnTo>
                    <a:pt x="700799" y="284937"/>
                  </a:lnTo>
                  <a:cubicBezTo>
                    <a:pt x="700799" y="290610"/>
                    <a:pt x="698545" y="296050"/>
                    <a:pt x="694534" y="300062"/>
                  </a:cubicBezTo>
                  <a:cubicBezTo>
                    <a:pt x="690522" y="304073"/>
                    <a:pt x="685081" y="306327"/>
                    <a:pt x="679408" y="306327"/>
                  </a:cubicBezTo>
                  <a:lnTo>
                    <a:pt x="21390" y="306327"/>
                  </a:lnTo>
                  <a:cubicBezTo>
                    <a:pt x="15717" y="306327"/>
                    <a:pt x="10276" y="304073"/>
                    <a:pt x="6265" y="300062"/>
                  </a:cubicBezTo>
                  <a:cubicBezTo>
                    <a:pt x="2254" y="296050"/>
                    <a:pt x="0" y="290610"/>
                    <a:pt x="0" y="284937"/>
                  </a:cubicBezTo>
                  <a:lnTo>
                    <a:pt x="0" y="21390"/>
                  </a:lnTo>
                  <a:cubicBezTo>
                    <a:pt x="0" y="15717"/>
                    <a:pt x="2254" y="10276"/>
                    <a:pt x="6265" y="6265"/>
                  </a:cubicBezTo>
                  <a:cubicBezTo>
                    <a:pt x="10276" y="2254"/>
                    <a:pt x="15717" y="0"/>
                    <a:pt x="2139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700799" cy="344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Завдання, що поставлені перед дидактикою </a:t>
              </a:r>
            </a:p>
          </p:txBody>
        </p:sp>
      </p:grpSp>
      <p:sp>
        <p:nvSpPr>
          <p:cNvPr id="29" name="AutoShape 29"/>
          <p:cNvSpPr/>
          <p:nvPr/>
        </p:nvSpPr>
        <p:spPr>
          <a:xfrm>
            <a:off x="13748958" y="2540304"/>
            <a:ext cx="1014488" cy="575481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0" name="Group 30"/>
          <p:cNvGrpSpPr/>
          <p:nvPr/>
        </p:nvGrpSpPr>
        <p:grpSpPr>
          <a:xfrm>
            <a:off x="13987083" y="2540304"/>
            <a:ext cx="3091823" cy="985653"/>
            <a:chOff x="0" y="0"/>
            <a:chExt cx="748314" cy="23855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48314" cy="238558"/>
            </a:xfrm>
            <a:custGeom>
              <a:avLst/>
              <a:gdLst/>
              <a:ahLst/>
              <a:cxnLst/>
              <a:rect l="l" t="t" r="r" b="b"/>
              <a:pathLst>
                <a:path w="748314" h="238558">
                  <a:moveTo>
                    <a:pt x="20032" y="0"/>
                  </a:moveTo>
                  <a:lnTo>
                    <a:pt x="728282" y="0"/>
                  </a:lnTo>
                  <a:cubicBezTo>
                    <a:pt x="733595" y="0"/>
                    <a:pt x="738690" y="2111"/>
                    <a:pt x="742447" y="5867"/>
                  </a:cubicBezTo>
                  <a:cubicBezTo>
                    <a:pt x="746203" y="9624"/>
                    <a:pt x="748314" y="14719"/>
                    <a:pt x="748314" y="20032"/>
                  </a:cubicBezTo>
                  <a:lnTo>
                    <a:pt x="748314" y="218526"/>
                  </a:lnTo>
                  <a:cubicBezTo>
                    <a:pt x="748314" y="223838"/>
                    <a:pt x="746203" y="228934"/>
                    <a:pt x="742447" y="232690"/>
                  </a:cubicBezTo>
                  <a:cubicBezTo>
                    <a:pt x="738690" y="236447"/>
                    <a:pt x="733595" y="238558"/>
                    <a:pt x="728282" y="238558"/>
                  </a:cubicBezTo>
                  <a:lnTo>
                    <a:pt x="20032" y="238558"/>
                  </a:lnTo>
                  <a:cubicBezTo>
                    <a:pt x="14719" y="238558"/>
                    <a:pt x="9624" y="236447"/>
                    <a:pt x="5867" y="232690"/>
                  </a:cubicBezTo>
                  <a:cubicBezTo>
                    <a:pt x="2111" y="228934"/>
                    <a:pt x="0" y="223838"/>
                    <a:pt x="0" y="218526"/>
                  </a:cubicBezTo>
                  <a:lnTo>
                    <a:pt x="0" y="20032"/>
                  </a:lnTo>
                  <a:cubicBezTo>
                    <a:pt x="0" y="14719"/>
                    <a:pt x="2111" y="9624"/>
                    <a:pt x="5867" y="5867"/>
                  </a:cubicBezTo>
                  <a:cubicBezTo>
                    <a:pt x="9624" y="2111"/>
                    <a:pt x="14719" y="0"/>
                    <a:pt x="20032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748314" cy="276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Як організувати навчання? 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3948983" y="3986371"/>
            <a:ext cx="2959165" cy="763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196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Форми організації навчання </a:t>
            </a:r>
          </a:p>
        </p:txBody>
      </p:sp>
      <p:sp>
        <p:nvSpPr>
          <p:cNvPr id="34" name="AutoShape 34"/>
          <p:cNvSpPr/>
          <p:nvPr/>
        </p:nvSpPr>
        <p:spPr>
          <a:xfrm flipH="1">
            <a:off x="3623357" y="3866001"/>
            <a:ext cx="1298394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1020081" y="5588085"/>
            <a:ext cx="2895502" cy="1265657"/>
            <a:chOff x="0" y="0"/>
            <a:chExt cx="700799" cy="30632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00799" cy="306327"/>
            </a:xfrm>
            <a:custGeom>
              <a:avLst/>
              <a:gdLst/>
              <a:ahLst/>
              <a:cxnLst/>
              <a:rect l="l" t="t" r="r" b="b"/>
              <a:pathLst>
                <a:path w="700799" h="306327">
                  <a:moveTo>
                    <a:pt x="21390" y="0"/>
                  </a:moveTo>
                  <a:lnTo>
                    <a:pt x="679408" y="0"/>
                  </a:lnTo>
                  <a:cubicBezTo>
                    <a:pt x="691222" y="0"/>
                    <a:pt x="700799" y="9577"/>
                    <a:pt x="700799" y="21390"/>
                  </a:cubicBezTo>
                  <a:lnTo>
                    <a:pt x="700799" y="284937"/>
                  </a:lnTo>
                  <a:cubicBezTo>
                    <a:pt x="700799" y="290610"/>
                    <a:pt x="698545" y="296050"/>
                    <a:pt x="694534" y="300062"/>
                  </a:cubicBezTo>
                  <a:cubicBezTo>
                    <a:pt x="690522" y="304073"/>
                    <a:pt x="685081" y="306327"/>
                    <a:pt x="679408" y="306327"/>
                  </a:cubicBezTo>
                  <a:lnTo>
                    <a:pt x="21390" y="306327"/>
                  </a:lnTo>
                  <a:cubicBezTo>
                    <a:pt x="15717" y="306327"/>
                    <a:pt x="10276" y="304073"/>
                    <a:pt x="6265" y="300062"/>
                  </a:cubicBezTo>
                  <a:cubicBezTo>
                    <a:pt x="2254" y="296050"/>
                    <a:pt x="0" y="290610"/>
                    <a:pt x="0" y="284937"/>
                  </a:cubicBezTo>
                  <a:lnTo>
                    <a:pt x="0" y="21390"/>
                  </a:lnTo>
                  <a:cubicBezTo>
                    <a:pt x="0" y="15717"/>
                    <a:pt x="2254" y="10276"/>
                    <a:pt x="6265" y="6265"/>
                  </a:cubicBezTo>
                  <a:cubicBezTo>
                    <a:pt x="10276" y="2254"/>
                    <a:pt x="15717" y="0"/>
                    <a:pt x="2139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700799" cy="344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Завдання, що поставлені перед дидактикою </a:t>
              </a:r>
            </a:p>
          </p:txBody>
        </p:sp>
      </p:grpSp>
      <p:sp>
        <p:nvSpPr>
          <p:cNvPr id="38" name="AutoShape 38"/>
          <p:cNvSpPr/>
          <p:nvPr/>
        </p:nvSpPr>
        <p:spPr>
          <a:xfrm flipH="1">
            <a:off x="3964445" y="5366328"/>
            <a:ext cx="1298394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9" name="Group 39"/>
          <p:cNvGrpSpPr/>
          <p:nvPr/>
        </p:nvGrpSpPr>
        <p:grpSpPr>
          <a:xfrm>
            <a:off x="1068943" y="6996617"/>
            <a:ext cx="2895502" cy="1322807"/>
            <a:chOff x="0" y="0"/>
            <a:chExt cx="700799" cy="32015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00799" cy="320159"/>
            </a:xfrm>
            <a:custGeom>
              <a:avLst/>
              <a:gdLst/>
              <a:ahLst/>
              <a:cxnLst/>
              <a:rect l="l" t="t" r="r" b="b"/>
              <a:pathLst>
                <a:path w="700799" h="320159">
                  <a:moveTo>
                    <a:pt x="21390" y="0"/>
                  </a:moveTo>
                  <a:lnTo>
                    <a:pt x="679408" y="0"/>
                  </a:lnTo>
                  <a:cubicBezTo>
                    <a:pt x="691222" y="0"/>
                    <a:pt x="700799" y="9577"/>
                    <a:pt x="700799" y="21390"/>
                  </a:cubicBezTo>
                  <a:lnTo>
                    <a:pt x="700799" y="298769"/>
                  </a:lnTo>
                  <a:cubicBezTo>
                    <a:pt x="700799" y="304442"/>
                    <a:pt x="698545" y="309882"/>
                    <a:pt x="694534" y="313894"/>
                  </a:cubicBezTo>
                  <a:cubicBezTo>
                    <a:pt x="690522" y="317905"/>
                    <a:pt x="685081" y="320159"/>
                    <a:pt x="679408" y="320159"/>
                  </a:cubicBezTo>
                  <a:lnTo>
                    <a:pt x="21390" y="320159"/>
                  </a:lnTo>
                  <a:cubicBezTo>
                    <a:pt x="9577" y="320159"/>
                    <a:pt x="0" y="310582"/>
                    <a:pt x="0" y="298769"/>
                  </a:cubicBezTo>
                  <a:lnTo>
                    <a:pt x="0" y="21390"/>
                  </a:lnTo>
                  <a:cubicBezTo>
                    <a:pt x="0" y="15717"/>
                    <a:pt x="2254" y="10276"/>
                    <a:pt x="6265" y="6265"/>
                  </a:cubicBezTo>
                  <a:cubicBezTo>
                    <a:pt x="10276" y="2254"/>
                    <a:pt x="15717" y="0"/>
                    <a:pt x="21390" y="0"/>
                  </a:cubicBezTo>
                  <a:close/>
                </a:path>
              </a:pathLst>
            </a:custGeom>
            <a:solidFill>
              <a:srgbClr val="FCFD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700799" cy="358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Поняття, в яких відображається їх реалізація </a:t>
              </a:r>
            </a:p>
          </p:txBody>
        </p:sp>
      </p:grpSp>
      <p:sp>
        <p:nvSpPr>
          <p:cNvPr id="42" name="AutoShape 42"/>
          <p:cNvSpPr/>
          <p:nvPr/>
        </p:nvSpPr>
        <p:spPr>
          <a:xfrm flipH="1">
            <a:off x="3867958" y="6834692"/>
            <a:ext cx="1298394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3" name="Group 43"/>
          <p:cNvGrpSpPr/>
          <p:nvPr/>
        </p:nvGrpSpPr>
        <p:grpSpPr>
          <a:xfrm>
            <a:off x="4415106" y="5480628"/>
            <a:ext cx="2970888" cy="1265657"/>
            <a:chOff x="0" y="0"/>
            <a:chExt cx="719044" cy="306327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719044" cy="306327"/>
            </a:xfrm>
            <a:custGeom>
              <a:avLst/>
              <a:gdLst/>
              <a:ahLst/>
              <a:cxnLst/>
              <a:rect l="l" t="t" r="r" b="b"/>
              <a:pathLst>
                <a:path w="719044" h="306327">
                  <a:moveTo>
                    <a:pt x="20847" y="0"/>
                  </a:moveTo>
                  <a:lnTo>
                    <a:pt x="698197" y="0"/>
                  </a:lnTo>
                  <a:cubicBezTo>
                    <a:pt x="703726" y="0"/>
                    <a:pt x="709028" y="2196"/>
                    <a:pt x="712938" y="6106"/>
                  </a:cubicBezTo>
                  <a:cubicBezTo>
                    <a:pt x="716848" y="10016"/>
                    <a:pt x="719044" y="15318"/>
                    <a:pt x="719044" y="20847"/>
                  </a:cubicBezTo>
                  <a:lnTo>
                    <a:pt x="719044" y="285479"/>
                  </a:lnTo>
                  <a:cubicBezTo>
                    <a:pt x="719044" y="291009"/>
                    <a:pt x="716848" y="296311"/>
                    <a:pt x="712938" y="300221"/>
                  </a:cubicBezTo>
                  <a:cubicBezTo>
                    <a:pt x="709028" y="304130"/>
                    <a:pt x="703726" y="306327"/>
                    <a:pt x="698197" y="306327"/>
                  </a:cubicBezTo>
                  <a:lnTo>
                    <a:pt x="20847" y="306327"/>
                  </a:lnTo>
                  <a:cubicBezTo>
                    <a:pt x="15318" y="306327"/>
                    <a:pt x="10016" y="304130"/>
                    <a:pt x="6106" y="300221"/>
                  </a:cubicBezTo>
                  <a:cubicBezTo>
                    <a:pt x="2196" y="296311"/>
                    <a:pt x="0" y="291009"/>
                    <a:pt x="0" y="285479"/>
                  </a:cubicBezTo>
                  <a:lnTo>
                    <a:pt x="0" y="20847"/>
                  </a:lnTo>
                  <a:cubicBezTo>
                    <a:pt x="0" y="15318"/>
                    <a:pt x="2196" y="10016"/>
                    <a:pt x="6106" y="6106"/>
                  </a:cubicBezTo>
                  <a:cubicBezTo>
                    <a:pt x="10016" y="2196"/>
                    <a:pt x="15318" y="0"/>
                    <a:pt x="20847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719044" cy="344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За допомогою чого здійснювати навчання? 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7627223" y="5480628"/>
            <a:ext cx="3163476" cy="1265657"/>
            <a:chOff x="0" y="0"/>
            <a:chExt cx="765656" cy="306327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765656" cy="306327"/>
            </a:xfrm>
            <a:custGeom>
              <a:avLst/>
              <a:gdLst/>
              <a:ahLst/>
              <a:cxnLst/>
              <a:rect l="l" t="t" r="r" b="b"/>
              <a:pathLst>
                <a:path w="765656" h="306327">
                  <a:moveTo>
                    <a:pt x="19578" y="0"/>
                  </a:moveTo>
                  <a:lnTo>
                    <a:pt x="746078" y="0"/>
                  </a:lnTo>
                  <a:cubicBezTo>
                    <a:pt x="756891" y="0"/>
                    <a:pt x="765656" y="8765"/>
                    <a:pt x="765656" y="19578"/>
                  </a:cubicBezTo>
                  <a:lnTo>
                    <a:pt x="765656" y="286749"/>
                  </a:lnTo>
                  <a:cubicBezTo>
                    <a:pt x="765656" y="297561"/>
                    <a:pt x="756891" y="306327"/>
                    <a:pt x="746078" y="306327"/>
                  </a:cubicBezTo>
                  <a:lnTo>
                    <a:pt x="19578" y="306327"/>
                  </a:lnTo>
                  <a:cubicBezTo>
                    <a:pt x="8765" y="306327"/>
                    <a:pt x="0" y="297561"/>
                    <a:pt x="0" y="286749"/>
                  </a:cubicBezTo>
                  <a:lnTo>
                    <a:pt x="0" y="19578"/>
                  </a:lnTo>
                  <a:cubicBezTo>
                    <a:pt x="0" y="8765"/>
                    <a:pt x="8765" y="0"/>
                    <a:pt x="19578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765656" cy="344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Як оцінити і проконтролювати результати навчання? 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0895473" y="5467681"/>
            <a:ext cx="3444207" cy="1265657"/>
            <a:chOff x="0" y="0"/>
            <a:chExt cx="833602" cy="306327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33602" cy="306327"/>
            </a:xfrm>
            <a:custGeom>
              <a:avLst/>
              <a:gdLst/>
              <a:ahLst/>
              <a:cxnLst/>
              <a:rect l="l" t="t" r="r" b="b"/>
              <a:pathLst>
                <a:path w="833602" h="306327">
                  <a:moveTo>
                    <a:pt x="17982" y="0"/>
                  </a:moveTo>
                  <a:lnTo>
                    <a:pt x="815619" y="0"/>
                  </a:lnTo>
                  <a:cubicBezTo>
                    <a:pt x="825551" y="0"/>
                    <a:pt x="833602" y="8051"/>
                    <a:pt x="833602" y="17982"/>
                  </a:cubicBezTo>
                  <a:lnTo>
                    <a:pt x="833602" y="288344"/>
                  </a:lnTo>
                  <a:cubicBezTo>
                    <a:pt x="833602" y="293114"/>
                    <a:pt x="831707" y="297688"/>
                    <a:pt x="828335" y="301060"/>
                  </a:cubicBezTo>
                  <a:cubicBezTo>
                    <a:pt x="824962" y="304432"/>
                    <a:pt x="820388" y="306327"/>
                    <a:pt x="815619" y="306327"/>
                  </a:cubicBezTo>
                  <a:lnTo>
                    <a:pt x="17982" y="306327"/>
                  </a:lnTo>
                  <a:cubicBezTo>
                    <a:pt x="13213" y="306327"/>
                    <a:pt x="8639" y="304432"/>
                    <a:pt x="5267" y="301060"/>
                  </a:cubicBezTo>
                  <a:cubicBezTo>
                    <a:pt x="1895" y="297688"/>
                    <a:pt x="0" y="293114"/>
                    <a:pt x="0" y="288344"/>
                  </a:cubicBezTo>
                  <a:lnTo>
                    <a:pt x="0" y="17982"/>
                  </a:lnTo>
                  <a:cubicBezTo>
                    <a:pt x="0" y="13213"/>
                    <a:pt x="1895" y="8639"/>
                    <a:pt x="5267" y="5267"/>
                  </a:cubicBezTo>
                  <a:cubicBezTo>
                    <a:pt x="8639" y="1895"/>
                    <a:pt x="13213" y="0"/>
                    <a:pt x="17982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833602" cy="344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Які є основи для ефективного здійснення навчання? </a:t>
              </a:r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4415106" y="7452554"/>
            <a:ext cx="2959165" cy="37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196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Засоби навчання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729378" y="7257292"/>
            <a:ext cx="2959165" cy="763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196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Методи контролю та критерії оцінки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137995" y="7257292"/>
            <a:ext cx="2959165" cy="763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196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Закономірності та принципи навчання </a:t>
            </a:r>
          </a:p>
        </p:txBody>
      </p:sp>
      <p:sp>
        <p:nvSpPr>
          <p:cNvPr id="55" name="Freeform 55"/>
          <p:cNvSpPr/>
          <p:nvPr/>
        </p:nvSpPr>
        <p:spPr>
          <a:xfrm rot="-5499905">
            <a:off x="15076634" y="7386282"/>
            <a:ext cx="3803144" cy="3387568"/>
          </a:xfrm>
          <a:custGeom>
            <a:avLst/>
            <a:gdLst/>
            <a:ahLst/>
            <a:cxnLst/>
            <a:rect l="l" t="t" r="r" b="b"/>
            <a:pathLst>
              <a:path w="3803144" h="3387568">
                <a:moveTo>
                  <a:pt x="0" y="0"/>
                </a:moveTo>
                <a:lnTo>
                  <a:pt x="3803144" y="0"/>
                </a:lnTo>
                <a:lnTo>
                  <a:pt x="3803144" y="3387568"/>
                </a:lnTo>
                <a:lnTo>
                  <a:pt x="0" y="3387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 rot="-3932010">
            <a:off x="-807374" y="-856443"/>
            <a:ext cx="3338886" cy="3199260"/>
          </a:xfrm>
          <a:custGeom>
            <a:avLst/>
            <a:gdLst/>
            <a:ahLst/>
            <a:cxnLst/>
            <a:rect l="l" t="t" r="r" b="b"/>
            <a:pathLst>
              <a:path w="3338886" h="3199260">
                <a:moveTo>
                  <a:pt x="0" y="0"/>
                </a:moveTo>
                <a:lnTo>
                  <a:pt x="3338886" y="0"/>
                </a:lnTo>
                <a:lnTo>
                  <a:pt x="3338886" y="3199260"/>
                </a:lnTo>
                <a:lnTo>
                  <a:pt x="0" y="31992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942975"/>
            <a:ext cx="16230600" cy="1659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32"/>
              </a:lnSpc>
              <a:spcBef>
                <a:spcPct val="0"/>
              </a:spcBef>
            </a:pPr>
            <a:r>
              <a:rPr lang="en-US" sz="4808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3. Навчальна дисципліна. Її сутнісні характеристики </a:t>
            </a:r>
          </a:p>
        </p:txBody>
      </p:sp>
      <p:sp>
        <p:nvSpPr>
          <p:cNvPr id="4" name="Freeform 4"/>
          <p:cNvSpPr/>
          <p:nvPr/>
        </p:nvSpPr>
        <p:spPr>
          <a:xfrm rot="1095914">
            <a:off x="10408797" y="4023531"/>
            <a:ext cx="3671236" cy="1248220"/>
          </a:xfrm>
          <a:custGeom>
            <a:avLst/>
            <a:gdLst/>
            <a:ahLst/>
            <a:cxnLst/>
            <a:rect l="l" t="t" r="r" b="b"/>
            <a:pathLst>
              <a:path w="3671236" h="1248220">
                <a:moveTo>
                  <a:pt x="0" y="0"/>
                </a:moveTo>
                <a:lnTo>
                  <a:pt x="3671236" y="0"/>
                </a:lnTo>
                <a:lnTo>
                  <a:pt x="3671236" y="1248220"/>
                </a:lnTo>
                <a:lnTo>
                  <a:pt x="0" y="1248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719403">
            <a:off x="4861881" y="4548106"/>
            <a:ext cx="2867994" cy="975118"/>
          </a:xfrm>
          <a:custGeom>
            <a:avLst/>
            <a:gdLst/>
            <a:ahLst/>
            <a:cxnLst/>
            <a:rect l="l" t="t" r="r" b="b"/>
            <a:pathLst>
              <a:path w="2867994" h="975118">
                <a:moveTo>
                  <a:pt x="0" y="0"/>
                </a:moveTo>
                <a:lnTo>
                  <a:pt x="2867994" y="0"/>
                </a:lnTo>
                <a:lnTo>
                  <a:pt x="2867994" y="975118"/>
                </a:lnTo>
                <a:lnTo>
                  <a:pt x="0" y="975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283390" y="2680618"/>
            <a:ext cx="3454494" cy="5296511"/>
            <a:chOff x="0" y="0"/>
            <a:chExt cx="4605992" cy="7062015"/>
          </a:xfrm>
        </p:grpSpPr>
        <p:grpSp>
          <p:nvGrpSpPr>
            <p:cNvPr id="7" name="Group 7"/>
            <p:cNvGrpSpPr/>
            <p:nvPr/>
          </p:nvGrpSpPr>
          <p:grpSpPr>
            <a:xfrm rot="93123">
              <a:off x="135802" y="174034"/>
              <a:ext cx="4378498" cy="6829937"/>
              <a:chOff x="0" y="0"/>
              <a:chExt cx="1006794" cy="15704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06794" cy="1570479"/>
              </a:xfrm>
              <a:custGeom>
                <a:avLst/>
                <a:gdLst/>
                <a:ahLst/>
                <a:cxnLst/>
                <a:rect l="l" t="t" r="r" b="b"/>
                <a:pathLst>
                  <a:path w="1006794" h="1570479">
                    <a:moveTo>
                      <a:pt x="16503" y="0"/>
                    </a:moveTo>
                    <a:lnTo>
                      <a:pt x="990291" y="0"/>
                    </a:lnTo>
                    <a:cubicBezTo>
                      <a:pt x="999405" y="0"/>
                      <a:pt x="1006794" y="7389"/>
                      <a:pt x="1006794" y="16503"/>
                    </a:cubicBezTo>
                    <a:lnTo>
                      <a:pt x="1006794" y="1553976"/>
                    </a:lnTo>
                    <a:cubicBezTo>
                      <a:pt x="1006794" y="1563090"/>
                      <a:pt x="999405" y="1570479"/>
                      <a:pt x="990291" y="1570479"/>
                    </a:cubicBezTo>
                    <a:lnTo>
                      <a:pt x="16503" y="1570479"/>
                    </a:lnTo>
                    <a:cubicBezTo>
                      <a:pt x="7389" y="1570479"/>
                      <a:pt x="0" y="1563090"/>
                      <a:pt x="0" y="1553976"/>
                    </a:cubicBezTo>
                    <a:lnTo>
                      <a:pt x="0" y="16503"/>
                    </a:lnTo>
                    <a:cubicBezTo>
                      <a:pt x="0" y="7389"/>
                      <a:pt x="7389" y="0"/>
                      <a:pt x="16503" y="0"/>
                    </a:cubicBezTo>
                    <a:close/>
                  </a:path>
                </a:pathLst>
              </a:custGeom>
              <a:solidFill>
                <a:srgbClr val="000000">
                  <a:alpha val="31765"/>
                </a:srgbClr>
              </a:solidFill>
              <a:ln w="38100" cap="sq">
                <a:solidFill>
                  <a:srgbClr val="000000">
                    <a:alpha val="31765"/>
                  </a:srgbClr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006794" cy="16181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21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4378498" cy="6936605"/>
              <a:chOff x="0" y="0"/>
              <a:chExt cx="1006794" cy="15950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6794" cy="1595006"/>
              </a:xfrm>
              <a:custGeom>
                <a:avLst/>
                <a:gdLst/>
                <a:ahLst/>
                <a:cxnLst/>
                <a:rect l="l" t="t" r="r" b="b"/>
                <a:pathLst>
                  <a:path w="1006794" h="1595006">
                    <a:moveTo>
                      <a:pt x="25933" y="0"/>
                    </a:moveTo>
                    <a:lnTo>
                      <a:pt x="980861" y="0"/>
                    </a:lnTo>
                    <a:cubicBezTo>
                      <a:pt x="987739" y="0"/>
                      <a:pt x="994335" y="2732"/>
                      <a:pt x="999198" y="7596"/>
                    </a:cubicBezTo>
                    <a:cubicBezTo>
                      <a:pt x="1004062" y="12459"/>
                      <a:pt x="1006794" y="19055"/>
                      <a:pt x="1006794" y="25933"/>
                    </a:cubicBezTo>
                    <a:lnTo>
                      <a:pt x="1006794" y="1569073"/>
                    </a:lnTo>
                    <a:cubicBezTo>
                      <a:pt x="1006794" y="1575951"/>
                      <a:pt x="1004062" y="1582547"/>
                      <a:pt x="999198" y="1587410"/>
                    </a:cubicBezTo>
                    <a:cubicBezTo>
                      <a:pt x="994335" y="1592274"/>
                      <a:pt x="987739" y="1595006"/>
                      <a:pt x="980861" y="1595006"/>
                    </a:cubicBezTo>
                    <a:lnTo>
                      <a:pt x="25933" y="1595006"/>
                    </a:lnTo>
                    <a:cubicBezTo>
                      <a:pt x="19055" y="1595006"/>
                      <a:pt x="12459" y="1592274"/>
                      <a:pt x="7596" y="1587410"/>
                    </a:cubicBezTo>
                    <a:cubicBezTo>
                      <a:pt x="2732" y="1582547"/>
                      <a:pt x="0" y="1575951"/>
                      <a:pt x="0" y="1569073"/>
                    </a:cubicBezTo>
                    <a:lnTo>
                      <a:pt x="0" y="25933"/>
                    </a:lnTo>
                    <a:cubicBezTo>
                      <a:pt x="0" y="19055"/>
                      <a:pt x="2732" y="12459"/>
                      <a:pt x="7596" y="7596"/>
                    </a:cubicBezTo>
                    <a:cubicBezTo>
                      <a:pt x="12459" y="2732"/>
                      <a:pt x="19055" y="0"/>
                      <a:pt x="259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006794" cy="16426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603377" y="3828772"/>
              <a:ext cx="3171744" cy="1885507"/>
            </a:xfrm>
            <a:custGeom>
              <a:avLst/>
              <a:gdLst/>
              <a:ahLst/>
              <a:cxnLst/>
              <a:rect l="l" t="t" r="r" b="b"/>
              <a:pathLst>
                <a:path w="3171744" h="1885507">
                  <a:moveTo>
                    <a:pt x="0" y="0"/>
                  </a:moveTo>
                  <a:lnTo>
                    <a:pt x="3171744" y="0"/>
                  </a:lnTo>
                  <a:lnTo>
                    <a:pt x="3171744" y="1885507"/>
                  </a:lnTo>
                  <a:lnTo>
                    <a:pt x="0" y="188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95368" y="1111001"/>
              <a:ext cx="4155025" cy="260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1070A"/>
                  </a:solidFill>
                  <a:latin typeface="Carelia"/>
                  <a:ea typeface="Carelia"/>
                  <a:cs typeface="Carelia"/>
                  <a:sym typeface="Carelia"/>
                </a:rPr>
                <a:t> Навчальна дисципліна має:</a:t>
              </a:r>
            </a:p>
            <a:p>
              <a:pPr marL="0" lvl="0" indent="0" algn="ctr">
                <a:lnSpc>
                  <a:spcPts val="3282"/>
                </a:lnSpc>
                <a:spcBef>
                  <a:spcPct val="0"/>
                </a:spcBef>
              </a:pPr>
              <a:endParaRPr lang="en-US" sz="2999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 rot="-78655">
            <a:off x="8134373" y="2486247"/>
            <a:ext cx="1752527" cy="388742"/>
          </a:xfrm>
          <a:custGeom>
            <a:avLst/>
            <a:gdLst/>
            <a:ahLst/>
            <a:cxnLst/>
            <a:rect l="l" t="t" r="r" b="b"/>
            <a:pathLst>
              <a:path w="1752527" h="388742">
                <a:moveTo>
                  <a:pt x="0" y="0"/>
                </a:moveTo>
                <a:lnTo>
                  <a:pt x="1752527" y="0"/>
                </a:lnTo>
                <a:lnTo>
                  <a:pt x="1752527" y="388742"/>
                </a:lnTo>
                <a:lnTo>
                  <a:pt x="0" y="3887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3857883" y="5035665"/>
            <a:ext cx="3401417" cy="4101400"/>
            <a:chOff x="0" y="0"/>
            <a:chExt cx="4535223" cy="54685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535223" cy="5175046"/>
            </a:xfrm>
            <a:custGeom>
              <a:avLst/>
              <a:gdLst/>
              <a:ahLst/>
              <a:cxnLst/>
              <a:rect l="l" t="t" r="r" b="b"/>
              <a:pathLst>
                <a:path w="4535223" h="5175046">
                  <a:moveTo>
                    <a:pt x="0" y="0"/>
                  </a:moveTo>
                  <a:lnTo>
                    <a:pt x="4535223" y="0"/>
                  </a:lnTo>
                  <a:lnTo>
                    <a:pt x="4535223" y="5175046"/>
                  </a:lnTo>
                  <a:lnTo>
                    <a:pt x="0" y="5175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99441" y="1073935"/>
              <a:ext cx="4231627" cy="1631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73"/>
                </a:lnSpc>
                <a:spcBef>
                  <a:spcPct val="0"/>
                </a:spcBef>
              </a:pPr>
              <a:r>
                <a:rPr lang="en-US" sz="3624">
                  <a:solidFill>
                    <a:srgbClr val="01070A"/>
                  </a:solidFill>
                  <a:latin typeface="Carelia"/>
                  <a:ea typeface="Carelia"/>
                  <a:cs typeface="Carelia"/>
                  <a:sym typeface="Carelia"/>
                </a:rPr>
                <a:t>Змістовий компонент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9441" y="2667358"/>
              <a:ext cx="4185602" cy="2801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1"/>
                </a:lnSpc>
              </a:pPr>
              <a:r>
                <a:rPr lang="en-US" sz="2536">
                  <a:solidFill>
                    <a:srgbClr val="01070A"/>
                  </a:solidFill>
                  <a:latin typeface="Dosis"/>
                  <a:ea typeface="Dosis"/>
                  <a:cs typeface="Dosis"/>
                  <a:sym typeface="Dosis"/>
                </a:rPr>
                <a:t> – це сума знань, яка відібрана з певної галузі наукових знань. </a:t>
              </a:r>
            </a:p>
            <a:p>
              <a:pPr algn="ctr">
                <a:lnSpc>
                  <a:spcPts val="2659"/>
                </a:lnSpc>
              </a:pPr>
              <a:endParaRPr lang="en-US" sz="2536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5035665"/>
            <a:ext cx="4238046" cy="4222635"/>
            <a:chOff x="0" y="0"/>
            <a:chExt cx="5650728" cy="56301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650728" cy="5630180"/>
            </a:xfrm>
            <a:custGeom>
              <a:avLst/>
              <a:gdLst/>
              <a:ahLst/>
              <a:cxnLst/>
              <a:rect l="l" t="t" r="r" b="b"/>
              <a:pathLst>
                <a:path w="5650728" h="5630180">
                  <a:moveTo>
                    <a:pt x="0" y="0"/>
                  </a:moveTo>
                  <a:lnTo>
                    <a:pt x="5650728" y="0"/>
                  </a:lnTo>
                  <a:lnTo>
                    <a:pt x="5650728" y="5630180"/>
                  </a:lnTo>
                  <a:lnTo>
                    <a:pt x="0" y="563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046735" y="732821"/>
              <a:ext cx="3557258" cy="124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719"/>
                </a:lnSpc>
              </a:pPr>
              <a:r>
                <a:rPr lang="en-US" sz="2999">
                  <a:solidFill>
                    <a:srgbClr val="01070A"/>
                  </a:solidFill>
                  <a:latin typeface="Carelia"/>
                  <a:ea typeface="Carelia"/>
                  <a:cs typeface="Carelia"/>
                  <a:sym typeface="Carelia"/>
                </a:rPr>
                <a:t>Діяльнісний компонент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23392" y="2073571"/>
              <a:ext cx="4003944" cy="245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01070A"/>
                  </a:solidFill>
                  <a:latin typeface="Dosis"/>
                  <a:ea typeface="Dosis"/>
                  <a:cs typeface="Dosis"/>
                  <a:sym typeface="Dosis"/>
                </a:rPr>
                <a:t>навчальної дисципліни у ЗВО зумовлений професійною підготовкою студентів. 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028625" y="2168071"/>
            <a:ext cx="4267252" cy="2623185"/>
            <a:chOff x="0" y="0"/>
            <a:chExt cx="10696931" cy="6575666"/>
          </a:xfrm>
        </p:grpSpPr>
        <p:sp>
          <p:nvSpPr>
            <p:cNvPr id="25" name="Freeform 25"/>
            <p:cNvSpPr/>
            <p:nvPr/>
          </p:nvSpPr>
          <p:spPr>
            <a:xfrm>
              <a:off x="10676" y="6350"/>
              <a:ext cx="10675601" cy="6562979"/>
            </a:xfrm>
            <a:custGeom>
              <a:avLst/>
              <a:gdLst/>
              <a:ahLst/>
              <a:cxnLst/>
              <a:rect l="l" t="t" r="r" b="b"/>
              <a:pathLst>
                <a:path w="10675601" h="6562979">
                  <a:moveTo>
                    <a:pt x="10675579" y="5480583"/>
                  </a:moveTo>
                  <a:cubicBezTo>
                    <a:pt x="10675579" y="6078372"/>
                    <a:pt x="9860904" y="6562979"/>
                    <a:pt x="8855884" y="6562979"/>
                  </a:cubicBezTo>
                  <a:lnTo>
                    <a:pt x="1819695" y="6562979"/>
                  </a:lnTo>
                  <a:cubicBezTo>
                    <a:pt x="814696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814674" y="0"/>
                    <a:pt x="1819695" y="0"/>
                  </a:cubicBezTo>
                  <a:lnTo>
                    <a:pt x="8855905" y="0"/>
                  </a:lnTo>
                  <a:cubicBezTo>
                    <a:pt x="9860904" y="0"/>
                    <a:pt x="10675600" y="484594"/>
                    <a:pt x="10675600" y="1082383"/>
                  </a:cubicBezTo>
                  <a:lnTo>
                    <a:pt x="10675600" y="5480583"/>
                  </a:lnTo>
                  <a:close/>
                </a:path>
              </a:pathLst>
            </a:custGeom>
            <a:blipFill>
              <a:blip r:embed="rId13"/>
              <a:stretch>
                <a:fillRect l="-449" t="-96" r="-368" b="-97"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13171888" y="2221988"/>
            <a:ext cx="3668355" cy="2515350"/>
            <a:chOff x="0" y="0"/>
            <a:chExt cx="8346310" cy="5722971"/>
          </a:xfrm>
        </p:grpSpPr>
        <p:sp>
          <p:nvSpPr>
            <p:cNvPr id="27" name="Freeform 27"/>
            <p:cNvSpPr/>
            <p:nvPr/>
          </p:nvSpPr>
          <p:spPr>
            <a:xfrm>
              <a:off x="8330" y="5527"/>
              <a:ext cx="8329668" cy="5711929"/>
            </a:xfrm>
            <a:custGeom>
              <a:avLst/>
              <a:gdLst/>
              <a:ahLst/>
              <a:cxnLst/>
              <a:rect l="l" t="t" r="r" b="b"/>
              <a:pathLst>
                <a:path w="8329668" h="5711929">
                  <a:moveTo>
                    <a:pt x="8329650" y="4769892"/>
                  </a:moveTo>
                  <a:cubicBezTo>
                    <a:pt x="8329650" y="5290163"/>
                    <a:pt x="7693998" y="5711929"/>
                    <a:pt x="6909828" y="5711929"/>
                  </a:cubicBezTo>
                  <a:lnTo>
                    <a:pt x="1419822" y="5711929"/>
                  </a:lnTo>
                  <a:cubicBezTo>
                    <a:pt x="635669" y="5711929"/>
                    <a:pt x="0" y="5290174"/>
                    <a:pt x="0" y="4769892"/>
                  </a:cubicBezTo>
                  <a:lnTo>
                    <a:pt x="0" y="942025"/>
                  </a:lnTo>
                  <a:cubicBezTo>
                    <a:pt x="0" y="421754"/>
                    <a:pt x="635652" y="0"/>
                    <a:pt x="1419822" y="0"/>
                  </a:cubicBezTo>
                  <a:lnTo>
                    <a:pt x="6909845" y="0"/>
                  </a:lnTo>
                  <a:cubicBezTo>
                    <a:pt x="7693998" y="0"/>
                    <a:pt x="8329667" y="421754"/>
                    <a:pt x="8329667" y="942025"/>
                  </a:cubicBezTo>
                  <a:lnTo>
                    <a:pt x="8329667" y="4769892"/>
                  </a:lnTo>
                  <a:close/>
                </a:path>
              </a:pathLst>
            </a:custGeom>
            <a:blipFill>
              <a:blip r:embed="rId14"/>
              <a:stretch>
                <a:fillRect l="-4998" t="-96" r="-4931" b="-97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54839" y="5483634"/>
            <a:ext cx="6367078" cy="5335932"/>
          </a:xfrm>
          <a:custGeom>
            <a:avLst/>
            <a:gdLst/>
            <a:ahLst/>
            <a:cxnLst/>
            <a:rect l="l" t="t" r="r" b="b"/>
            <a:pathLst>
              <a:path w="6367078" h="5335932">
                <a:moveTo>
                  <a:pt x="0" y="0"/>
                </a:moveTo>
                <a:lnTo>
                  <a:pt x="6367078" y="0"/>
                </a:lnTo>
                <a:lnTo>
                  <a:pt x="6367078" y="5335932"/>
                </a:lnTo>
                <a:lnTo>
                  <a:pt x="0" y="53359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76256" y="7189952"/>
            <a:ext cx="5261408" cy="3309904"/>
          </a:xfrm>
          <a:custGeom>
            <a:avLst/>
            <a:gdLst/>
            <a:ahLst/>
            <a:cxnLst/>
            <a:rect l="l" t="t" r="r" b="b"/>
            <a:pathLst>
              <a:path w="5261408" h="3309904">
                <a:moveTo>
                  <a:pt x="0" y="0"/>
                </a:moveTo>
                <a:lnTo>
                  <a:pt x="5261408" y="0"/>
                </a:lnTo>
                <a:lnTo>
                  <a:pt x="5261408" y="3309904"/>
                </a:lnTo>
                <a:lnTo>
                  <a:pt x="0" y="33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772888" y="2437083"/>
            <a:ext cx="4816798" cy="4978669"/>
            <a:chOff x="0" y="0"/>
            <a:chExt cx="6422398" cy="6638225"/>
          </a:xfrm>
        </p:grpSpPr>
        <p:grpSp>
          <p:nvGrpSpPr>
            <p:cNvPr id="6" name="Group 6"/>
            <p:cNvGrpSpPr/>
            <p:nvPr/>
          </p:nvGrpSpPr>
          <p:grpSpPr>
            <a:xfrm>
              <a:off x="710737" y="0"/>
              <a:ext cx="5711661" cy="6638225"/>
              <a:chOff x="0" y="0"/>
              <a:chExt cx="1313342" cy="152639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13342" cy="1526397"/>
              </a:xfrm>
              <a:custGeom>
                <a:avLst/>
                <a:gdLst/>
                <a:ahLst/>
                <a:cxnLst/>
                <a:rect l="l" t="t" r="r" b="b"/>
                <a:pathLst>
                  <a:path w="1313342" h="1526397">
                    <a:moveTo>
                      <a:pt x="19880" y="0"/>
                    </a:moveTo>
                    <a:lnTo>
                      <a:pt x="1293462" y="0"/>
                    </a:lnTo>
                    <a:cubicBezTo>
                      <a:pt x="1304441" y="0"/>
                      <a:pt x="1313342" y="8901"/>
                      <a:pt x="1313342" y="19880"/>
                    </a:cubicBezTo>
                    <a:lnTo>
                      <a:pt x="1313342" y="1506516"/>
                    </a:lnTo>
                    <a:cubicBezTo>
                      <a:pt x="1313342" y="1511789"/>
                      <a:pt x="1311247" y="1516846"/>
                      <a:pt x="1307519" y="1520574"/>
                    </a:cubicBezTo>
                    <a:cubicBezTo>
                      <a:pt x="1303791" y="1524302"/>
                      <a:pt x="1298734" y="1526397"/>
                      <a:pt x="1293462" y="1526397"/>
                    </a:cubicBezTo>
                    <a:lnTo>
                      <a:pt x="19880" y="1526397"/>
                    </a:lnTo>
                    <a:cubicBezTo>
                      <a:pt x="14608" y="1526397"/>
                      <a:pt x="9551" y="1524302"/>
                      <a:pt x="5823" y="1520574"/>
                    </a:cubicBezTo>
                    <a:cubicBezTo>
                      <a:pt x="2095" y="1516846"/>
                      <a:pt x="0" y="1511789"/>
                      <a:pt x="0" y="1506516"/>
                    </a:cubicBezTo>
                    <a:lnTo>
                      <a:pt x="0" y="19880"/>
                    </a:lnTo>
                    <a:cubicBezTo>
                      <a:pt x="0" y="14608"/>
                      <a:pt x="2095" y="9551"/>
                      <a:pt x="5823" y="5823"/>
                    </a:cubicBezTo>
                    <a:cubicBezTo>
                      <a:pt x="9551" y="2095"/>
                      <a:pt x="14608" y="0"/>
                      <a:pt x="19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1313342" cy="15740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0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2708270" y="421240"/>
              <a:ext cx="1716595" cy="2102734"/>
            </a:xfrm>
            <a:custGeom>
              <a:avLst/>
              <a:gdLst/>
              <a:ahLst/>
              <a:cxnLst/>
              <a:rect l="l" t="t" r="r" b="b"/>
              <a:pathLst>
                <a:path w="1716595" h="2102734">
                  <a:moveTo>
                    <a:pt x="0" y="0"/>
                  </a:moveTo>
                  <a:lnTo>
                    <a:pt x="1716595" y="0"/>
                  </a:lnTo>
                  <a:lnTo>
                    <a:pt x="1716595" y="2102734"/>
                  </a:lnTo>
                  <a:lnTo>
                    <a:pt x="0" y="2102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0" name="Group 10"/>
            <p:cNvGrpSpPr/>
            <p:nvPr/>
          </p:nvGrpSpPr>
          <p:grpSpPr>
            <a:xfrm>
              <a:off x="0" y="262346"/>
              <a:ext cx="1421474" cy="1421474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1070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1" indent="0" algn="ctr">
                  <a:lnSpc>
                    <a:spcPts val="5141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8967" y="424223"/>
              <a:ext cx="1332866" cy="1021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596"/>
                </a:lnSpc>
                <a:spcBef>
                  <a:spcPct val="0"/>
                </a:spcBef>
              </a:pPr>
              <a:r>
                <a:rPr lang="en-US" sz="4712">
                  <a:solidFill>
                    <a:srgbClr val="FFFFFF"/>
                  </a:solidFill>
                  <a:latin typeface="Carelia"/>
                  <a:ea typeface="Carelia"/>
                  <a:cs typeface="Carelia"/>
                  <a:sym typeface="Carelia"/>
                </a:rPr>
                <a:t>02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10737" y="2579800"/>
              <a:ext cx="5711661" cy="3739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1070A"/>
                  </a:solidFill>
                  <a:latin typeface="Dosis"/>
                  <a:ea typeface="Dosis"/>
                  <a:cs typeface="Dosis"/>
                  <a:sym typeface="Dosis"/>
                </a:rPr>
                <a:t> Методика викладання педагогічних дисциплін (МВПД) – це дидактично обґрунтована система знань, умінь і навичок, відібраних із методики як науки для успішного вивчення педагогічних дисциплін у закладі вищої освіти.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951815" y="2437083"/>
            <a:ext cx="4816798" cy="5054552"/>
            <a:chOff x="0" y="0"/>
            <a:chExt cx="6422398" cy="6739402"/>
          </a:xfrm>
        </p:grpSpPr>
        <p:grpSp>
          <p:nvGrpSpPr>
            <p:cNvPr id="16" name="Group 16"/>
            <p:cNvGrpSpPr/>
            <p:nvPr/>
          </p:nvGrpSpPr>
          <p:grpSpPr>
            <a:xfrm>
              <a:off x="685400" y="0"/>
              <a:ext cx="5736998" cy="6739402"/>
              <a:chOff x="0" y="0"/>
              <a:chExt cx="1319168" cy="154966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19168" cy="1549661"/>
              </a:xfrm>
              <a:custGeom>
                <a:avLst/>
                <a:gdLst/>
                <a:ahLst/>
                <a:cxnLst/>
                <a:rect l="l" t="t" r="r" b="b"/>
                <a:pathLst>
                  <a:path w="1319168" h="1549661">
                    <a:moveTo>
                      <a:pt x="19792" y="0"/>
                    </a:moveTo>
                    <a:lnTo>
                      <a:pt x="1299376" y="0"/>
                    </a:lnTo>
                    <a:cubicBezTo>
                      <a:pt x="1304625" y="0"/>
                      <a:pt x="1309659" y="2085"/>
                      <a:pt x="1313371" y="5797"/>
                    </a:cubicBezTo>
                    <a:cubicBezTo>
                      <a:pt x="1317083" y="9509"/>
                      <a:pt x="1319168" y="14543"/>
                      <a:pt x="1319168" y="19792"/>
                    </a:cubicBezTo>
                    <a:lnTo>
                      <a:pt x="1319168" y="1529869"/>
                    </a:lnTo>
                    <a:cubicBezTo>
                      <a:pt x="1319168" y="1535118"/>
                      <a:pt x="1317083" y="1540153"/>
                      <a:pt x="1313371" y="1543864"/>
                    </a:cubicBezTo>
                    <a:cubicBezTo>
                      <a:pt x="1309659" y="1547576"/>
                      <a:pt x="1304625" y="1549661"/>
                      <a:pt x="1299376" y="1549661"/>
                    </a:cubicBezTo>
                    <a:lnTo>
                      <a:pt x="19792" y="1549661"/>
                    </a:lnTo>
                    <a:cubicBezTo>
                      <a:pt x="14543" y="1549661"/>
                      <a:pt x="9509" y="1547576"/>
                      <a:pt x="5797" y="1543864"/>
                    </a:cubicBezTo>
                    <a:cubicBezTo>
                      <a:pt x="2085" y="1540153"/>
                      <a:pt x="0" y="1535118"/>
                      <a:pt x="0" y="1529869"/>
                    </a:cubicBezTo>
                    <a:lnTo>
                      <a:pt x="0" y="19792"/>
                    </a:lnTo>
                    <a:cubicBezTo>
                      <a:pt x="0" y="14543"/>
                      <a:pt x="2085" y="9509"/>
                      <a:pt x="5797" y="5797"/>
                    </a:cubicBezTo>
                    <a:cubicBezTo>
                      <a:pt x="9509" y="2085"/>
                      <a:pt x="14543" y="0"/>
                      <a:pt x="197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1319168" cy="15972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350941"/>
              <a:ext cx="1421474" cy="1421474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1070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1" indent="0" algn="ctr">
                  <a:lnSpc>
                    <a:spcPts val="5141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2575172" y="350941"/>
              <a:ext cx="1957454" cy="2102734"/>
            </a:xfrm>
            <a:custGeom>
              <a:avLst/>
              <a:gdLst/>
              <a:ahLst/>
              <a:cxnLst/>
              <a:rect l="l" t="t" r="r" b="b"/>
              <a:pathLst>
                <a:path w="1957454" h="2102734">
                  <a:moveTo>
                    <a:pt x="0" y="0"/>
                  </a:moveTo>
                  <a:lnTo>
                    <a:pt x="1957454" y="0"/>
                  </a:lnTo>
                  <a:lnTo>
                    <a:pt x="1957454" y="2102733"/>
                  </a:lnTo>
                  <a:lnTo>
                    <a:pt x="0" y="2102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799637" y="2577527"/>
              <a:ext cx="5470128" cy="4161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1070A"/>
                  </a:solidFill>
                  <a:latin typeface="Dosis"/>
                  <a:ea typeface="Dosis"/>
                  <a:cs typeface="Dosis"/>
                  <a:sym typeface="Dosis"/>
                </a:rPr>
                <a:t> Методика (з грец. methodike – шлях дослідження, спосіб пізнання) загалом трактується як галузь педагогічної науки, яка досліджує закономірності, правила, методи та прийоми вивчення певної навчальної дисципліни. </a:t>
              </a:r>
            </a:p>
            <a:p>
              <a:pPr algn="ctr">
                <a:lnSpc>
                  <a:spcPts val="2495"/>
                </a:lnSpc>
              </a:pPr>
              <a:endParaRPr lang="en-US" sz="200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8967" y="641495"/>
              <a:ext cx="1332866" cy="1021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596"/>
                </a:lnSpc>
                <a:spcBef>
                  <a:spcPct val="0"/>
                </a:spcBef>
              </a:pPr>
              <a:r>
                <a:rPr lang="en-US" sz="4712">
                  <a:solidFill>
                    <a:srgbClr val="FFFFFF"/>
                  </a:solidFill>
                  <a:latin typeface="Carelia"/>
                  <a:ea typeface="Carelia"/>
                  <a:cs typeface="Carelia"/>
                  <a:sym typeface="Carelia"/>
                </a:rPr>
                <a:t>01</a:t>
              </a:r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6883498" y="6244077"/>
            <a:ext cx="4042923" cy="4042923"/>
            <a:chOff x="0" y="0"/>
            <a:chExt cx="13884457" cy="13884457"/>
          </a:xfrm>
        </p:grpSpPr>
        <p:sp>
          <p:nvSpPr>
            <p:cNvPr id="26" name="Freeform 26"/>
            <p:cNvSpPr/>
            <p:nvPr/>
          </p:nvSpPr>
          <p:spPr>
            <a:xfrm>
              <a:off x="-342874" y="-11125"/>
              <a:ext cx="14570202" cy="13906705"/>
            </a:xfrm>
            <a:custGeom>
              <a:avLst/>
              <a:gdLst/>
              <a:ahLst/>
              <a:cxnLst/>
              <a:rect l="l" t="t" r="r" b="b"/>
              <a:pathLst>
                <a:path w="14570202" h="13906705">
                  <a:moveTo>
                    <a:pt x="7285101" y="11125"/>
                  </a:moveTo>
                  <a:cubicBezTo>
                    <a:pt x="4797487" y="0"/>
                    <a:pt x="2494061" y="1320743"/>
                    <a:pt x="1247030" y="3473245"/>
                  </a:cubicBezTo>
                  <a:cubicBezTo>
                    <a:pt x="0" y="5625748"/>
                    <a:pt x="0" y="8280957"/>
                    <a:pt x="1247030" y="10433459"/>
                  </a:cubicBezTo>
                  <a:cubicBezTo>
                    <a:pt x="2494061" y="12585962"/>
                    <a:pt x="4797487" y="13906705"/>
                    <a:pt x="7285101" y="13895580"/>
                  </a:cubicBezTo>
                  <a:cubicBezTo>
                    <a:pt x="9772716" y="13906705"/>
                    <a:pt x="12076142" y="12585962"/>
                    <a:pt x="13323172" y="10433459"/>
                  </a:cubicBezTo>
                  <a:cubicBezTo>
                    <a:pt x="14570202" y="8280957"/>
                    <a:pt x="14570202" y="5625748"/>
                    <a:pt x="13323172" y="3473245"/>
                  </a:cubicBezTo>
                  <a:cubicBezTo>
                    <a:pt x="12076142" y="1320743"/>
                    <a:pt x="9772716" y="0"/>
                    <a:pt x="7285101" y="11125"/>
                  </a:cubicBezTo>
                  <a:close/>
                </a:path>
              </a:pathLst>
            </a:custGeom>
            <a:solidFill>
              <a:srgbClr val="106585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254486" y="73238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3" y="10990"/>
                  </a:moveTo>
                  <a:cubicBezTo>
                    <a:pt x="4739280" y="0"/>
                    <a:pt x="2463801" y="1304718"/>
                    <a:pt x="1231900" y="3431105"/>
                  </a:cubicBezTo>
                  <a:cubicBezTo>
                    <a:pt x="0" y="5557493"/>
                    <a:pt x="0" y="8180486"/>
                    <a:pt x="1231900" y="10306873"/>
                  </a:cubicBezTo>
                  <a:cubicBezTo>
                    <a:pt x="2463801" y="12433261"/>
                    <a:pt x="4739280" y="13737979"/>
                    <a:pt x="7196713" y="13726989"/>
                  </a:cubicBezTo>
                  <a:cubicBezTo>
                    <a:pt x="9654147" y="13737979"/>
                    <a:pt x="11929626" y="12433261"/>
                    <a:pt x="13161527" y="10306873"/>
                  </a:cubicBezTo>
                  <a:cubicBezTo>
                    <a:pt x="14393428" y="8180486"/>
                    <a:pt x="14393428" y="5557493"/>
                    <a:pt x="13161527" y="3431105"/>
                  </a:cubicBezTo>
                  <a:cubicBezTo>
                    <a:pt x="11929626" y="1304718"/>
                    <a:pt x="9654147" y="0"/>
                    <a:pt x="7196713" y="10990"/>
                  </a:cubicBezTo>
                  <a:close/>
                </a:path>
              </a:pathLst>
            </a:custGeom>
            <a:blipFill>
              <a:blip r:embed="rId11"/>
              <a:stretch>
                <a:fillRect l="-24324" r="-24324"/>
              </a:stretch>
            </a:blipFill>
          </p:spPr>
        </p:sp>
      </p:grpSp>
      <p:sp>
        <p:nvSpPr>
          <p:cNvPr id="28" name="TextBox 28"/>
          <p:cNvSpPr txBox="1"/>
          <p:nvPr/>
        </p:nvSpPr>
        <p:spPr>
          <a:xfrm>
            <a:off x="1028700" y="1248114"/>
            <a:ext cx="1623060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4. Методика як предметна дидактика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9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942975"/>
            <a:ext cx="16230600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32"/>
              </a:lnSpc>
              <a:spcBef>
                <a:spcPct val="0"/>
              </a:spcBef>
            </a:pPr>
            <a:r>
              <a:rPr lang="uk-UA" sz="4808" dirty="0" smtClean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Робота в групах</a:t>
            </a:r>
            <a:endParaRPr lang="en-US" sz="4808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4" name="Freeform 4"/>
          <p:cNvSpPr/>
          <p:nvPr/>
        </p:nvSpPr>
        <p:spPr>
          <a:xfrm rot="1095914">
            <a:off x="10408797" y="4023531"/>
            <a:ext cx="3671236" cy="1248220"/>
          </a:xfrm>
          <a:custGeom>
            <a:avLst/>
            <a:gdLst/>
            <a:ahLst/>
            <a:cxnLst/>
            <a:rect l="l" t="t" r="r" b="b"/>
            <a:pathLst>
              <a:path w="3671236" h="1248220">
                <a:moveTo>
                  <a:pt x="0" y="0"/>
                </a:moveTo>
                <a:lnTo>
                  <a:pt x="3671236" y="0"/>
                </a:lnTo>
                <a:lnTo>
                  <a:pt x="3671236" y="1248220"/>
                </a:lnTo>
                <a:lnTo>
                  <a:pt x="0" y="1248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719403">
            <a:off x="4861881" y="4548106"/>
            <a:ext cx="2867994" cy="975118"/>
          </a:xfrm>
          <a:custGeom>
            <a:avLst/>
            <a:gdLst/>
            <a:ahLst/>
            <a:cxnLst/>
            <a:rect l="l" t="t" r="r" b="b"/>
            <a:pathLst>
              <a:path w="2867994" h="975118">
                <a:moveTo>
                  <a:pt x="0" y="0"/>
                </a:moveTo>
                <a:lnTo>
                  <a:pt x="2867994" y="0"/>
                </a:lnTo>
                <a:lnTo>
                  <a:pt x="2867994" y="975118"/>
                </a:lnTo>
                <a:lnTo>
                  <a:pt x="0" y="975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283390" y="2680618"/>
            <a:ext cx="3385725" cy="5252978"/>
            <a:chOff x="0" y="0"/>
            <a:chExt cx="4514300" cy="7003971"/>
          </a:xfrm>
        </p:grpSpPr>
        <p:grpSp>
          <p:nvGrpSpPr>
            <p:cNvPr id="7" name="Group 7"/>
            <p:cNvGrpSpPr/>
            <p:nvPr/>
          </p:nvGrpSpPr>
          <p:grpSpPr>
            <a:xfrm rot="93123">
              <a:off x="135802" y="174034"/>
              <a:ext cx="4378498" cy="6829937"/>
              <a:chOff x="0" y="0"/>
              <a:chExt cx="1006794" cy="15704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06794" cy="1570479"/>
              </a:xfrm>
              <a:custGeom>
                <a:avLst/>
                <a:gdLst/>
                <a:ahLst/>
                <a:cxnLst/>
                <a:rect l="l" t="t" r="r" b="b"/>
                <a:pathLst>
                  <a:path w="1006794" h="1570479">
                    <a:moveTo>
                      <a:pt x="16503" y="0"/>
                    </a:moveTo>
                    <a:lnTo>
                      <a:pt x="990291" y="0"/>
                    </a:lnTo>
                    <a:cubicBezTo>
                      <a:pt x="999405" y="0"/>
                      <a:pt x="1006794" y="7389"/>
                      <a:pt x="1006794" y="16503"/>
                    </a:cubicBezTo>
                    <a:lnTo>
                      <a:pt x="1006794" y="1553976"/>
                    </a:lnTo>
                    <a:cubicBezTo>
                      <a:pt x="1006794" y="1563090"/>
                      <a:pt x="999405" y="1570479"/>
                      <a:pt x="990291" y="1570479"/>
                    </a:cubicBezTo>
                    <a:lnTo>
                      <a:pt x="16503" y="1570479"/>
                    </a:lnTo>
                    <a:cubicBezTo>
                      <a:pt x="7389" y="1570479"/>
                      <a:pt x="0" y="1563090"/>
                      <a:pt x="0" y="1553976"/>
                    </a:cubicBezTo>
                    <a:lnTo>
                      <a:pt x="0" y="16503"/>
                    </a:lnTo>
                    <a:cubicBezTo>
                      <a:pt x="0" y="7389"/>
                      <a:pt x="7389" y="0"/>
                      <a:pt x="16503" y="0"/>
                    </a:cubicBezTo>
                    <a:close/>
                  </a:path>
                </a:pathLst>
              </a:custGeom>
              <a:solidFill>
                <a:srgbClr val="000000">
                  <a:alpha val="31765"/>
                </a:srgbClr>
              </a:solidFill>
              <a:ln w="38100" cap="sq">
                <a:solidFill>
                  <a:srgbClr val="000000">
                    <a:alpha val="31765"/>
                  </a:srgbClr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006794" cy="16181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21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4378498" cy="6936605"/>
              <a:chOff x="0" y="0"/>
              <a:chExt cx="1006794" cy="15950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6794" cy="1595006"/>
              </a:xfrm>
              <a:custGeom>
                <a:avLst/>
                <a:gdLst/>
                <a:ahLst/>
                <a:cxnLst/>
                <a:rect l="l" t="t" r="r" b="b"/>
                <a:pathLst>
                  <a:path w="1006794" h="1595006">
                    <a:moveTo>
                      <a:pt x="25933" y="0"/>
                    </a:moveTo>
                    <a:lnTo>
                      <a:pt x="980861" y="0"/>
                    </a:lnTo>
                    <a:cubicBezTo>
                      <a:pt x="987739" y="0"/>
                      <a:pt x="994335" y="2732"/>
                      <a:pt x="999198" y="7596"/>
                    </a:cubicBezTo>
                    <a:cubicBezTo>
                      <a:pt x="1004062" y="12459"/>
                      <a:pt x="1006794" y="19055"/>
                      <a:pt x="1006794" y="25933"/>
                    </a:cubicBezTo>
                    <a:lnTo>
                      <a:pt x="1006794" y="1569073"/>
                    </a:lnTo>
                    <a:cubicBezTo>
                      <a:pt x="1006794" y="1575951"/>
                      <a:pt x="1004062" y="1582547"/>
                      <a:pt x="999198" y="1587410"/>
                    </a:cubicBezTo>
                    <a:cubicBezTo>
                      <a:pt x="994335" y="1592274"/>
                      <a:pt x="987739" y="1595006"/>
                      <a:pt x="980861" y="1595006"/>
                    </a:cubicBezTo>
                    <a:lnTo>
                      <a:pt x="25933" y="1595006"/>
                    </a:lnTo>
                    <a:cubicBezTo>
                      <a:pt x="19055" y="1595006"/>
                      <a:pt x="12459" y="1592274"/>
                      <a:pt x="7596" y="1587410"/>
                    </a:cubicBezTo>
                    <a:cubicBezTo>
                      <a:pt x="2732" y="1582547"/>
                      <a:pt x="0" y="1575951"/>
                      <a:pt x="0" y="1569073"/>
                    </a:cubicBezTo>
                    <a:lnTo>
                      <a:pt x="0" y="25933"/>
                    </a:lnTo>
                    <a:cubicBezTo>
                      <a:pt x="0" y="19055"/>
                      <a:pt x="2732" y="12459"/>
                      <a:pt x="7596" y="7596"/>
                    </a:cubicBezTo>
                    <a:cubicBezTo>
                      <a:pt x="12459" y="2732"/>
                      <a:pt x="19055" y="0"/>
                      <a:pt x="259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006794" cy="16426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603377" y="3828772"/>
              <a:ext cx="3171744" cy="1885507"/>
            </a:xfrm>
            <a:custGeom>
              <a:avLst/>
              <a:gdLst/>
              <a:ahLst/>
              <a:cxnLst/>
              <a:rect l="l" t="t" r="r" b="b"/>
              <a:pathLst>
                <a:path w="3171744" h="1885507">
                  <a:moveTo>
                    <a:pt x="0" y="0"/>
                  </a:moveTo>
                  <a:lnTo>
                    <a:pt x="3171744" y="0"/>
                  </a:lnTo>
                  <a:lnTo>
                    <a:pt x="3171744" y="1885507"/>
                  </a:lnTo>
                  <a:lnTo>
                    <a:pt x="0" y="188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95368" y="1111001"/>
              <a:ext cx="4155025" cy="1295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 dirty="0">
                  <a:solidFill>
                    <a:srgbClr val="01070A"/>
                  </a:solidFill>
                  <a:latin typeface="Carelia"/>
                  <a:ea typeface="Carelia"/>
                  <a:cs typeface="Carelia"/>
                  <a:sym typeface="Carelia"/>
                </a:rPr>
                <a:t> </a:t>
              </a:r>
              <a:r>
                <a:rPr lang="uk-UA" sz="2999" dirty="0" smtClean="0">
                  <a:solidFill>
                    <a:srgbClr val="01070A"/>
                  </a:solidFill>
                  <a:latin typeface="Carelia"/>
                  <a:ea typeface="Carelia"/>
                  <a:cs typeface="Carelia"/>
                  <a:sym typeface="Carelia"/>
                </a:rPr>
                <a:t>Дидактика</a:t>
              </a:r>
              <a:r>
                <a:rPr lang="en-US" sz="2999" dirty="0" smtClean="0">
                  <a:solidFill>
                    <a:srgbClr val="01070A"/>
                  </a:solidFill>
                  <a:latin typeface="Carelia"/>
                  <a:ea typeface="Carelia"/>
                  <a:cs typeface="Carelia"/>
                  <a:sym typeface="Carelia"/>
                </a:rPr>
                <a:t>:</a:t>
              </a:r>
              <a:endParaRPr lang="en-US" sz="2999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endParaRPr>
            </a:p>
            <a:p>
              <a:pPr marL="0" lvl="0" indent="0" algn="ctr">
                <a:lnSpc>
                  <a:spcPts val="3282"/>
                </a:lnSpc>
                <a:spcBef>
                  <a:spcPct val="0"/>
                </a:spcBef>
              </a:pPr>
              <a:endParaRPr lang="en-US" sz="2999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 rot="-78655">
            <a:off x="8134373" y="2486247"/>
            <a:ext cx="1752527" cy="388742"/>
          </a:xfrm>
          <a:custGeom>
            <a:avLst/>
            <a:gdLst/>
            <a:ahLst/>
            <a:cxnLst/>
            <a:rect l="l" t="t" r="r" b="b"/>
            <a:pathLst>
              <a:path w="1752527" h="388742">
                <a:moveTo>
                  <a:pt x="0" y="0"/>
                </a:moveTo>
                <a:lnTo>
                  <a:pt x="1752527" y="0"/>
                </a:lnTo>
                <a:lnTo>
                  <a:pt x="1752527" y="388742"/>
                </a:lnTo>
                <a:lnTo>
                  <a:pt x="0" y="3887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3857883" y="5035665"/>
            <a:ext cx="3401417" cy="3989205"/>
            <a:chOff x="0" y="0"/>
            <a:chExt cx="4535223" cy="531894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535223" cy="5175046"/>
            </a:xfrm>
            <a:custGeom>
              <a:avLst/>
              <a:gdLst/>
              <a:ahLst/>
              <a:cxnLst/>
              <a:rect l="l" t="t" r="r" b="b"/>
              <a:pathLst>
                <a:path w="4535223" h="5175046">
                  <a:moveTo>
                    <a:pt x="0" y="0"/>
                  </a:moveTo>
                  <a:lnTo>
                    <a:pt x="4535223" y="0"/>
                  </a:lnTo>
                  <a:lnTo>
                    <a:pt x="4535223" y="5175046"/>
                  </a:lnTo>
                  <a:lnTo>
                    <a:pt x="0" y="5175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233697" y="548403"/>
              <a:ext cx="4185602" cy="4770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1"/>
                </a:lnSpc>
              </a:pPr>
              <a:r>
                <a:rPr lang="en-US" sz="2536" dirty="0">
                  <a:solidFill>
                    <a:srgbClr val="01070A"/>
                  </a:solidFill>
                  <a:latin typeface="Dosis"/>
                  <a:ea typeface="Dosis"/>
                  <a:cs typeface="Dosis"/>
                  <a:sym typeface="Dosis"/>
                </a:rPr>
                <a:t> </a:t>
              </a:r>
              <a:r>
                <a:rPr lang="en-US" sz="2536" dirty="0">
                  <a:solidFill>
                    <a:srgbClr val="01070A"/>
                  </a:solidFill>
                  <a:latin typeface="Dosis"/>
                  <a:ea typeface="Dosis"/>
                  <a:cs typeface="Dosis"/>
                  <a:sym typeface="Dosis"/>
                </a:rPr>
                <a:t>http://linoit.com/users/Yuliia_22/canvases/%D0%94%D0%B8%D0%B4%D0%B0%D0%BA%D1%82%D0%B8%D0%BA%D0%B0</a:t>
              </a:r>
              <a:endParaRPr lang="en-US" sz="2536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algn="ctr">
                <a:lnSpc>
                  <a:spcPts val="2659"/>
                </a:lnSpc>
              </a:pPr>
              <a:endParaRPr lang="en-US" sz="2536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04800" y="5035665"/>
            <a:ext cx="6559140" cy="4832235"/>
            <a:chOff x="0" y="0"/>
            <a:chExt cx="5650728" cy="56301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650728" cy="5630180"/>
            </a:xfrm>
            <a:custGeom>
              <a:avLst/>
              <a:gdLst/>
              <a:ahLst/>
              <a:cxnLst/>
              <a:rect l="l" t="t" r="r" b="b"/>
              <a:pathLst>
                <a:path w="5650728" h="5630180">
                  <a:moveTo>
                    <a:pt x="0" y="0"/>
                  </a:moveTo>
                  <a:lnTo>
                    <a:pt x="5650728" y="0"/>
                  </a:lnTo>
                  <a:lnTo>
                    <a:pt x="5650728" y="5630180"/>
                  </a:lnTo>
                  <a:lnTo>
                    <a:pt x="0" y="563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046735" y="732821"/>
              <a:ext cx="3557259" cy="632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719"/>
                </a:lnSpc>
              </a:pPr>
              <a:endParaRPr lang="en-US" sz="2999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14236" y="634729"/>
              <a:ext cx="4003944" cy="452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uk-UA" sz="2100" dirty="0" smtClean="0">
                  <a:solidFill>
                    <a:srgbClr val="01070A"/>
                  </a:solidFill>
                  <a:latin typeface="Dosis"/>
                  <a:ea typeface="Dosis"/>
                  <a:cs typeface="Dosis"/>
                  <a:sym typeface="Dosis"/>
                </a:rPr>
                <a:t>Скласти </a:t>
              </a:r>
              <a:r>
                <a:rPr lang="uk-UA" sz="2100" dirty="0" err="1" smtClean="0">
                  <a:solidFill>
                    <a:srgbClr val="01070A"/>
                  </a:solidFill>
                  <a:latin typeface="Dosis"/>
                  <a:ea typeface="Dosis"/>
                  <a:cs typeface="Dosis"/>
                  <a:sym typeface="Dosis"/>
                </a:rPr>
                <a:t>сенкан</a:t>
              </a:r>
              <a:r>
                <a:rPr lang="en-US" sz="2100" dirty="0" smtClean="0">
                  <a:solidFill>
                    <a:srgbClr val="01070A"/>
                  </a:solidFill>
                  <a:latin typeface="Dosis"/>
                  <a:ea typeface="Dosis"/>
                  <a:cs typeface="Dosis"/>
                  <a:sym typeface="Dosis"/>
                </a:rPr>
                <a:t>. </a:t>
              </a:r>
              <a:endParaRPr lang="en-US" sz="2100" dirty="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028625" y="2168071"/>
            <a:ext cx="4267252" cy="2623185"/>
            <a:chOff x="0" y="0"/>
            <a:chExt cx="10696931" cy="6575666"/>
          </a:xfrm>
        </p:grpSpPr>
        <p:sp>
          <p:nvSpPr>
            <p:cNvPr id="25" name="Freeform 25"/>
            <p:cNvSpPr/>
            <p:nvPr/>
          </p:nvSpPr>
          <p:spPr>
            <a:xfrm>
              <a:off x="10676" y="6350"/>
              <a:ext cx="10675601" cy="6562979"/>
            </a:xfrm>
            <a:custGeom>
              <a:avLst/>
              <a:gdLst/>
              <a:ahLst/>
              <a:cxnLst/>
              <a:rect l="l" t="t" r="r" b="b"/>
              <a:pathLst>
                <a:path w="10675601" h="6562979">
                  <a:moveTo>
                    <a:pt x="10675579" y="5480583"/>
                  </a:moveTo>
                  <a:cubicBezTo>
                    <a:pt x="10675579" y="6078372"/>
                    <a:pt x="9860904" y="6562979"/>
                    <a:pt x="8855884" y="6562979"/>
                  </a:cubicBezTo>
                  <a:lnTo>
                    <a:pt x="1819695" y="6562979"/>
                  </a:lnTo>
                  <a:cubicBezTo>
                    <a:pt x="814696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814674" y="0"/>
                    <a:pt x="1819695" y="0"/>
                  </a:cubicBezTo>
                  <a:lnTo>
                    <a:pt x="8855905" y="0"/>
                  </a:lnTo>
                  <a:cubicBezTo>
                    <a:pt x="9860904" y="0"/>
                    <a:pt x="10675600" y="484594"/>
                    <a:pt x="10675600" y="1082383"/>
                  </a:cubicBezTo>
                  <a:lnTo>
                    <a:pt x="10675600" y="5480583"/>
                  </a:lnTo>
                  <a:close/>
                </a:path>
              </a:pathLst>
            </a:custGeom>
            <a:blipFill>
              <a:blip r:embed="rId13"/>
              <a:stretch>
                <a:fillRect l="-449" t="-96" r="-368" b="-97"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13171888" y="2221988"/>
            <a:ext cx="3668355" cy="2515350"/>
            <a:chOff x="0" y="0"/>
            <a:chExt cx="8346310" cy="5722971"/>
          </a:xfrm>
        </p:grpSpPr>
        <p:sp>
          <p:nvSpPr>
            <p:cNvPr id="27" name="Freeform 27"/>
            <p:cNvSpPr/>
            <p:nvPr/>
          </p:nvSpPr>
          <p:spPr>
            <a:xfrm>
              <a:off x="8330" y="5527"/>
              <a:ext cx="8329668" cy="5711929"/>
            </a:xfrm>
            <a:custGeom>
              <a:avLst/>
              <a:gdLst/>
              <a:ahLst/>
              <a:cxnLst/>
              <a:rect l="l" t="t" r="r" b="b"/>
              <a:pathLst>
                <a:path w="8329668" h="5711929">
                  <a:moveTo>
                    <a:pt x="8329650" y="4769892"/>
                  </a:moveTo>
                  <a:cubicBezTo>
                    <a:pt x="8329650" y="5290163"/>
                    <a:pt x="7693998" y="5711929"/>
                    <a:pt x="6909828" y="5711929"/>
                  </a:cubicBezTo>
                  <a:lnTo>
                    <a:pt x="1419822" y="5711929"/>
                  </a:lnTo>
                  <a:cubicBezTo>
                    <a:pt x="635669" y="5711929"/>
                    <a:pt x="0" y="5290174"/>
                    <a:pt x="0" y="4769892"/>
                  </a:cubicBezTo>
                  <a:lnTo>
                    <a:pt x="0" y="942025"/>
                  </a:lnTo>
                  <a:cubicBezTo>
                    <a:pt x="0" y="421754"/>
                    <a:pt x="635652" y="0"/>
                    <a:pt x="1419822" y="0"/>
                  </a:cubicBezTo>
                  <a:lnTo>
                    <a:pt x="6909845" y="0"/>
                  </a:lnTo>
                  <a:cubicBezTo>
                    <a:pt x="7693998" y="0"/>
                    <a:pt x="8329667" y="421754"/>
                    <a:pt x="8329667" y="942025"/>
                  </a:cubicBezTo>
                  <a:lnTo>
                    <a:pt x="8329667" y="4769892"/>
                  </a:lnTo>
                  <a:close/>
                </a:path>
              </a:pathLst>
            </a:custGeom>
            <a:blipFill>
              <a:blip r:embed="rId14"/>
              <a:stretch>
                <a:fillRect l="-4998" t="-96" r="-4931" b="-97"/>
              </a:stretch>
            </a:blipFill>
          </p:spPr>
        </p:sp>
      </p:grpSp>
      <p:sp>
        <p:nvSpPr>
          <p:cNvPr id="28" name="Прямоугольник 27"/>
          <p:cNvSpPr/>
          <p:nvPr/>
        </p:nvSpPr>
        <p:spPr>
          <a:xfrm>
            <a:off x="1030288" y="5933235"/>
            <a:ext cx="5137459" cy="318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</a:endParaRPr>
          </a:p>
          <a:p>
            <a:pPr marL="444500" marR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</a:rPr>
              <a:t>Перший рядок – тема (</a:t>
            </a:r>
            <a:r>
              <a:rPr lang="ru-RU" b="1" i="1" dirty="0" err="1">
                <a:latin typeface="Times New Roman" panose="02020603050405020304" pitchFamily="18" charset="0"/>
              </a:rPr>
              <a:t>іменник</a:t>
            </a:r>
            <a:r>
              <a:rPr lang="ru-RU" b="1" i="1" dirty="0">
                <a:latin typeface="Times New Roman" panose="02020603050405020304" pitchFamily="18" charset="0"/>
              </a:rPr>
              <a:t>).</a:t>
            </a:r>
          </a:p>
          <a:p>
            <a:pPr marL="444500" marR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i="1" dirty="0" err="1">
                <a:latin typeface="Times New Roman" panose="02020603050405020304" pitchFamily="18" charset="0"/>
              </a:rPr>
              <a:t>Другий</a:t>
            </a:r>
            <a:r>
              <a:rPr lang="ru-RU" b="1" i="1" dirty="0">
                <a:latin typeface="Times New Roman" panose="02020603050405020304" pitchFamily="18" charset="0"/>
              </a:rPr>
              <a:t> – </a:t>
            </a:r>
            <a:r>
              <a:rPr lang="ru-RU" b="1" i="1" dirty="0" err="1">
                <a:latin typeface="Times New Roman" panose="02020603050405020304" pitchFamily="18" charset="0"/>
              </a:rPr>
              <a:t>опис</a:t>
            </a:r>
            <a:r>
              <a:rPr lang="ru-RU" b="1" i="1" dirty="0">
                <a:latin typeface="Times New Roman" panose="02020603050405020304" pitchFamily="18" charset="0"/>
              </a:rPr>
              <a:t> теми (два </a:t>
            </a:r>
            <a:r>
              <a:rPr lang="ru-RU" b="1" i="1" dirty="0" err="1">
                <a:latin typeface="Times New Roman" panose="02020603050405020304" pitchFamily="18" charset="0"/>
              </a:rPr>
              <a:t>прикметники</a:t>
            </a:r>
            <a:r>
              <a:rPr lang="ru-RU" b="1" i="1" dirty="0">
                <a:latin typeface="Times New Roman" panose="02020603050405020304" pitchFamily="18" charset="0"/>
              </a:rPr>
              <a:t>).</a:t>
            </a:r>
          </a:p>
          <a:p>
            <a:pPr marL="444500" marR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i="1" dirty="0" err="1">
                <a:latin typeface="Times New Roman" panose="02020603050405020304" pitchFamily="18" charset="0"/>
              </a:rPr>
              <a:t>Третій</a:t>
            </a:r>
            <a:r>
              <a:rPr lang="ru-RU" b="1" i="1" dirty="0">
                <a:latin typeface="Times New Roman" panose="02020603050405020304" pitchFamily="18" charset="0"/>
              </a:rPr>
              <a:t> – </a:t>
            </a:r>
            <a:r>
              <a:rPr lang="ru-RU" b="1" i="1" dirty="0" err="1">
                <a:latin typeface="Times New Roman" panose="02020603050405020304" pitchFamily="18" charset="0"/>
              </a:rPr>
              <a:t>називає</a:t>
            </a:r>
            <a:r>
              <a:rPr lang="ru-RU" b="1" i="1" dirty="0"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</a:rPr>
              <a:t>дію</a:t>
            </a:r>
            <a:r>
              <a:rPr lang="ru-RU" b="1" i="1" dirty="0">
                <a:latin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</a:rPr>
              <a:t>пов’язану</a:t>
            </a:r>
            <a:r>
              <a:rPr lang="ru-RU" b="1" i="1" dirty="0">
                <a:latin typeface="Times New Roman" panose="02020603050405020304" pitchFamily="18" charset="0"/>
              </a:rPr>
              <a:t> з темою, </a:t>
            </a:r>
            <a:r>
              <a:rPr lang="ru-RU" b="1" i="1" dirty="0" err="1">
                <a:latin typeface="Times New Roman" panose="02020603050405020304" pitchFamily="18" charset="0"/>
              </a:rPr>
              <a:t>складається</a:t>
            </a:r>
            <a:r>
              <a:rPr lang="ru-RU" b="1" i="1" dirty="0">
                <a:latin typeface="Times New Roman" panose="02020603050405020304" pitchFamily="18" charset="0"/>
              </a:rPr>
              <a:t> з </a:t>
            </a:r>
            <a:r>
              <a:rPr lang="ru-RU" b="1" i="1" dirty="0" err="1">
                <a:latin typeface="Times New Roman" panose="02020603050405020304" pitchFamily="18" charset="0"/>
              </a:rPr>
              <a:t>трьох</a:t>
            </a:r>
            <a:r>
              <a:rPr lang="ru-RU" b="1" i="1" dirty="0"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</a:rPr>
              <a:t>дієслів</a:t>
            </a:r>
            <a:r>
              <a:rPr lang="ru-RU" b="1" i="1" dirty="0">
                <a:latin typeface="Times New Roman" panose="02020603050405020304" pitchFamily="18" charset="0"/>
              </a:rPr>
              <a:t>.</a:t>
            </a:r>
          </a:p>
          <a:p>
            <a:pPr marL="444500" marR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i="1" dirty="0" err="1">
                <a:latin typeface="Times New Roman" panose="02020603050405020304" pitchFamily="18" charset="0"/>
              </a:rPr>
              <a:t>Четвертий</a:t>
            </a:r>
            <a:r>
              <a:rPr lang="ru-RU" b="1" i="1" dirty="0">
                <a:latin typeface="Times New Roman" panose="02020603050405020304" pitchFamily="18" charset="0"/>
              </a:rPr>
              <a:t> рядок – фраза, </a:t>
            </a:r>
            <a:r>
              <a:rPr lang="ru-RU" b="1" i="1" dirty="0" err="1">
                <a:latin typeface="Times New Roman" panose="02020603050405020304" pitchFamily="18" charset="0"/>
              </a:rPr>
              <a:t>переважно</a:t>
            </a:r>
            <a:r>
              <a:rPr lang="ru-RU" b="1" i="1" dirty="0">
                <a:latin typeface="Times New Roman" panose="02020603050405020304" pitchFamily="18" charset="0"/>
              </a:rPr>
              <a:t> з 4-х </a:t>
            </a:r>
            <a:r>
              <a:rPr lang="ru-RU" b="1" i="1" dirty="0" err="1">
                <a:latin typeface="Times New Roman" panose="02020603050405020304" pitchFamily="18" charset="0"/>
              </a:rPr>
              <a:t>слів</a:t>
            </a:r>
            <a:r>
              <a:rPr lang="ru-RU" b="1" i="1" dirty="0">
                <a:latin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</a:rPr>
              <a:t>висловлює</a:t>
            </a:r>
            <a:r>
              <a:rPr lang="ru-RU" b="1" i="1" dirty="0"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</a:rPr>
              <a:t>ставлення</a:t>
            </a:r>
            <a:r>
              <a:rPr lang="ru-RU" b="1" i="1" dirty="0">
                <a:latin typeface="Times New Roman" panose="02020603050405020304" pitchFamily="18" charset="0"/>
              </a:rPr>
              <a:t> до теми, </a:t>
            </a:r>
            <a:r>
              <a:rPr lang="ru-RU" b="1" i="1" dirty="0" err="1">
                <a:latin typeface="Times New Roman" panose="02020603050405020304" pitchFamily="18" charset="0"/>
              </a:rPr>
              <a:t>почуття</a:t>
            </a:r>
            <a:r>
              <a:rPr lang="ru-RU" b="1" i="1" dirty="0">
                <a:latin typeface="Times New Roman" panose="02020603050405020304" pitchFamily="18" charset="0"/>
              </a:rPr>
              <a:t>.</a:t>
            </a:r>
          </a:p>
          <a:p>
            <a:pPr marL="444500" marR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i="1" dirty="0" err="1">
                <a:latin typeface="Times New Roman" panose="02020603050405020304" pitchFamily="18" charset="0"/>
              </a:rPr>
              <a:t>Останній</a:t>
            </a:r>
            <a:r>
              <a:rPr lang="ru-RU" b="1" i="1" dirty="0">
                <a:latin typeface="Times New Roman" panose="02020603050405020304" pitchFamily="18" charset="0"/>
              </a:rPr>
              <a:t> рядок – </a:t>
            </a:r>
            <a:r>
              <a:rPr lang="ru-RU" b="1" i="1" dirty="0" err="1">
                <a:latin typeface="Times New Roman" panose="02020603050405020304" pitchFamily="18" charset="0"/>
              </a:rPr>
              <a:t>одне</a:t>
            </a:r>
            <a:r>
              <a:rPr lang="ru-RU" b="1" i="1" dirty="0">
                <a:latin typeface="Times New Roman" panose="02020603050405020304" pitchFamily="18" charset="0"/>
              </a:rPr>
              <a:t> слово – </a:t>
            </a:r>
            <a:r>
              <a:rPr lang="ru-RU" b="1" i="1" dirty="0" err="1">
                <a:latin typeface="Times New Roman" panose="02020603050405020304" pitchFamily="18" charset="0"/>
              </a:rPr>
              <a:t>синонім</a:t>
            </a:r>
            <a:r>
              <a:rPr lang="ru-RU" b="1" i="1" dirty="0">
                <a:latin typeface="Times New Roman" panose="02020603050405020304" pitchFamily="18" charset="0"/>
              </a:rPr>
              <a:t> до слова(теми), </a:t>
            </a:r>
            <a:r>
              <a:rPr lang="ru-RU" b="1" i="1" dirty="0" err="1">
                <a:latin typeface="Times New Roman" panose="02020603050405020304" pitchFamily="18" charset="0"/>
              </a:rPr>
              <a:t>ніби</a:t>
            </a:r>
            <a:r>
              <a:rPr lang="ru-RU" b="1" i="1" dirty="0"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</a:rPr>
              <a:t>висновок</a:t>
            </a:r>
            <a:r>
              <a:rPr lang="ru-RU" b="1" i="1" dirty="0"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</a:rPr>
              <a:t>вірша</a:t>
            </a:r>
            <a:r>
              <a:rPr lang="ru-RU" b="1" i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4024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569</Words>
  <Application>Microsoft Office PowerPoint</Application>
  <PresentationFormat>Произвольный</PresentationFormat>
  <Paragraphs>91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Carelia</vt:lpstr>
      <vt:lpstr>PT Serif Bold</vt:lpstr>
      <vt:lpstr>Dosis</vt:lpstr>
      <vt:lpstr>Calibri</vt:lpstr>
      <vt:lpstr>Dosis Medium</vt:lpstr>
      <vt:lpstr>Body Grotesque Slim</vt:lpstr>
      <vt:lpstr>Times New Roman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Педагогіка Дидактика Методика Методика викладання педагогічних дисциплін</dc:title>
  <cp:lastModifiedBy>Yuliia</cp:lastModifiedBy>
  <cp:revision>2</cp:revision>
  <dcterms:created xsi:type="dcterms:W3CDTF">2006-08-16T00:00:00Z</dcterms:created>
  <dcterms:modified xsi:type="dcterms:W3CDTF">2025-01-30T09:15:58Z</dcterms:modified>
  <dc:identifier>DAF4u8gAlVA</dc:identifier>
</cp:coreProperties>
</file>