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68" autoAdjust="0"/>
  </p:normalViewPr>
  <p:slideViewPr>
    <p:cSldViewPr>
      <p:cViewPr>
        <p:scale>
          <a:sx n="66" d="100"/>
          <a:sy n="66" d="100"/>
        </p:scale>
        <p:origin x="-15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C3519AF0-73BB-4331-ABA8-51881B0EDBF8}" type="datetimeFigureOut">
              <a:rPr lang="ru-RU" smtClean="0"/>
              <a:pPr/>
              <a:t>30.10.2023</a:t>
            </a:fld>
            <a:endParaRPr lang="ru-RU"/>
          </a:p>
        </p:txBody>
      </p:sp>
      <p:sp>
        <p:nvSpPr>
          <p:cNvPr id="16" name="Номер слайда 15"/>
          <p:cNvSpPr>
            <a:spLocks noGrp="1"/>
          </p:cNvSpPr>
          <p:nvPr>
            <p:ph type="sldNum" sz="quarter" idx="11"/>
          </p:nvPr>
        </p:nvSpPr>
        <p:spPr/>
        <p:txBody>
          <a:bodyPr/>
          <a:lstStyle/>
          <a:p>
            <a:fld id="{742DDCA5-6988-4998-86C9-C05EE31AE611}"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519AF0-73BB-4331-ABA8-51881B0EDBF8}" type="datetimeFigureOut">
              <a:rPr lang="ru-RU" smtClean="0"/>
              <a:pPr/>
              <a:t>30.10.2023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2DDCA5-6988-4998-86C9-C05EE31AE6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519AF0-73BB-4331-ABA8-51881B0EDBF8}" type="datetimeFigureOut">
              <a:rPr lang="ru-RU" smtClean="0"/>
              <a:pPr/>
              <a:t>30.10.2023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2DDCA5-6988-4998-86C9-C05EE31AE6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3519AF0-73BB-4331-ABA8-51881B0EDBF8}" type="datetimeFigureOut">
              <a:rPr lang="ru-RU" smtClean="0"/>
              <a:pPr/>
              <a:t>30.10.2023</a:t>
            </a:fld>
            <a:endParaRPr lang="ru-RU"/>
          </a:p>
        </p:txBody>
      </p:sp>
      <p:sp>
        <p:nvSpPr>
          <p:cNvPr id="15" name="Номер слайда 14"/>
          <p:cNvSpPr>
            <a:spLocks noGrp="1"/>
          </p:cNvSpPr>
          <p:nvPr>
            <p:ph type="sldNum" sz="quarter" idx="15"/>
          </p:nvPr>
        </p:nvSpPr>
        <p:spPr/>
        <p:txBody>
          <a:bodyPr/>
          <a:lstStyle>
            <a:lvl1pPr algn="ctr">
              <a:defRPr/>
            </a:lvl1pPr>
          </a:lstStyle>
          <a:p>
            <a:fld id="{742DDCA5-6988-4998-86C9-C05EE31AE611}"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3519AF0-73BB-4331-ABA8-51881B0EDBF8}" type="datetimeFigureOut">
              <a:rPr lang="ru-RU" smtClean="0"/>
              <a:pPr/>
              <a:t>30.10.2023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2DDCA5-6988-4998-86C9-C05EE31AE611}"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3519AF0-73BB-4331-ABA8-51881B0EDBF8}" type="datetimeFigureOut">
              <a:rPr lang="ru-RU" smtClean="0"/>
              <a:pPr/>
              <a:t>30.10.2023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2DDCA5-6988-4998-86C9-C05EE31AE61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42DDCA5-6988-4998-86C9-C05EE31AE611}"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C3519AF0-73BB-4331-ABA8-51881B0EDBF8}" type="datetimeFigureOut">
              <a:rPr lang="ru-RU" smtClean="0"/>
              <a:pPr/>
              <a:t>30.10.2023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3519AF0-73BB-4331-ABA8-51881B0EDBF8}" type="datetimeFigureOut">
              <a:rPr lang="ru-RU" smtClean="0"/>
              <a:pPr/>
              <a:t>30.10.2023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2DDCA5-6988-4998-86C9-C05EE31AE61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519AF0-73BB-4331-ABA8-51881B0EDBF8}" type="datetimeFigureOut">
              <a:rPr lang="ru-RU" smtClean="0"/>
              <a:pPr/>
              <a:t>30.10.2023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2DDCA5-6988-4998-86C9-C05EE31AE6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3519AF0-73BB-4331-ABA8-51881B0EDBF8}" type="datetimeFigureOut">
              <a:rPr lang="ru-RU" smtClean="0"/>
              <a:pPr/>
              <a:t>30.10.2023</a:t>
            </a:fld>
            <a:endParaRPr lang="ru-RU"/>
          </a:p>
        </p:txBody>
      </p:sp>
      <p:sp>
        <p:nvSpPr>
          <p:cNvPr id="9" name="Номер слайда 8"/>
          <p:cNvSpPr>
            <a:spLocks noGrp="1"/>
          </p:cNvSpPr>
          <p:nvPr>
            <p:ph type="sldNum" sz="quarter" idx="15"/>
          </p:nvPr>
        </p:nvSpPr>
        <p:spPr/>
        <p:txBody>
          <a:bodyPr/>
          <a:lstStyle/>
          <a:p>
            <a:fld id="{742DDCA5-6988-4998-86C9-C05EE31AE611}"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3519AF0-73BB-4331-ABA8-51881B0EDBF8}" type="datetimeFigureOut">
              <a:rPr lang="ru-RU" smtClean="0"/>
              <a:pPr/>
              <a:t>30.10.2023</a:t>
            </a:fld>
            <a:endParaRPr lang="ru-RU"/>
          </a:p>
        </p:txBody>
      </p:sp>
      <p:sp>
        <p:nvSpPr>
          <p:cNvPr id="9" name="Номер слайда 8"/>
          <p:cNvSpPr>
            <a:spLocks noGrp="1"/>
          </p:cNvSpPr>
          <p:nvPr>
            <p:ph type="sldNum" sz="quarter" idx="11"/>
          </p:nvPr>
        </p:nvSpPr>
        <p:spPr/>
        <p:txBody>
          <a:bodyPr/>
          <a:lstStyle/>
          <a:p>
            <a:fld id="{742DDCA5-6988-4998-86C9-C05EE31AE611}"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3519AF0-73BB-4331-ABA8-51881B0EDBF8}" type="datetimeFigureOut">
              <a:rPr lang="ru-RU" smtClean="0"/>
              <a:pPr/>
              <a:t>30.10.2023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42DDCA5-6988-4998-86C9-C05EE31AE611}"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b="1" dirty="0" err="1" smtClean="0"/>
              <a:t>Походження</a:t>
            </a:r>
            <a:r>
              <a:rPr lang="ru-RU" b="1" dirty="0" smtClean="0"/>
              <a:t> та </a:t>
            </a:r>
            <a:r>
              <a:rPr lang="ru-RU" b="1" dirty="0" err="1" smtClean="0"/>
              <a:t>еволюція</a:t>
            </a:r>
            <a:r>
              <a:rPr lang="ru-RU" b="1" dirty="0" smtClean="0"/>
              <a:t> </a:t>
            </a:r>
            <a:r>
              <a:rPr lang="ru-RU" b="1" dirty="0" err="1" smtClean="0"/>
              <a:t>психіки</a:t>
            </a:r>
            <a:r>
              <a:rPr lang="ru-RU" b="1" dirty="0" smtClean="0"/>
              <a:t>. </a:t>
            </a:r>
            <a:r>
              <a:rPr lang="ru-RU" b="1" dirty="0" err="1" smtClean="0"/>
              <a:t>Загальна</a:t>
            </a:r>
            <a:r>
              <a:rPr lang="ru-RU" b="1" dirty="0" smtClean="0"/>
              <a:t> характеристика </a:t>
            </a:r>
            <a:r>
              <a:rPr lang="ru-RU" b="1" dirty="0" err="1" smtClean="0"/>
              <a:t>психічної</a:t>
            </a:r>
            <a:r>
              <a:rPr lang="ru-RU" b="1" dirty="0" smtClean="0"/>
              <a:t> </a:t>
            </a:r>
            <a:r>
              <a:rPr lang="ru-RU" b="1" dirty="0" err="1" smtClean="0"/>
              <a:t>діяльності</a:t>
            </a:r>
            <a:r>
              <a:rPr lang="ru-RU" b="1" dirty="0" smtClean="0"/>
              <a:t> </a:t>
            </a:r>
            <a:r>
              <a:rPr lang="ru-RU" b="1" dirty="0" err="1" smtClean="0"/>
              <a:t>тварин</a:t>
            </a:r>
            <a:r>
              <a:rPr lang="ru-RU" b="1" dirty="0" smtClean="0"/>
              <a:t> </a:t>
            </a:r>
            <a:r>
              <a:rPr lang="ru-RU" b="1" dirty="0" err="1" smtClean="0"/>
              <a:t>і</a:t>
            </a:r>
            <a:r>
              <a:rPr lang="ru-RU" b="1" dirty="0" smtClean="0"/>
              <a:t> </a:t>
            </a:r>
            <a:r>
              <a:rPr lang="ru-RU" b="1" dirty="0" err="1" smtClean="0"/>
              <a:t>людини</a:t>
            </a:r>
            <a:endParaRPr lang="ru-RU" dirty="0"/>
          </a:p>
        </p:txBody>
      </p:sp>
      <p:sp>
        <p:nvSpPr>
          <p:cNvPr id="2" name="Заголовок 1"/>
          <p:cNvSpPr>
            <a:spLocks noGrp="1"/>
          </p:cNvSpPr>
          <p:nvPr>
            <p:ph type="ctrTitle"/>
          </p:nvPr>
        </p:nvSpPr>
        <p:spPr/>
        <p:txBody>
          <a:bodyPr/>
          <a:lstStyle/>
          <a:p>
            <a:r>
              <a:rPr lang="uk-UA" dirty="0" smtClean="0"/>
              <a:t>Зоопсихологія</a:t>
            </a:r>
            <a:endParaRPr lang="ru-RU" dirty="0"/>
          </a:p>
        </p:txBody>
      </p:sp>
      <p:sp>
        <p:nvSpPr>
          <p:cNvPr id="35842" name="AutoShape 2" descr="Psychology and Pedagogic Department I. Sikorsky Kyiv Polytechnic Institute  - Зоопсихологія — суміжна для біологічної та психологічної наук дисципліна,  досліджує психіку та поведінку тварин. Її становлення припадає на др. пол.  XIX 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44" name="Picture 4" descr="Психіка може порушиться більше через домашніх тварин у разі тяжких розладів"/>
          <p:cNvPicPr>
            <a:picLocks noChangeAspect="1" noChangeArrowheads="1"/>
          </p:cNvPicPr>
          <p:nvPr/>
        </p:nvPicPr>
        <p:blipFill>
          <a:blip r:embed="rId2" cstate="print"/>
          <a:srcRect/>
          <a:stretch>
            <a:fillRect/>
          </a:stretch>
        </p:blipFill>
        <p:spPr bwMode="auto">
          <a:xfrm>
            <a:off x="2627784" y="404664"/>
            <a:ext cx="4232897" cy="2222271"/>
          </a:xfrm>
          <a:prstGeom prst="rect">
            <a:avLst/>
          </a:prstGeom>
          <a:noFill/>
        </p:spPr>
      </p:pic>
      <p:pic>
        <p:nvPicPr>
          <p:cNvPr id="35846" name="Picture 6" descr="Зоопсихологія"/>
          <p:cNvPicPr>
            <a:picLocks noChangeAspect="1" noChangeArrowheads="1"/>
          </p:cNvPicPr>
          <p:nvPr/>
        </p:nvPicPr>
        <p:blipFill>
          <a:blip r:embed="rId3" cstate="print"/>
          <a:srcRect/>
          <a:stretch>
            <a:fillRect/>
          </a:stretch>
        </p:blipFill>
        <p:spPr bwMode="auto">
          <a:xfrm>
            <a:off x="3635896" y="4653136"/>
            <a:ext cx="2581275" cy="17716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117693"/>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дослідники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звертають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увагу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розвинуту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восьминогів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зацікавленість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виражається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обстеженні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непотрібних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предметів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високорозвинені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маніпуляційні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конструктивні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здібності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здібності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будівництві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валів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притулків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каменю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панцирів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крабів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раковин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устриць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Цей</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будівельний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матеріал</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восьминіг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підбирає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переносить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зміцнює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"руками".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Іноді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гнізда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являють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собою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закриті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споруди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підтвердженими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спостереженнями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восьминоги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гарматних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використовуючи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камені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захисту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обставина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вперше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головоногих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з'являється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встановлення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контактів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спілкування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нею, результатом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справжнього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приручення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відміну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).Таким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чином,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головоногі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досягли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безсумнівно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високого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зблизилися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sz="1600" dirty="0" smtClean="0">
                <a:latin typeface="Arial" pitchFamily="34" charset="0"/>
                <a:cs typeface="Arial" pitchFamily="34"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головоногих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спостерігається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ж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суперечливість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комах. Так,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восьминога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добре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розвинута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зорові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тактильні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стимули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неспроможний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вирішити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здавалося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нескладні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Особливо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подолання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перешкод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восьминіг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нездатний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знайти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обхідний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принада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(краб)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розташована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прозорою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перешкодою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скляному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циліндрі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дротяною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сіткою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Марно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намагаючись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оволодіти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принадою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прямо,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восьминіг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хапає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зверху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через край.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восьминоги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все-таки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вирішувати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нескладні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обхідного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шляху. При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великого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набуває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колишній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головоногі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поступаються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восьминогу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здібностями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Звичайно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оцінюванні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подібних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експериментів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необхідно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увазі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тут</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пропонуються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неадекватні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тому без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вирішення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восьминіг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ніколи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буває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жертва, яку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безпосередньо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бачить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недосяжною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того ж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обхідного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шляху належать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розряду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ними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впораються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черепахи,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кури.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думати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психічній</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головоногих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дійсно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сполучаються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прогресивні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риси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зближають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схожі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спадщиною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молюсків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836712"/>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примітивних</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рис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належить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негативізм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головоногі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легше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уникати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неприємних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роздратувань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ніж</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знаходити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сприятливі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спільність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поведінкою</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володіють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сенсорною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знаходяться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побудова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спосіб</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членистоногих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причиною того,</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порівняти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однією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відмітних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рис комах</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малі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порівняно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розміри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навколишній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комах</a:t>
            </a:r>
            <a:r>
              <a:rPr lang="ru-RU" dirty="0" smtClean="0">
                <a:latin typeface="Arial" pitchFamily="34" charset="0"/>
                <a:cs typeface="Arial" pitchFamily="34"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являє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собою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щось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зовсім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мікросвіт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макросвіт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важко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собі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уявити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комах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наш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погляд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мікроландшафтом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мікрокліматом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Хоча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комахи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живуть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поруч</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нами, вони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знаходяться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дією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зовсім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параметрів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температури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освітлення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дійсності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комах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бути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принципово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ніж</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a:t>
            </a:r>
            <a:r>
              <a:rPr lang="ru-RU" dirty="0" smtClean="0">
                <a:latin typeface="Arial" pitchFamily="34" charset="0"/>
                <a:cs typeface="Arial" pitchFamily="34"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Вищий</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призвів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трьох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вершин: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комах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головоногих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молюсків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Стосовно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високого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побудови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життєдіяльності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спостерігати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них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найскладніші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трьох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"вершин"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предметного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хоча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одержала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двох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розвивалася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своєрідними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шляхами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якісно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відрізняється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Аналогічні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вирішальними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критеріями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кажучи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те,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досягли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Тільки у вищих хребетних виявляються найскладніші прояви психічної діяльності, які взагалі зустрічаються у світі тварин. Порівнюючи безхребетних із хребетними, необхідно також зауважити, що ні головоногі, ні членистоногі не мають ніякого відношення до предків хребетних. Умовний шлях, що пройшли ці еволюційні форми на ранньому етапі еволюції тваринного світу, "відхилився" досить суттєво від хребетних. Високий розвиток морфологічних і поведінкових ознак цих тварин є у порівнянні з хребетними лише аналогією, яка пояснюється могутнім підвищенням загального рівня життєдіяльності, характерним для всіх трьох груп тварин.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філогенетичної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точки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зору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великий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інтерес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становлять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голкошкірі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само,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належать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вторинноротих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відміну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первинноротих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центральна</a:t>
            </a:r>
            <a:r>
              <a:rPr lang="ru-RU" sz="8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система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розташована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черевному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належать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молюски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членистоногі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знаходяться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хордові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черепними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тип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хордових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хордових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належать оболочники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безчерепні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Оболочники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морські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частина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веде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нерухомий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спосіб</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аспідія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Безчерепні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родини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трьома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родами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дрібних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морських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найвідоміша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ланцетник.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безчерепних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осьовий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кістяк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lang="ru-RU" sz="8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вигляд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суцільного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(хорда ланцетника)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членистого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стрижня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(хребет), над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розташовується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центральна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система,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форму трубки.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підрозділяються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круглоротих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міноги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миксини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риб</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земноводних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плазунів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птахів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ссавців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належать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останні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два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межах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спостерігаються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прояви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здібностей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стосується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 тут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позначаються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проміжні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ступіні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характеризуються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сполученнями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трубка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утворює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головному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відділі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здуття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перетворюються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ембріогенезу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головний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найпримітивніших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круглоротих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п'ять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відділів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головного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довгастий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задній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проміжний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sz="8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диференціації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прогресивного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структур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досягає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своєї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вершини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ссавців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передньому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(великих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півкулях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стовбурній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частині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головного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зокрема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центри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117693"/>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Проблема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походження</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свідомості</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найдавніших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намагалася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усвідомити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ставлення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шукала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подібності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відмінності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зародженням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наукового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мислення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проблема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душі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стала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складовою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філософських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концепцій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уже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зазначалося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обговорення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проблеми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частина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давніх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мислителів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дотримувалися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думки про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споріднення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навпаки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надавали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перевагу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людській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треті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категорично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заперечували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психічною</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діяльністю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Попередники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творців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еволюційного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відмовилися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тлумачень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подібність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розходження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звернулися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фактів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наукового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природознавства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Ж.-О.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Ламетрі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звернув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увагу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подібність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побудови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ссавців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відзначив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звивин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боротьбі за еволюційне учіння, прагнучи обґрунтувати положення про безперервність розвитку всього органічного світу як єдиного цілого, Ч. Дарвін та його послідовники однобічно підкреслювали подібність і споріднення всіх психічних явищ, починаючи від</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аж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Особливо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заперечення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Дарвіном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якісних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розходжень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Нібито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зближаючи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Дарвін</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приписував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людські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думки,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почуття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уяву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однобічне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розуміння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споріднення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піддано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критиці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О. Вагнером. Учений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підкреслював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порівнювати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треба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безпосередньо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передують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наступних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нею. При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наголошував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наявності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законів</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пізнання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неможливе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розуміння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людської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свідомості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Такий</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еволюційний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підхід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дозволяє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вірогідно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передісторію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антропогенезу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зокрема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передумови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людської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того ж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необхідно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враховувати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судити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походження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людської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свідомості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антропогенезу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побічно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аналогією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спостерігаємо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сучасних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пройшли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тривалий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адаптивної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залежить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20524"/>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належить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спостерігається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низка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відгалужень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відношення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лінії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веде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антропогенезу,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специфічну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спеціалізацію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групп</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Найяскравішим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прикладом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птахи.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ссавців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ряди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втілюють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подібну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спеціалізацію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специфічного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способу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цією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спеціалізацією</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рахуватися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стосовно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приматів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Причому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сучасні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антропоїди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вимерлих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спільних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наблизилися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навпаки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віддалилися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знаходяться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зараз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предки.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Звідси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випливає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найскладніші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здібності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цілком</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природному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їхньою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біологією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боку,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слугують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пристосуванню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способу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зумовлюють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специфічні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числі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мислення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велике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коренів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передумов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людської</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свідомості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Щодо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сучасних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говорити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напрямки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ведуть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закономірності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Питання</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самоконтролю</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виникнення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чуттєвості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дало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концепції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виникнення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окрім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концепції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Леонтьєва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найищого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чином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пояснити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дилемму: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виникло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раніше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система?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критерієм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наявності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Леонтьєвим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17794"/>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Загальна</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характеристика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психічної</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чинники</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Пластичність</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endPar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Проблема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безпосередньо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менш</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важливою</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проблемою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мотивації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sz="14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Тривалий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час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вважали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загадковими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причинами, в той час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залежить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стимулів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сучасні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уявлення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мотивацію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рушійні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sz="14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Звернімося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спочатку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тих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перший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поштовх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акту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чинники</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безупинно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оновлюється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незважаючи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постійні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асиміляції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дисиміляції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залишається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постійним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своїми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фізіологічними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показниками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Стабільність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необхідна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життєдіяльності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цієї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здійснюватися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необхідні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біохімічні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фізіологічні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незначні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відхилення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норми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сприймаються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системою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інтерорецепторів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приводять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фізіологічні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саморегуляції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результаті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порушення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усуваються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саморегуляції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академік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 К.</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Анохін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вважав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динамічні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структури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функціонують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принципом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зворотного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зворотної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аферентації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названі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функціональними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системами.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сталість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ґрунтується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врівноваженості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самовідновлюваних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тому,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протікають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ритмів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базуються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системах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саморегулювання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зрушеннях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ритмів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зоопсихолог В. 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Боровський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вбачав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первинну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мотивацію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спонукання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підкреслював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завжди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зрушенням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кореляції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фізіологічних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ритмів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встановлення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найвигіднішої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корельованості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ритмів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фізіологічних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постійному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відновленні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внутрішньої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рівноваги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Боровський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вбачав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основу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життєздатності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першопричиною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основою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мотивації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більш-менш</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тривалі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відхилення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нормального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фізіологічних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порушення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ритмів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забезпечують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життєдіяльність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зрушення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виражаються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потреб, 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задоволення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спрямована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114306"/>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чинники</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говорять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автономність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незалежність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необхідно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незалежність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відносною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Німецький нейрофізіолог Е.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Хольст</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виявив у стовбуровій частині головного мозку курки ділянки зон, активація яких (в експерименті </a:t>
            </a:r>
            <a:r>
              <a:rPr kumimoji="0" lang="uk-UA"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електричним струмом) викликає типові інстинктивні рухи різного функціонального призначення.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визначено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подразненні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ділянки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збільшенням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a:t>
            </a:r>
            <a:r>
              <a:rPr lang="ru-RU" sz="14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змінюється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послідовності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отримано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ланцюг</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видотипових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виконує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курка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значущій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побачивши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наземного ворога,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наближається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виконання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послідовність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їхньої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точно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відповідала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курки: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спершу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легке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занепокоєння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підйом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посилене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занепокоєння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нарешті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зліт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дії</a:t>
            </a:r>
            <a:r>
              <a:rPr lang="ru-RU" sz="1400" dirty="0" smtClean="0">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відбувалися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відсутності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адекватних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суто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ендогенній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виконуватися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включаються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впливом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екзогенних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агентів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наведеного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Хольста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видно,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ендогенна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активність</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"сама по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собі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"сама для себе":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спонтанних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центральній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готовності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виникнення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першим же сигналом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негайно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максимальною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користю</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себе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навколишньому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зазвичай</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заблоковані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спеціальною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системою так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званих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вроджених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пускових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цілком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пускову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щойно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опиняється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такій</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вроджений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пусковий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забезпечує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розпізнавання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після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розгальмовування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зняття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блокування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Мабуть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водночас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активація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центрів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Характерною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особливістю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вроджених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пускових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вибірковість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стимули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відзиваються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цілком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комбінації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викликати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доцільну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завдяки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природженим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пусковим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механізмам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мотивація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отримує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вихід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назовні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тобто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створюється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значущих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ситуаціях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щоб</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сприяло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збереженню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Зовнішні подразники, що створюють у сукупності пускову ситуацію, називаються </a:t>
            </a:r>
            <a:r>
              <a:rPr kumimoji="0" lang="uk-UA"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релізерами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або ключовими подразниками, на які тварини реагують природженими,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видотиповими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формами поведінки, тобто певними інстинктивними рухами. </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8864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Крім пускових, існують також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настроювальні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ключові подразники, що попередньо знижують поріг збудження тих нервових центрів, які мають стосунок до певних дій тварини, а також спрямовуючі ключові подразники. Спільною властивістю всіх цих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релізерів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є те, що вони являють собою специфічні елементарні ознаки життєво важливих компонентів середовища, до яких належать прості фізичні чи хімічні ознаки (форма, розмір, рухливість, колір, запах тощо), а також їх просторові відношення.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Носіями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бути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рослини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неживої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особливістю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ключових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подразників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підкоряються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закону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сумації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збільшенням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параметрів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пропорційно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посилюється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експериментальних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викликає</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супероптимальну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сильніше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нормі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штучний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експерименту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ефект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супероптимальної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призвести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абсурдної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запропонувати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чайці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вибір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два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яйця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величини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 вона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закотить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гніздо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найбільше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бути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птах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покине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своє</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яйце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буде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висиджувати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дерев'яний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макет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гігантських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розмірів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супероптимальні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ключового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приклади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свідчать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те,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ключові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стимули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ніби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примусово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змушуючи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виконувати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незважаючи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нею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початку XX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століття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один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авторів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антропоморфічних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праць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психології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Целл</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запитання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хижаки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нормальних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нападають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зокрема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лев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нападає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поважає</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тому,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впевнений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результаті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сутички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зброя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зброя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лев.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Піду-но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ліпше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шляхом".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мірою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погляд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хибним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лев,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хижаки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зазвичай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ухиляється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нападу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тому,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керується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глибокодумними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міркуваннями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Розгадка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шанобливого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ставлення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диких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звірів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мабуть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Будучи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хижак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присутність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звичайно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харчується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голодного ж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хижака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переслідування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тварин-жертв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напад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них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обумовлюються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сполученням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розглянутих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стимулами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ключовими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носіями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харчування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тобто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тварини-жертви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аж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ніяк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найкровожерливіший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хижак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нападати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кого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завгодно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завгодно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просторі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через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вплив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ключових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само,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словами, справа не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хоче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хоче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діяти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інакше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стан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пусковій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 вона волею-неволею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змушена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поводитися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диктує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зафіксований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код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видотипової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1555"/>
            <a:ext cx="91440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Структура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виділяють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завершальну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фаза, як</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правило,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кількох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завершальна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чіткою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послідовністю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Пошукова фаза помітно відрізняється орієнтовно-дослідницькою діяльністю, складним переплетінням природжених і набутих компонентів поведінки.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належить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пластичністю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завжди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містяться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Завершальна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фаза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акту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набором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жорстко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фіксованих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стереотипних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обумовлених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анатомічними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особливостями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будови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компоненти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відіграють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цієї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неістотну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часто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відсутні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Чим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завершальної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тобто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ранніх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питому вагу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мають</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розвиток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істотніші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корективи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вносяться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переважно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початкових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треба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завершальній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акту,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тут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відіграють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найменшу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чистому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вигляді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представлені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стереотипні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релізери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найчастіше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фізичними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хімічними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відриві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одержує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завершальній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неповну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однобічну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інформацію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найчастіше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неістотні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отримує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інформації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релізери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орієнтири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спрямовують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носія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Тінбергена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самець</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колючки активно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реагував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макет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самиці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випуклим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черевцем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звертав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уваги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живу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самицю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готову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запліднення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завершальній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бідне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вкрай</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поверхове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обмежене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навколишнього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дійсності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Ключові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пізнаються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природженого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використовуються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запускання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вважав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 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Фабрі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(1976), тут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нічого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мабуть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позитивної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негативної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емоційної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оцінки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відчуттів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стимулів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Гностичні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пізнавальні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багатство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притаманні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початковим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етапам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мірою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28528"/>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Імпрінтінг</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Імпрінтінг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поняття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позначає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раннє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закарбовування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Відразу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після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народження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перші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запам'ятовувати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рухомі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предмети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знаходяться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безпосередній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близькості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переносити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них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насамперед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орієнтуванням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батьків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Імпрінтінг</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англ</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imprint</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запам'ятовувати</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етології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(наука про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психології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специфічна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фіксація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формуванні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корекції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вроджених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бути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батьківські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виступаючі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носії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типових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вигляду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брати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сестри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дитинчата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одного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посліду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майбутні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статеві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партнери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самки),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харчові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тому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числі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тварини-жертви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постійні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вороги (образ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ворога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поєднанні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застережними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криками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батьків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звичайного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місця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проживання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народження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Імпрінтінг</a:t>
            </a:r>
            <a:r>
              <a:rPr lang="ru-RU" sz="1600" dirty="0" smtClean="0">
                <a:latin typeface="Arial" pitchFamily="34" charset="0"/>
                <a:cs typeface="Arial" pitchFamily="34"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здійснюється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строго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визначеному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зазвичай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дитячому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підлітковому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найчастіше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незворотні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Найбільш</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вивчена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показова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фіксації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прямування</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народжених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пташенят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дитинчат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ссавців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батьками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один</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одним</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спостереженнях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над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етолог</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особливо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цікавить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відносна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вродженого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набутого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Роботи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австрійського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етолога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Конрада Лоренца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допомогли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зрозуміти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взаємодію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двома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факторами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Зокрема, Лоренц займався вивченням гусенят, які вилупилися в інкубаторі. Першим об'єктом, що рухається, з яким зустрічалися гусенята в момент вилуплення, була не їхня біологічна мати, а сам Лоренц. Сталася дивна річ: замість того щоб приєднатися до стада гусей, ці гусенята всюди слідували за Лоренцом і вели себе так, як якщо б він був їхньою матір'ю.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Опинившись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присутності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своєї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справжньої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матері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звертали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ніякої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уваги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поверталися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захист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Лоренца. Прояви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цієї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прихильності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стали особливо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незвичайними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досягнувши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статевої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зрілості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гуси почали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шукати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шлюбних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партнерів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схожих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проявляючи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найменшого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інтересу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Лоренц назвав цю глибоку прихильність до першого рухається об'єкту, який побачили гусенята після вилуплення з яйця,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імпринтінгом</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закарбовуванням</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772816"/>
            <a:ext cx="2915816" cy="1477328"/>
          </a:xfrm>
          <a:prstGeom prst="rect">
            <a:avLst/>
          </a:prstGeom>
        </p:spPr>
        <p:txBody>
          <a:bodyPr wrap="square">
            <a:spAutoFit/>
          </a:bodyPr>
          <a:lstStyle/>
          <a:p>
            <a:r>
              <a:rPr lang="ru-RU" dirty="0" err="1" smtClean="0"/>
              <a:t>зображено</a:t>
            </a:r>
            <a:r>
              <a:rPr lang="ru-RU" dirty="0" smtClean="0"/>
              <a:t> </a:t>
            </a:r>
            <a:r>
              <a:rPr lang="ru-RU" dirty="0" err="1" smtClean="0"/>
              <a:t>комаха</a:t>
            </a:r>
            <a:r>
              <a:rPr lang="ru-RU" dirty="0" smtClean="0"/>
              <a:t> - </a:t>
            </a:r>
            <a:r>
              <a:rPr lang="ru-RU" dirty="0" err="1" smtClean="0"/>
              <a:t>наїзник</a:t>
            </a:r>
            <a:r>
              <a:rPr lang="ru-RU" dirty="0" smtClean="0"/>
              <a:t>, </a:t>
            </a:r>
            <a:r>
              <a:rPr lang="ru-RU" dirty="0" err="1" smtClean="0"/>
              <a:t>відкладає</a:t>
            </a:r>
            <a:r>
              <a:rPr lang="ru-RU" dirty="0" smtClean="0"/>
              <a:t> яйце в </a:t>
            </a:r>
            <a:r>
              <a:rPr lang="ru-RU" dirty="0" err="1" smtClean="0"/>
              <a:t>тіло</a:t>
            </a:r>
            <a:r>
              <a:rPr lang="ru-RU" dirty="0" smtClean="0"/>
              <a:t> </a:t>
            </a:r>
            <a:r>
              <a:rPr lang="ru-RU" dirty="0" err="1" smtClean="0"/>
              <a:t>живої</a:t>
            </a:r>
            <a:r>
              <a:rPr lang="ru-RU" dirty="0" smtClean="0"/>
              <a:t> </a:t>
            </a:r>
            <a:r>
              <a:rPr lang="ru-RU" dirty="0" err="1" smtClean="0"/>
              <a:t>гусениці</a:t>
            </a:r>
            <a:r>
              <a:rPr lang="ru-RU" dirty="0" smtClean="0"/>
              <a:t>, </a:t>
            </a:r>
            <a:r>
              <a:rPr lang="ru-RU" dirty="0" smtClean="0"/>
              <a:t>яке буде </a:t>
            </a:r>
            <a:r>
              <a:rPr lang="ru-RU" dirty="0" err="1" smtClean="0"/>
              <a:t>харчуватися</a:t>
            </a:r>
            <a:r>
              <a:rPr lang="ru-RU" dirty="0" smtClean="0"/>
              <a:t> </a:t>
            </a:r>
            <a:r>
              <a:rPr lang="ru-RU" dirty="0" smtClean="0"/>
              <a:t>нею, </a:t>
            </a:r>
            <a:r>
              <a:rPr lang="ru-RU" dirty="0" err="1" smtClean="0"/>
              <a:t>поки</a:t>
            </a:r>
            <a:r>
              <a:rPr lang="ru-RU" dirty="0" smtClean="0"/>
              <a:t> не </a:t>
            </a:r>
            <a:r>
              <a:rPr lang="ru-RU" dirty="0" err="1" smtClean="0"/>
              <a:t>виросте</a:t>
            </a:r>
            <a:r>
              <a:rPr lang="ru-RU" dirty="0" smtClean="0"/>
              <a:t>.</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0" y="0"/>
            <a:ext cx="2605725" cy="184663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771800" y="0"/>
            <a:ext cx="1866900" cy="18573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800600" y="0"/>
            <a:ext cx="4343400" cy="20193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860032" y="1988840"/>
            <a:ext cx="4283968" cy="20955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4686300" y="4077072"/>
            <a:ext cx="4457700" cy="16002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0" y="3356992"/>
            <a:ext cx="2832571" cy="1728192"/>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a:stretch>
            <a:fillRect/>
          </a:stretch>
        </p:blipFill>
        <p:spPr bwMode="auto">
          <a:xfrm>
            <a:off x="0" y="4941168"/>
            <a:ext cx="2843808" cy="1916832"/>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cstate="print"/>
          <a:srcRect/>
          <a:stretch>
            <a:fillRect/>
          </a:stretch>
        </p:blipFill>
        <p:spPr bwMode="auto">
          <a:xfrm>
            <a:off x="2627784" y="5301208"/>
            <a:ext cx="2506264" cy="1556792"/>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cstate="print"/>
          <a:srcRect/>
          <a:stretch>
            <a:fillRect/>
          </a:stretch>
        </p:blipFill>
        <p:spPr bwMode="auto">
          <a:xfrm>
            <a:off x="5148064" y="5590822"/>
            <a:ext cx="2655565" cy="1267178"/>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cstate="print"/>
          <a:srcRect/>
          <a:stretch>
            <a:fillRect/>
          </a:stretch>
        </p:blipFill>
        <p:spPr bwMode="auto">
          <a:xfrm>
            <a:off x="7631832" y="5517232"/>
            <a:ext cx="1512168" cy="1340768"/>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2" cstate="print"/>
          <a:srcRect/>
          <a:stretch>
            <a:fillRect/>
          </a:stretch>
        </p:blipFill>
        <p:spPr bwMode="auto">
          <a:xfrm>
            <a:off x="2555776" y="3429000"/>
            <a:ext cx="2232248" cy="1935307"/>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32656"/>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дослідники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показали,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експерименту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бути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викликаний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м'ячиком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пінгпонгу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футбольним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м'ячем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подушкою, картонною коробкою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належать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судячи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всіма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виживання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першого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рухомий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потрапляє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поле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зору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гусенят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зазвичай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них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спрямований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тією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моделлю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адекватно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проявляти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хоча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продемонстровані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головним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чином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виводкових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птахів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риб</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ряду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ссавців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мабуть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птенцових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птахів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дитинчата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набагато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довше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залежать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батьків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набагато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пізніше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виражений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сильніше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дитини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соціальні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встановлюються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рано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носять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глибокий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характер.</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індивідуум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перебуває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ізоляції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призводить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відхилень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іноді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Вивчивши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приклади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зуміємо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частково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пояснити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подібні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Справді, у видів, яким властивий ефективний імпринтинг, форми синівської або дочірнього, а також соціального і статевої поведінки детерміновані генетично, але спрямованість їх залежить від досвіду, одержуваного з перших хвилин життя, т. е. є набутою.</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Фіксація ознак об'єктів відбувається переважно на ранніх етапах життя, найчастіше незабаром після народження, і можлива лише протягом певного, зазвичай вельми обмеженого, терміну - </a:t>
            </a:r>
            <a:r>
              <a:rPr kumimoji="0" lang="uk-UA"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сенсібільного</a:t>
            </a:r>
            <a:r>
              <a:rPr kumimoji="0" lang="uk-UA"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(або </a:t>
            </a:r>
            <a:r>
              <a:rPr kumimoji="0" lang="uk-UA"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критичного</a:t>
            </a:r>
            <a:r>
              <a:rPr kumimoji="0" lang="uk-UA"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періоду.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 правило, результат</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запечатления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великими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труднощами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піддається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подальшій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безповоротність</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результатів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закарбовування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Сучасним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етологам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уявлень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Лоренца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застарілими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нова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теорія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з'явилася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Присвятивши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вивченню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сірих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гусей, Лоренц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відкрив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них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прикладі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Лоренц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вивчив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аспектів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агресивного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статевої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включивши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порівняльно-етологічної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аналіз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науковими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поглядам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Лоренц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послідовним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еволюціоністів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прихильником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теорії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природного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відбору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Лоренц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уявлення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щодо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мпринтингу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ранніх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стадіях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майже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необоротно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запам'ятовувати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подробицях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вигляд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гуси та качки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відразу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після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запам'ятовують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вигляд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батьків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невідступно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слідувати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перший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рухомим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вони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побачать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буде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надалі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слідувати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ним.</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5304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теорія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згідно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званий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вроджений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вивільнення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Щоб привести його в дію, необхідні рецепторні подразники (зорові, нюхові, тактильні чи інші), індивідуальні для кожного виду тварин, і запрограмовані генетично.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перехідною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формою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рефлексом.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монографії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Хорна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проводилися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експерименти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відділу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вводили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речовину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мічена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радіоактивним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ізотопом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радіографії</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відстежували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речовину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РНК.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метод: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вводиться 2-дезоксиглюкоза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накопиченню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Обидва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методи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довели,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медио-вентральний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гіперстріатум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область,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формування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бути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Перша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сама пряма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прихильності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потомством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батьками.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розвиваються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потім</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співтоваристві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статевого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потягу. Але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фіксації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спільноті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знаходять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незворотні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те,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належить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харчуватися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селитися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здобуття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стійких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навичок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залишаються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незмінно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протягом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головна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отриманні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інформації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навколишнє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міцному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закріпленні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отриманих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відомостей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незворотності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цілком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зрозуміло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врахувати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сприймаючи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сигнали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батьків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кожна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особина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запам'ятовує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свідомості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образ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згодом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прояви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співтоваристві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Дійсно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жодна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зраджує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своєму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увазі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протягом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Таким чином,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отримана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інформація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закріплюється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назавжди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той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помилок</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зведена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мінімуму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тобто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турбота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боку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батьків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здійснюється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найбільш</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 правило,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допомогою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закріплюються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сигнали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подальшому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будуть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відношенню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того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члену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типу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ісцезнаходженю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сигнали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зазвичай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залежать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попередніх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навичок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мимоволі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271582"/>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закарбовується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потягу,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Найбільш</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яскравий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приклад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демонструють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птиці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зване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голосове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a:t>
            </a:r>
            <a:r>
              <a:rPr kumimoji="0" lang="ru-RU" sz="1400" b="0" i="0"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ятовування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Німецький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етолог</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Ніколаї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виховав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виводок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снігурів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виявив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 критичного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птахи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необоротно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засвоїли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нехитрий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мотив,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постійно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насвистував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використовувати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мелодію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сигнал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міжвидового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розпізнавання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снігурі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росли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пліч-опліч</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канарейками,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навчилися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поканаре</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йські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Таким чином,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вченому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вдалося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вивести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сімейство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снігурів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допомогою</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з</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апам</a:t>
            </a:r>
            <a:r>
              <a:rPr kumimoji="0" lang="ru-RU" sz="1400" b="0" i="0"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ятовування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імпрітінгу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передавали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покоління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покоління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співати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поканаре</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йські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Безумовно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приклади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являють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собою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крайній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експеримент</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проводиться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незвичайних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Але вони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наочно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показують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пташині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діалекти</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географічних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районах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завдяки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голосовому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імпрітінгу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Одним словом,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невеликі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досить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голосові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відмінності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фіксуються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поколінням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відмінності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позначаються</a:t>
            </a:r>
            <a:r>
              <a:rPr lang="ru-RU" sz="1400" dirty="0" smtClean="0">
                <a:latin typeface="Arial" pitchFamily="34"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того ж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статевого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потягу -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речі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часто, - то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самим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вони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сприяти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виділенню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первісного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вигляду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дедалі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відособлюється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рахунок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статевої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ізоляції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популяцій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результаті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виникнути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птахів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незгладимо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вкарбовуються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повадки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статевий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потяг до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служили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імпрітінгу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 критичного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взаємно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введені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оману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якимось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чином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пристосовуються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один до одного, то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виходять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рамки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звичайного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прийняти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зовсім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несподіваний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оборот.</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Нерідко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вважають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закарбовування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перший час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після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народження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неточн</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думка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спостереженнями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дитинчата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з'являються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майже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самостійними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птиці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ягнята,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козенята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морські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свинки). Так,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критичний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званий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чутливий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вік</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курчат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гусенят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триває</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один день,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іноді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кілька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годин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моменту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світло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каченят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приміром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чутливий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триває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добу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найбільш</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чутливим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13-16</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годин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після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тих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новонароджені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з'являються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безпорадному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горобці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голуби,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кішки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собаки, кенгуру,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особливо -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критичний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сильно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розтягнутий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зрушать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пізні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терміни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Слабка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безпорадна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сліпі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новонароджені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тривалий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потребують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тісному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контакті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матір'ю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не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змозі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самостійного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імпрітінгу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розтягнуті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іноді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роки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(аж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статевого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дозрівання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таких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пізнім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відноситься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імпринтинг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матері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дитинча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овець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завжди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козеня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вівця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втратить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контакт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матір'ю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приєднається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иць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скоро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після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пологів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починає</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облизувати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козеня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таким чином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мітить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після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пологів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неї</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спостерігається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чутливість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запаху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козеняти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приблизно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через годину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зникає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Протягом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козі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достатньо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п'ятихвилинного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контакту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яким-небудь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дитинчам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щоб</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сприймався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нею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такого контакту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відбудеться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підпустить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козеняти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вимені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надбане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голосове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закарбовування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птахів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крижнів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качок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мешкають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дуплах дерев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поблизу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водойм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насиджування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яєць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видає</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крякання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каченята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знаходяться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яйці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закарбовують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звук. Коли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каченята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вилупляться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біжать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голос, де б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знаходилася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кряка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Каченята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виведені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інкубаторі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дізнатися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поклик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качки,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йдуть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нею у воду.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38" name="AutoShape 2" descr="Продам коза, кози, цапи і козенята - купити коза, кози, цапи і козенята —  Agro-Ukra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0" name="Picture 4" descr="Как выбрать козу: правила выбора и популярные породы"/>
          <p:cNvPicPr>
            <a:picLocks noChangeAspect="1" noChangeArrowheads="1"/>
          </p:cNvPicPr>
          <p:nvPr/>
        </p:nvPicPr>
        <p:blipFill>
          <a:blip r:embed="rId2" cstate="print"/>
          <a:srcRect/>
          <a:stretch>
            <a:fillRect/>
          </a:stretch>
        </p:blipFill>
        <p:spPr bwMode="auto">
          <a:xfrm>
            <a:off x="1403648" y="3048000"/>
            <a:ext cx="5715000" cy="3810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67169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в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Загальна</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характеристика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основних</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типів</a:t>
            </a:r>
            <a:r>
              <a:rPr kumimoji="0" lang="uk-UA"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набуття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запам'ятовування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раніше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невідомих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тварині</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Розрізняють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облігатне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тобто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обов'язкове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набуття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навичок</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усіма</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факультативне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випадкове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необов'язкове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залежне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конкретних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обставин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відміну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релізерів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індиферентні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них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байдужими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після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того, як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накопичення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набувають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характеризується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вибірковим</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вичленуванням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нейтральних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компонентів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особливо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початкових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етапах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видової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вимагається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максимальна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різноманітних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мінливих</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компонентів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особливо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швидкий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вибір</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найефективніших</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способів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задля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найліпшого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досягнення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завершальної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фази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акту. При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покластися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власний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поодинокі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випадкові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ознаки</a:t>
            </a:r>
            <a:r>
              <a:rPr lang="ru-RU" dirty="0" smtClean="0">
                <a:latin typeface="Arial" pitchFamily="34" charset="0"/>
                <a:cs typeface="Arial" pitchFamily="34"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кожної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конкретної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бути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запрограмовані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Проте</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діапазон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обмежений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видотиповими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рамками.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конкретного виду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навчитися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сприяє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просуванню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завершальних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видотипових</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тобто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фіксовані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ліміти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відіграє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буває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позитивним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негативним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47864"/>
          </a:xfrm>
          <a:prstGeom prst="rect">
            <a:avLst/>
          </a:prstGeom>
        </p:spPr>
        <p:txBody>
          <a:bodyPr wrap="square">
            <a:spAutoFit/>
          </a:bodyPr>
          <a:lstStyle/>
          <a:p>
            <a:pPr algn="just"/>
            <a:r>
              <a:rPr lang="ru-RU" sz="1600" b="1" dirty="0" err="1"/>
              <a:t>Позитивне</a:t>
            </a:r>
            <a:r>
              <a:rPr lang="ru-RU" sz="1600" b="1" dirty="0"/>
              <a:t> </a:t>
            </a:r>
            <a:r>
              <a:rPr lang="ru-RU" sz="1600" b="1" dirty="0" err="1"/>
              <a:t>підкріплення</a:t>
            </a:r>
            <a:r>
              <a:rPr lang="ru-RU" sz="1600" dirty="0"/>
              <a:t> — </a:t>
            </a:r>
            <a:r>
              <a:rPr lang="ru-RU" sz="1600" dirty="0" err="1"/>
              <a:t>це</a:t>
            </a:r>
            <a:r>
              <a:rPr lang="ru-RU" sz="1600" dirty="0"/>
              <a:t> </a:t>
            </a:r>
            <a:r>
              <a:rPr lang="ru-RU" sz="1600" dirty="0" err="1"/>
              <a:t>щось</a:t>
            </a:r>
            <a:r>
              <a:rPr lang="ru-RU" sz="1600" dirty="0"/>
              <a:t> </a:t>
            </a:r>
            <a:r>
              <a:rPr lang="ru-RU" sz="1600" dirty="0" err="1"/>
              <a:t>бажане</a:t>
            </a:r>
            <a:r>
              <a:rPr lang="ru-RU" sz="1600" dirty="0"/>
              <a:t> для </a:t>
            </a:r>
            <a:r>
              <a:rPr lang="ru-RU" sz="1600" dirty="0" err="1"/>
              <a:t>суб'єкта</a:t>
            </a:r>
            <a:r>
              <a:rPr lang="ru-RU" sz="1600" dirty="0"/>
              <a:t>: </a:t>
            </a:r>
            <a:r>
              <a:rPr lang="ru-RU" sz="1600" dirty="0" err="1"/>
              <a:t>їжа</a:t>
            </a:r>
            <a:r>
              <a:rPr lang="ru-RU" sz="1600" dirty="0"/>
              <a:t>, ласка </a:t>
            </a:r>
            <a:r>
              <a:rPr lang="ru-RU" sz="1600" dirty="0" err="1"/>
              <a:t>чи</a:t>
            </a:r>
            <a:r>
              <a:rPr lang="ru-RU" sz="1600" dirty="0"/>
              <a:t> похвала. </a:t>
            </a:r>
            <a:r>
              <a:rPr lang="ru-RU" sz="1600" b="1" dirty="0" err="1"/>
              <a:t>Негативне</a:t>
            </a:r>
            <a:r>
              <a:rPr lang="ru-RU" sz="1600" b="1" dirty="0"/>
              <a:t> </a:t>
            </a:r>
            <a:r>
              <a:rPr lang="ru-RU" sz="1600" b="1" dirty="0" err="1"/>
              <a:t>підкріплення</a:t>
            </a:r>
            <a:r>
              <a:rPr lang="ru-RU" sz="1600" dirty="0"/>
              <a:t> — </a:t>
            </a:r>
            <a:r>
              <a:rPr lang="ru-RU" sz="1600" dirty="0" err="1"/>
              <a:t>це</a:t>
            </a:r>
            <a:r>
              <a:rPr lang="ru-RU" sz="1600" dirty="0"/>
              <a:t> те, </a:t>
            </a:r>
            <a:r>
              <a:rPr lang="ru-RU" sz="1600" dirty="0" err="1"/>
              <a:t>чого</a:t>
            </a:r>
            <a:r>
              <a:rPr lang="ru-RU" sz="1600" dirty="0"/>
              <a:t> </a:t>
            </a:r>
            <a:r>
              <a:rPr lang="ru-RU" sz="1600" dirty="0" err="1"/>
              <a:t>суб'єкт</a:t>
            </a:r>
            <a:r>
              <a:rPr lang="ru-RU" sz="1600" dirty="0"/>
              <a:t> </a:t>
            </a:r>
            <a:r>
              <a:rPr lang="ru-RU" sz="1600" dirty="0" err="1"/>
              <a:t>хотів</a:t>
            </a:r>
            <a:r>
              <a:rPr lang="ru-RU" sz="1600" dirty="0"/>
              <a:t> </a:t>
            </a:r>
            <a:r>
              <a:rPr lang="ru-RU" sz="1600" dirty="0" err="1"/>
              <a:t>би</a:t>
            </a:r>
            <a:r>
              <a:rPr lang="ru-RU" sz="1600" dirty="0"/>
              <a:t> </a:t>
            </a:r>
            <a:r>
              <a:rPr lang="ru-RU" sz="1600" dirty="0" err="1"/>
              <a:t>уникнути</a:t>
            </a:r>
            <a:r>
              <a:rPr lang="ru-RU" sz="1600" dirty="0"/>
              <a:t>: </a:t>
            </a:r>
            <a:r>
              <a:rPr lang="ru-RU" sz="1600" dirty="0" err="1"/>
              <a:t>неприємний</a:t>
            </a:r>
            <a:r>
              <a:rPr lang="ru-RU" sz="1600" dirty="0"/>
              <a:t> звук, удар </a:t>
            </a:r>
            <a:r>
              <a:rPr lang="ru-RU" sz="1600" dirty="0" err="1"/>
              <a:t>тощо</a:t>
            </a:r>
            <a:r>
              <a:rPr lang="ru-RU" sz="1600" dirty="0"/>
              <a:t>. Прикладом </a:t>
            </a:r>
            <a:r>
              <a:rPr lang="ru-RU" sz="1600" dirty="0" err="1"/>
              <a:t>научіння</a:t>
            </a:r>
            <a:r>
              <a:rPr lang="ru-RU" sz="1600" dirty="0"/>
              <a:t>, </a:t>
            </a:r>
            <a:r>
              <a:rPr lang="ru-RU" sz="1600" dirty="0" err="1"/>
              <a:t>пов'язаного</a:t>
            </a:r>
            <a:r>
              <a:rPr lang="ru-RU" sz="1600" dirty="0"/>
              <a:t> </a:t>
            </a:r>
            <a:r>
              <a:rPr lang="ru-RU" sz="1600" dirty="0" err="1"/>
              <a:t>з</a:t>
            </a:r>
            <a:r>
              <a:rPr lang="ru-RU" sz="1600" dirty="0"/>
              <a:t> </a:t>
            </a:r>
            <a:r>
              <a:rPr lang="ru-RU" sz="1600" dirty="0" err="1"/>
              <a:t>підкріпленням</a:t>
            </a:r>
            <a:r>
              <a:rPr lang="ru-RU" sz="1600" dirty="0"/>
              <a:t>, </a:t>
            </a:r>
            <a:r>
              <a:rPr lang="ru-RU" sz="1600" dirty="0" err="1"/>
              <a:t>є</a:t>
            </a:r>
            <a:r>
              <a:rPr lang="ru-RU" sz="1600" dirty="0"/>
              <a:t> </a:t>
            </a:r>
            <a:r>
              <a:rPr lang="ru-RU" sz="1600" dirty="0" err="1"/>
              <a:t>умовний</a:t>
            </a:r>
            <a:r>
              <a:rPr lang="ru-RU" sz="1600" dirty="0"/>
              <a:t> рефлекс. </a:t>
            </a:r>
            <a:r>
              <a:rPr lang="ru-RU" sz="1600" dirty="0" err="1"/>
              <a:t>Класичний</a:t>
            </a:r>
            <a:r>
              <a:rPr lang="ru-RU" sz="1600" dirty="0"/>
              <a:t> (</a:t>
            </a:r>
            <a:r>
              <a:rPr lang="ru-RU" sz="1600" dirty="0" err="1"/>
              <a:t>Павловський</a:t>
            </a:r>
            <a:r>
              <a:rPr lang="ru-RU" sz="1600" dirty="0"/>
              <a:t>) </a:t>
            </a:r>
            <a:r>
              <a:rPr lang="ru-RU" sz="1600" dirty="0" err="1"/>
              <a:t>умовний</a:t>
            </a:r>
            <a:r>
              <a:rPr lang="ru-RU" sz="1600" dirty="0"/>
              <a:t> рефлекс </a:t>
            </a:r>
            <a:r>
              <a:rPr lang="ru-RU" sz="1600" dirty="0" err="1"/>
              <a:t>є</a:t>
            </a:r>
            <a:r>
              <a:rPr lang="ru-RU" sz="1600" dirty="0"/>
              <a:t> </a:t>
            </a:r>
            <a:r>
              <a:rPr lang="ru-RU" sz="1600" dirty="0" err="1"/>
              <a:t>універсальним</a:t>
            </a:r>
            <a:r>
              <a:rPr lang="ru-RU" sz="1600" dirty="0"/>
              <a:t> </a:t>
            </a:r>
            <a:r>
              <a:rPr lang="ru-RU" sz="1600" dirty="0" err="1"/>
              <a:t>пристосовним</a:t>
            </a:r>
            <a:r>
              <a:rPr lang="ru-RU" sz="1600" dirty="0"/>
              <a:t> </a:t>
            </a:r>
            <a:r>
              <a:rPr lang="ru-RU" sz="1600" dirty="0" err="1"/>
              <a:t>механізмом</a:t>
            </a:r>
            <a:r>
              <a:rPr lang="ru-RU" sz="1600" dirty="0"/>
              <a:t> у </a:t>
            </a:r>
            <a:r>
              <a:rPr lang="ru-RU" sz="1600" dirty="0" err="1"/>
              <a:t>тваринному</a:t>
            </a:r>
            <a:r>
              <a:rPr lang="ru-RU" sz="1600" dirty="0"/>
              <a:t> </a:t>
            </a:r>
            <a:r>
              <a:rPr lang="ru-RU" sz="1600" dirty="0" err="1"/>
              <a:t>світі</a:t>
            </a:r>
            <a:r>
              <a:rPr lang="ru-RU" sz="1600" dirty="0"/>
              <a:t>. І. П. Павлов </a:t>
            </a:r>
            <a:r>
              <a:rPr lang="ru-RU" sz="1600" dirty="0" err="1"/>
              <a:t>вважав</a:t>
            </a:r>
            <a:r>
              <a:rPr lang="ru-RU" sz="1600" dirty="0"/>
              <a:t>, </a:t>
            </a:r>
            <a:r>
              <a:rPr lang="ru-RU" sz="1600" dirty="0" err="1"/>
              <a:t>що</a:t>
            </a:r>
            <a:r>
              <a:rPr lang="ru-RU" sz="1600" dirty="0"/>
              <a:t> </a:t>
            </a:r>
            <a:r>
              <a:rPr lang="ru-RU" sz="1600" dirty="0" err="1"/>
              <a:t>поєднання</a:t>
            </a:r>
            <a:r>
              <a:rPr lang="ru-RU" sz="1600" dirty="0"/>
              <a:t> </a:t>
            </a:r>
            <a:r>
              <a:rPr lang="ru-RU" sz="1600" dirty="0" err="1"/>
              <a:t>умовного</a:t>
            </a:r>
            <a:r>
              <a:rPr lang="ru-RU" sz="1600" dirty="0"/>
              <a:t> </a:t>
            </a:r>
            <a:r>
              <a:rPr lang="ru-RU" sz="1600" dirty="0" err="1"/>
              <a:t>і</a:t>
            </a:r>
            <a:r>
              <a:rPr lang="ru-RU" sz="1600" dirty="0"/>
              <a:t> </a:t>
            </a:r>
            <a:r>
              <a:rPr lang="ru-RU" sz="1600" dirty="0" err="1"/>
              <a:t>безумовного</a:t>
            </a:r>
            <a:r>
              <a:rPr lang="ru-RU" sz="1600" dirty="0"/>
              <a:t> </a:t>
            </a:r>
            <a:r>
              <a:rPr lang="ru-RU" sz="1600" dirty="0" err="1"/>
              <a:t>подразників</a:t>
            </a:r>
            <a:r>
              <a:rPr lang="ru-RU" sz="1600" dirty="0"/>
              <a:t> </a:t>
            </a:r>
            <a:r>
              <a:rPr lang="ru-RU" sz="1600" dirty="0" err="1"/>
              <a:t>веде</a:t>
            </a:r>
            <a:r>
              <a:rPr lang="ru-RU" sz="1600" dirty="0"/>
              <a:t> до </a:t>
            </a:r>
            <a:r>
              <a:rPr lang="ru-RU" sz="1600" dirty="0" err="1"/>
              <a:t>утворення</a:t>
            </a:r>
            <a:r>
              <a:rPr lang="ru-RU" sz="1600" dirty="0"/>
              <a:t> </a:t>
            </a:r>
            <a:r>
              <a:rPr lang="ru-RU" sz="1600" dirty="0" err="1"/>
              <a:t>зв'язку</a:t>
            </a:r>
            <a:r>
              <a:rPr lang="ru-RU" sz="1600" dirty="0"/>
              <a:t> </a:t>
            </a:r>
            <a:r>
              <a:rPr lang="ru-RU" sz="1600" dirty="0" err="1"/>
              <a:t>між</a:t>
            </a:r>
            <a:r>
              <a:rPr lang="ru-RU" sz="1600" dirty="0"/>
              <a:t> ними, тому </a:t>
            </a:r>
            <a:r>
              <a:rPr lang="ru-RU" sz="1600" dirty="0" err="1"/>
              <a:t>умовний</a:t>
            </a:r>
            <a:r>
              <a:rPr lang="ru-RU" sz="1600" dirty="0"/>
              <a:t> стимул </a:t>
            </a:r>
            <a:r>
              <a:rPr lang="ru-RU" sz="1600" dirty="0" err="1"/>
              <a:t>поступово</a:t>
            </a:r>
            <a:r>
              <a:rPr lang="ru-RU" sz="1600" dirty="0"/>
              <a:t> </a:t>
            </a:r>
            <a:r>
              <a:rPr lang="ru-RU" sz="1600" dirty="0" err="1"/>
              <a:t>стає</a:t>
            </a:r>
            <a:r>
              <a:rPr lang="ru-RU" sz="1600" dirty="0"/>
              <a:t> </a:t>
            </a:r>
            <a:r>
              <a:rPr lang="ru-RU" sz="1600" dirty="0" err="1"/>
              <a:t>замінником</a:t>
            </a:r>
            <a:r>
              <a:rPr lang="ru-RU" sz="1600" dirty="0"/>
              <a:t> </a:t>
            </a:r>
            <a:r>
              <a:rPr lang="ru-RU" sz="1600" dirty="0" err="1"/>
              <a:t>безумовного</a:t>
            </a:r>
            <a:r>
              <a:rPr lang="ru-RU" sz="1600" dirty="0"/>
              <a:t> </a:t>
            </a:r>
            <a:r>
              <a:rPr lang="ru-RU" sz="1600" dirty="0" err="1"/>
              <a:t>подразника</a:t>
            </a:r>
            <a:r>
              <a:rPr lang="ru-RU" sz="1600" dirty="0"/>
              <a:t>, </a:t>
            </a:r>
            <a:r>
              <a:rPr lang="ru-RU" sz="1600" dirty="0" err="1"/>
              <a:t>набуваючи</a:t>
            </a:r>
            <a:r>
              <a:rPr lang="ru-RU" sz="1600" dirty="0"/>
              <a:t> </a:t>
            </a:r>
            <a:r>
              <a:rPr lang="ru-RU" sz="1600" dirty="0" err="1"/>
              <a:t>здатності</a:t>
            </a:r>
            <a:r>
              <a:rPr lang="ru-RU" sz="1600" dirty="0"/>
              <a:t> </a:t>
            </a:r>
            <a:r>
              <a:rPr lang="ru-RU" sz="1600" dirty="0" err="1"/>
              <a:t>викликати</a:t>
            </a:r>
            <a:r>
              <a:rPr lang="ru-RU" sz="1600" dirty="0"/>
              <a:t> </a:t>
            </a:r>
            <a:r>
              <a:rPr lang="ru-RU" sz="1600" dirty="0" err="1"/>
              <a:t>безумовно-рефлекторну</a:t>
            </a:r>
            <a:r>
              <a:rPr lang="ru-RU" sz="1600" dirty="0"/>
              <a:t> </a:t>
            </a:r>
            <a:r>
              <a:rPr lang="ru-RU" sz="1600" dirty="0" err="1"/>
              <a:t>реакцію</a:t>
            </a:r>
            <a:r>
              <a:rPr lang="ru-RU" sz="1600" dirty="0"/>
              <a:t>. </a:t>
            </a:r>
            <a:r>
              <a:rPr lang="ru-RU" sz="1600" dirty="0" err="1"/>
              <a:t>Цю</a:t>
            </a:r>
            <a:r>
              <a:rPr lang="ru-RU" sz="1600" dirty="0"/>
              <a:t> </a:t>
            </a:r>
            <a:r>
              <a:rPr lang="ru-RU" sz="1600" dirty="0" err="1"/>
              <a:t>концепцію</a:t>
            </a:r>
            <a:r>
              <a:rPr lang="ru-RU" sz="1600" dirty="0"/>
              <a:t> </a:t>
            </a:r>
            <a:r>
              <a:rPr lang="ru-RU" sz="1600" dirty="0" err="1"/>
              <a:t>називають</a:t>
            </a:r>
            <a:r>
              <a:rPr lang="ru-RU" sz="1600" dirty="0"/>
              <a:t> </a:t>
            </a:r>
            <a:r>
              <a:rPr lang="ru-RU" sz="1600" b="1" dirty="0"/>
              <a:t>"</a:t>
            </a:r>
            <a:r>
              <a:rPr lang="ru-RU" sz="1600" b="1" dirty="0" err="1"/>
              <a:t>теорією</a:t>
            </a:r>
            <a:r>
              <a:rPr lang="ru-RU" sz="1600" b="1" dirty="0"/>
              <a:t> </a:t>
            </a:r>
            <a:r>
              <a:rPr lang="ru-RU" sz="1600" b="1" dirty="0" err="1"/>
              <a:t>заміни</a:t>
            </a:r>
            <a:r>
              <a:rPr lang="ru-RU" sz="1600" b="1" dirty="0"/>
              <a:t> стимулу".</a:t>
            </a:r>
            <a:r>
              <a:rPr lang="ru-RU" sz="1600" dirty="0"/>
              <a:t> За </a:t>
            </a:r>
            <a:r>
              <a:rPr lang="ru-RU" sz="1600" dirty="0" err="1"/>
              <a:t>іншою</a:t>
            </a:r>
            <a:r>
              <a:rPr lang="ru-RU" sz="1600" dirty="0"/>
              <a:t> </a:t>
            </a:r>
            <a:r>
              <a:rPr lang="ru-RU" sz="1600" dirty="0" err="1"/>
              <a:t>концепцією</a:t>
            </a:r>
            <a:r>
              <a:rPr lang="ru-RU" sz="1600" dirty="0"/>
              <a:t>, </a:t>
            </a:r>
            <a:r>
              <a:rPr lang="ru-RU" sz="1600" dirty="0" err="1"/>
              <a:t>умовний</a:t>
            </a:r>
            <a:r>
              <a:rPr lang="ru-RU" sz="1600" dirty="0"/>
              <a:t> рефлекс </a:t>
            </a:r>
            <a:r>
              <a:rPr lang="ru-RU" sz="1600" dirty="0" err="1"/>
              <a:t>утворюється</a:t>
            </a:r>
            <a:r>
              <a:rPr lang="ru-RU" sz="1600" dirty="0"/>
              <a:t> тому, </a:t>
            </a:r>
            <a:r>
              <a:rPr lang="ru-RU" sz="1600" dirty="0" err="1"/>
              <a:t>що</a:t>
            </a:r>
            <a:r>
              <a:rPr lang="ru-RU" sz="1600" dirty="0"/>
              <a:t> за ним </a:t>
            </a:r>
            <a:r>
              <a:rPr lang="ru-RU" sz="1600" dirty="0" err="1"/>
              <a:t>йде</a:t>
            </a:r>
            <a:r>
              <a:rPr lang="ru-RU" sz="1600" dirty="0"/>
              <a:t> </a:t>
            </a:r>
            <a:r>
              <a:rPr lang="ru-RU" sz="1600" dirty="0" err="1"/>
              <a:t>слідом</a:t>
            </a:r>
            <a:r>
              <a:rPr lang="ru-RU" sz="1600" dirty="0"/>
              <a:t> </a:t>
            </a:r>
            <a:r>
              <a:rPr lang="ru-RU" sz="1600" dirty="0" err="1"/>
              <a:t>винагорода</a:t>
            </a:r>
            <a:r>
              <a:rPr lang="ru-RU" sz="1600" dirty="0"/>
              <a:t>. </a:t>
            </a:r>
            <a:r>
              <a:rPr lang="ru-RU" sz="1600" dirty="0" err="1"/>
              <a:t>Таке</a:t>
            </a:r>
            <a:r>
              <a:rPr lang="ru-RU" sz="1600" dirty="0"/>
              <a:t> </a:t>
            </a:r>
            <a:r>
              <a:rPr lang="ru-RU" sz="1600" dirty="0" err="1"/>
              <a:t>пояснення</a:t>
            </a:r>
            <a:r>
              <a:rPr lang="ru-RU" sz="1600" dirty="0"/>
              <a:t> </a:t>
            </a:r>
            <a:r>
              <a:rPr lang="ru-RU" sz="1600" dirty="0" err="1"/>
              <a:t>утворення</a:t>
            </a:r>
            <a:r>
              <a:rPr lang="ru-RU" sz="1600" dirty="0"/>
              <a:t> </a:t>
            </a:r>
            <a:r>
              <a:rPr lang="ru-RU" sz="1600" dirty="0" err="1"/>
              <a:t>умовного</a:t>
            </a:r>
            <a:r>
              <a:rPr lang="ru-RU" sz="1600" dirty="0"/>
              <a:t> рефлексу </a:t>
            </a:r>
            <a:r>
              <a:rPr lang="ru-RU" sz="1600" dirty="0" err="1"/>
              <a:t>дає</a:t>
            </a:r>
            <a:r>
              <a:rPr lang="ru-RU" sz="1600" dirty="0"/>
              <a:t> </a:t>
            </a:r>
            <a:r>
              <a:rPr lang="ru-RU" sz="1600" dirty="0" err="1"/>
              <a:t>теорія</a:t>
            </a:r>
            <a:r>
              <a:rPr lang="ru-RU" sz="1600" dirty="0"/>
              <a:t> </a:t>
            </a:r>
            <a:r>
              <a:rPr lang="ru-RU" sz="1600" b="1" dirty="0"/>
              <a:t>"стимул — </a:t>
            </a:r>
            <a:r>
              <a:rPr lang="ru-RU" sz="1600" b="1" dirty="0" err="1"/>
              <a:t>реакція</a:t>
            </a:r>
            <a:r>
              <a:rPr lang="ru-RU" sz="1600" b="1" dirty="0"/>
              <a:t>".</a:t>
            </a:r>
            <a:r>
              <a:rPr lang="ru-RU" sz="1600" dirty="0"/>
              <a:t> </a:t>
            </a:r>
            <a:r>
              <a:rPr lang="ru-RU" sz="1600" dirty="0" err="1"/>
              <a:t>Отже</a:t>
            </a:r>
            <a:r>
              <a:rPr lang="ru-RU" sz="1600" dirty="0"/>
              <a:t>, </a:t>
            </a:r>
            <a:r>
              <a:rPr lang="ru-RU" sz="1600" dirty="0" err="1"/>
              <a:t>згідно</a:t>
            </a:r>
            <a:r>
              <a:rPr lang="ru-RU" sz="1600" dirty="0"/>
              <a:t> </a:t>
            </a:r>
            <a:r>
              <a:rPr lang="ru-RU" sz="1600" dirty="0" err="1"/>
              <a:t>з</a:t>
            </a:r>
            <a:r>
              <a:rPr lang="ru-RU" sz="1600" dirty="0"/>
              <a:t> </a:t>
            </a:r>
            <a:r>
              <a:rPr lang="ru-RU" sz="1600" dirty="0" err="1"/>
              <a:t>теорією</a:t>
            </a:r>
            <a:r>
              <a:rPr lang="ru-RU" sz="1600" dirty="0"/>
              <a:t> </a:t>
            </a:r>
            <a:r>
              <a:rPr lang="ru-RU" sz="1600" dirty="0" err="1"/>
              <a:t>заміни</a:t>
            </a:r>
            <a:r>
              <a:rPr lang="ru-RU" sz="1600" dirty="0"/>
              <a:t> стимулу, </a:t>
            </a:r>
            <a:r>
              <a:rPr lang="ru-RU" sz="1600" dirty="0" err="1"/>
              <a:t>умовний</a:t>
            </a:r>
            <a:r>
              <a:rPr lang="ru-RU" sz="1600" dirty="0"/>
              <a:t> рефлекс </a:t>
            </a:r>
            <a:r>
              <a:rPr lang="ru-RU" sz="1600" dirty="0" err="1"/>
              <a:t>має</a:t>
            </a:r>
            <a:r>
              <a:rPr lang="ru-RU" sz="1600" dirty="0"/>
              <a:t> бути </a:t>
            </a:r>
            <a:r>
              <a:rPr lang="ru-RU" sz="1600" dirty="0" err="1"/>
              <a:t>копією</a:t>
            </a:r>
            <a:r>
              <a:rPr lang="ru-RU" sz="1600" dirty="0"/>
              <a:t> </a:t>
            </a:r>
            <a:r>
              <a:rPr lang="ru-RU" sz="1600" dirty="0" err="1"/>
              <a:t>безумовного</a:t>
            </a:r>
            <a:r>
              <a:rPr lang="ru-RU" sz="1600" dirty="0"/>
              <a:t>, а за </a:t>
            </a:r>
            <a:r>
              <a:rPr lang="ru-RU" sz="1600" dirty="0" err="1"/>
              <a:t>теорією</a:t>
            </a:r>
            <a:r>
              <a:rPr lang="ru-RU" sz="1600" dirty="0"/>
              <a:t> "стимул — </a:t>
            </a:r>
            <a:r>
              <a:rPr lang="ru-RU" sz="1600" dirty="0" err="1"/>
              <a:t>реакція</a:t>
            </a:r>
            <a:r>
              <a:rPr lang="ru-RU" sz="1600" dirty="0"/>
              <a:t>" </a:t>
            </a:r>
            <a:r>
              <a:rPr lang="ru-RU" sz="1600" dirty="0" err="1"/>
              <a:t>умовний</a:t>
            </a:r>
            <a:r>
              <a:rPr lang="ru-RU" sz="1600" dirty="0"/>
              <a:t> </a:t>
            </a:r>
            <a:r>
              <a:rPr lang="ru-RU" sz="1600" dirty="0" err="1"/>
              <a:t>і</a:t>
            </a:r>
            <a:r>
              <a:rPr lang="ru-RU" sz="1600" dirty="0"/>
              <a:t> </a:t>
            </a:r>
            <a:r>
              <a:rPr lang="ru-RU" sz="1600" dirty="0" err="1"/>
              <a:t>безумовний</a:t>
            </a:r>
            <a:r>
              <a:rPr lang="ru-RU" sz="1600" dirty="0"/>
              <a:t> </a:t>
            </a:r>
            <a:r>
              <a:rPr lang="ru-RU" sz="1600" dirty="0" err="1"/>
              <a:t>рефлекси</a:t>
            </a:r>
            <a:r>
              <a:rPr lang="ru-RU" sz="1600" dirty="0"/>
              <a:t> </a:t>
            </a:r>
            <a:r>
              <a:rPr lang="ru-RU" sz="1600" dirty="0" err="1"/>
              <a:t>мають</a:t>
            </a:r>
            <a:r>
              <a:rPr lang="ru-RU" sz="1600" dirty="0"/>
              <a:t> </a:t>
            </a:r>
            <a:r>
              <a:rPr lang="ru-RU" sz="1600" dirty="0" err="1"/>
              <a:t>відрізнятися</a:t>
            </a:r>
            <a:r>
              <a:rPr lang="ru-RU" sz="1600" dirty="0"/>
              <a:t> </a:t>
            </a:r>
            <a:r>
              <a:rPr lang="ru-RU" sz="1600" dirty="0" err="1"/>
              <a:t>між</a:t>
            </a:r>
            <a:r>
              <a:rPr lang="ru-RU" sz="1600" dirty="0"/>
              <a:t> собою. І. Павлов </a:t>
            </a:r>
            <a:r>
              <a:rPr lang="ru-RU" sz="1600" dirty="0" err="1"/>
              <a:t>вважав</a:t>
            </a:r>
            <a:r>
              <a:rPr lang="ru-RU" sz="1600" dirty="0"/>
              <a:t>, </a:t>
            </a:r>
            <a:r>
              <a:rPr lang="ru-RU" sz="1600" dirty="0" err="1"/>
              <a:t>що</a:t>
            </a:r>
            <a:r>
              <a:rPr lang="ru-RU" sz="1600" dirty="0"/>
              <a:t> </a:t>
            </a:r>
            <a:r>
              <a:rPr lang="ru-RU" sz="1600" dirty="0" err="1"/>
              <a:t>між</a:t>
            </a:r>
            <a:r>
              <a:rPr lang="ru-RU" sz="1600" dirty="0"/>
              <a:t> </a:t>
            </a:r>
            <a:r>
              <a:rPr lang="ru-RU" sz="1600" dirty="0" err="1"/>
              <a:t>умовним</a:t>
            </a:r>
            <a:r>
              <a:rPr lang="ru-RU" sz="1600" dirty="0"/>
              <a:t> та </a:t>
            </a:r>
            <a:r>
              <a:rPr lang="ru-RU" sz="1600" dirty="0" err="1"/>
              <a:t>безумовним</a:t>
            </a:r>
            <a:r>
              <a:rPr lang="ru-RU" sz="1600" dirty="0"/>
              <a:t> </a:t>
            </a:r>
            <a:r>
              <a:rPr lang="ru-RU" sz="1600" dirty="0" err="1"/>
              <a:t>подразниками</a:t>
            </a:r>
            <a:r>
              <a:rPr lang="ru-RU" sz="1600" dirty="0"/>
              <a:t> </a:t>
            </a:r>
            <a:r>
              <a:rPr lang="ru-RU" sz="1600" dirty="0" err="1"/>
              <a:t>утворюється</a:t>
            </a:r>
            <a:r>
              <a:rPr lang="ru-RU" sz="1600" dirty="0"/>
              <a:t> так званий </a:t>
            </a:r>
            <a:r>
              <a:rPr lang="ru-RU" sz="1600" dirty="0" err="1"/>
              <a:t>тимчасовий</a:t>
            </a:r>
            <a:r>
              <a:rPr lang="ru-RU" sz="1600" dirty="0"/>
              <a:t> </a:t>
            </a:r>
            <a:r>
              <a:rPr lang="ru-RU" sz="1600" dirty="0" err="1"/>
              <a:t>зв'язок</a:t>
            </a:r>
            <a:r>
              <a:rPr lang="ru-RU" sz="1600" dirty="0"/>
              <a:t>.  </a:t>
            </a:r>
            <a:r>
              <a:rPr lang="uk-UA" sz="1600" dirty="0"/>
              <a:t>Водночас обидві теорії узгоджуються у тому, що пред'явлення безумовного подразника посилює умовний рефлекс, а відміна підкріплення призводить до його зникнення, загасання (внаслідок розвитку </a:t>
            </a:r>
            <a:r>
              <a:rPr lang="uk-UA" sz="1600" dirty="0" err="1"/>
              <a:t>загашаючого</a:t>
            </a:r>
            <a:r>
              <a:rPr lang="uk-UA" sz="1600" dirty="0"/>
              <a:t> гальмування), і поведінка тварини знову стає такою ж, як до вироблення умовного рефлексу. </a:t>
            </a:r>
            <a:r>
              <a:rPr lang="ru-RU" sz="1600" dirty="0" err="1"/>
              <a:t>Щоправда</a:t>
            </a:r>
            <a:r>
              <a:rPr lang="ru-RU" sz="1600" dirty="0"/>
              <a:t>, не </a:t>
            </a:r>
            <a:r>
              <a:rPr lang="ru-RU" sz="1600" dirty="0" err="1"/>
              <a:t>виключено</a:t>
            </a:r>
            <a:r>
              <a:rPr lang="ru-RU" sz="1600" dirty="0"/>
              <a:t>, </a:t>
            </a:r>
            <a:r>
              <a:rPr lang="ru-RU" sz="1600" dirty="0" err="1"/>
              <a:t>що</a:t>
            </a:r>
            <a:r>
              <a:rPr lang="ru-RU" sz="1600" dirty="0"/>
              <a:t> </a:t>
            </a:r>
            <a:r>
              <a:rPr lang="ru-RU" sz="1600" dirty="0" err="1"/>
              <a:t>безумовний</a:t>
            </a:r>
            <a:r>
              <a:rPr lang="ru-RU" sz="1600" dirty="0"/>
              <a:t> рефлекс </a:t>
            </a:r>
            <a:r>
              <a:rPr lang="ru-RU" sz="1600" dirty="0" err="1"/>
              <a:t>можна</a:t>
            </a:r>
            <a:r>
              <a:rPr lang="ru-RU" sz="1600" dirty="0"/>
              <a:t> </a:t>
            </a:r>
            <a:r>
              <a:rPr lang="ru-RU" sz="1600" dirty="0" err="1"/>
              <a:t>викликати</a:t>
            </a:r>
            <a:r>
              <a:rPr lang="ru-RU" sz="1600" dirty="0"/>
              <a:t> не </a:t>
            </a:r>
            <a:r>
              <a:rPr lang="ru-RU" sz="1600" dirty="0" err="1"/>
              <a:t>умовним</a:t>
            </a:r>
            <a:r>
              <a:rPr lang="ru-RU" sz="1600" dirty="0"/>
              <a:t> </a:t>
            </a:r>
            <a:r>
              <a:rPr lang="ru-RU" sz="1600" dirty="0" err="1"/>
              <a:t>подразником</a:t>
            </a:r>
            <a:r>
              <a:rPr lang="ru-RU" sz="1600" dirty="0"/>
              <a:t>, а </a:t>
            </a:r>
            <a:r>
              <a:rPr lang="ru-RU" sz="1600" dirty="0" err="1"/>
              <a:t>іншими</a:t>
            </a:r>
            <a:r>
              <a:rPr lang="ru-RU" sz="1600" dirty="0"/>
              <a:t> сигналами, </a:t>
            </a:r>
            <a:r>
              <a:rPr lang="ru-RU" sz="1600" dirty="0" err="1"/>
              <a:t>навіть</a:t>
            </a:r>
            <a:r>
              <a:rPr lang="ru-RU" sz="1600" dirty="0"/>
              <a:t> </a:t>
            </a:r>
            <a:r>
              <a:rPr lang="ru-RU" sz="1600" dirty="0" err="1"/>
              <a:t>якщо</a:t>
            </a:r>
            <a:r>
              <a:rPr lang="ru-RU" sz="1600" dirty="0"/>
              <a:t> </a:t>
            </a:r>
            <a:r>
              <a:rPr lang="ru-RU" sz="1600" dirty="0" err="1"/>
              <a:t>між</a:t>
            </a:r>
            <a:r>
              <a:rPr lang="ru-RU" sz="1600" dirty="0"/>
              <a:t> ними </a:t>
            </a:r>
            <a:r>
              <a:rPr lang="ru-RU" sz="1600" dirty="0" err="1"/>
              <a:t>немає</a:t>
            </a:r>
            <a:r>
              <a:rPr lang="ru-RU" sz="1600" dirty="0"/>
              <a:t> </a:t>
            </a:r>
            <a:r>
              <a:rPr lang="ru-RU" sz="1600" dirty="0" err="1"/>
              <a:t>помітного</a:t>
            </a:r>
            <a:r>
              <a:rPr lang="ru-RU" sz="1600" dirty="0"/>
              <a:t> </a:t>
            </a:r>
            <a:r>
              <a:rPr lang="ru-RU" sz="1600" dirty="0" err="1"/>
              <a:t>зв'язку</a:t>
            </a:r>
            <a:r>
              <a:rPr lang="ru-RU" sz="1600" dirty="0"/>
              <a:t>. </a:t>
            </a:r>
            <a:r>
              <a:rPr lang="ru-RU" sz="1600" dirty="0" err="1"/>
              <a:t>Таке</a:t>
            </a:r>
            <a:r>
              <a:rPr lang="ru-RU" sz="1600" dirty="0"/>
              <a:t> </a:t>
            </a:r>
            <a:r>
              <a:rPr lang="ru-RU" sz="1600" dirty="0" err="1"/>
              <a:t>явище</a:t>
            </a:r>
            <a:r>
              <a:rPr lang="ru-RU" sz="1600" dirty="0"/>
              <a:t>, </a:t>
            </a:r>
            <a:r>
              <a:rPr lang="ru-RU" sz="1600" dirty="0" err="1"/>
              <a:t>що</a:t>
            </a:r>
            <a:r>
              <a:rPr lang="ru-RU" sz="1600" dirty="0"/>
              <a:t> </a:t>
            </a:r>
            <a:r>
              <a:rPr lang="ru-RU" sz="1600" dirty="0" err="1"/>
              <a:t>виникає</a:t>
            </a:r>
            <a:r>
              <a:rPr lang="ru-RU" sz="1600" dirty="0"/>
              <a:t> при нерегулярному, </a:t>
            </a:r>
            <a:r>
              <a:rPr lang="ru-RU" sz="1600" dirty="0" err="1"/>
              <a:t>випадковому</a:t>
            </a:r>
            <a:r>
              <a:rPr lang="ru-RU" sz="1600" dirty="0"/>
              <a:t> </a:t>
            </a:r>
            <a:r>
              <a:rPr lang="ru-RU" sz="1600" dirty="0" err="1"/>
              <a:t>поєднанні</a:t>
            </a:r>
            <a:r>
              <a:rPr lang="ru-RU" sz="1600" dirty="0"/>
              <a:t> </a:t>
            </a:r>
            <a:r>
              <a:rPr lang="ru-RU" sz="1600" dirty="0" err="1"/>
              <a:t>умовного</a:t>
            </a:r>
            <a:r>
              <a:rPr lang="ru-RU" sz="1600" dirty="0"/>
              <a:t> </a:t>
            </a:r>
            <a:r>
              <a:rPr lang="ru-RU" sz="1600" dirty="0" err="1"/>
              <a:t>і</a:t>
            </a:r>
            <a:r>
              <a:rPr lang="ru-RU" sz="1600" dirty="0"/>
              <a:t> </a:t>
            </a:r>
            <a:r>
              <a:rPr lang="ru-RU" sz="1600" dirty="0" err="1"/>
              <a:t>безумовного</a:t>
            </a:r>
            <a:r>
              <a:rPr lang="ru-RU" sz="1600" dirty="0"/>
              <a:t> </a:t>
            </a:r>
            <a:r>
              <a:rPr lang="ru-RU" sz="1600" dirty="0" err="1"/>
              <a:t>подразників</a:t>
            </a:r>
            <a:r>
              <a:rPr lang="ru-RU" sz="1600" dirty="0"/>
              <a:t>, </a:t>
            </a:r>
            <a:r>
              <a:rPr lang="ru-RU" sz="1600" dirty="0" err="1"/>
              <a:t>називається</a:t>
            </a:r>
            <a:r>
              <a:rPr lang="ru-RU" sz="1600" dirty="0"/>
              <a:t> </a:t>
            </a:r>
            <a:r>
              <a:rPr lang="ru-RU" sz="1600" b="1" dirty="0" err="1"/>
              <a:t>псевдообумовленим</a:t>
            </a:r>
            <a:r>
              <a:rPr lang="ru-RU" sz="1600" dirty="0"/>
              <a:t>. </a:t>
            </a:r>
            <a:r>
              <a:rPr lang="ru-RU" sz="1600" dirty="0" err="1"/>
              <a:t>Якщо</a:t>
            </a:r>
            <a:r>
              <a:rPr lang="ru-RU" sz="1600" dirty="0"/>
              <a:t> </a:t>
            </a:r>
            <a:r>
              <a:rPr lang="ru-RU" sz="1600" dirty="0" err="1"/>
              <a:t>після</a:t>
            </a:r>
            <a:r>
              <a:rPr lang="ru-RU" sz="1600" dirty="0"/>
              <a:t> </a:t>
            </a:r>
            <a:r>
              <a:rPr lang="ru-RU" sz="1600" dirty="0" err="1"/>
              <a:t>згасання</a:t>
            </a:r>
            <a:r>
              <a:rPr lang="ru-RU" sz="1600" dirty="0"/>
              <a:t> </a:t>
            </a:r>
            <a:r>
              <a:rPr lang="ru-RU" sz="1600" dirty="0" err="1"/>
              <a:t>реакції</a:t>
            </a:r>
            <a:r>
              <a:rPr lang="ru-RU" sz="1600" dirty="0"/>
              <a:t> </a:t>
            </a:r>
            <a:r>
              <a:rPr lang="ru-RU" sz="1600" dirty="0" err="1"/>
              <a:t>умовний</a:t>
            </a:r>
            <a:r>
              <a:rPr lang="ru-RU" sz="1600" dirty="0"/>
              <a:t> сигнал </a:t>
            </a:r>
            <a:r>
              <a:rPr lang="ru-RU" sz="1600" dirty="0" err="1"/>
              <a:t>знову</a:t>
            </a:r>
            <a:r>
              <a:rPr lang="ru-RU" sz="1600" dirty="0"/>
              <a:t> </a:t>
            </a:r>
            <a:r>
              <a:rPr lang="ru-RU" sz="1600" dirty="0" err="1"/>
              <a:t>поєднувати</a:t>
            </a:r>
            <a:r>
              <a:rPr lang="ru-RU" sz="1600" dirty="0"/>
              <a:t> </a:t>
            </a:r>
            <a:r>
              <a:rPr lang="ru-RU" sz="1600" dirty="0" err="1"/>
              <a:t>з</a:t>
            </a:r>
            <a:r>
              <a:rPr lang="ru-RU" sz="1600" dirty="0"/>
              <a:t> </a:t>
            </a:r>
            <a:r>
              <a:rPr lang="ru-RU" sz="1600" dirty="0" err="1"/>
              <a:t>підкріпленням</a:t>
            </a:r>
            <a:r>
              <a:rPr lang="ru-RU" sz="1600" dirty="0"/>
              <a:t>, то </a:t>
            </a:r>
            <a:r>
              <a:rPr lang="ru-RU" sz="1600" dirty="0" err="1"/>
              <a:t>умовний</a:t>
            </a:r>
            <a:r>
              <a:rPr lang="ru-RU" sz="1600" dirty="0"/>
              <a:t> рефлекс </a:t>
            </a:r>
            <a:r>
              <a:rPr lang="ru-RU" sz="1600" dirty="0" err="1"/>
              <a:t>виникає</a:t>
            </a:r>
            <a:r>
              <a:rPr lang="ru-RU" sz="1600" dirty="0"/>
              <a:t> </a:t>
            </a:r>
            <a:r>
              <a:rPr lang="ru-RU" sz="1600" dirty="0" err="1"/>
              <a:t>значно</a:t>
            </a:r>
            <a:r>
              <a:rPr lang="ru-RU" sz="1600" dirty="0"/>
              <a:t> </a:t>
            </a:r>
            <a:r>
              <a:rPr lang="ru-RU" sz="1600" dirty="0" err="1"/>
              <a:t>швидше</a:t>
            </a:r>
            <a:r>
              <a:rPr lang="ru-RU" sz="1600" dirty="0"/>
              <a:t>, </a:t>
            </a:r>
            <a:r>
              <a:rPr lang="ru-RU" sz="1600" dirty="0" err="1"/>
              <a:t>ніж</a:t>
            </a:r>
            <a:r>
              <a:rPr lang="ru-RU" sz="1600" dirty="0"/>
              <a:t> в </a:t>
            </a:r>
            <a:r>
              <a:rPr lang="ru-RU" sz="1600" dirty="0" err="1"/>
              <a:t>попередньому</a:t>
            </a:r>
            <a:r>
              <a:rPr lang="ru-RU" sz="1600" dirty="0"/>
              <a:t> </a:t>
            </a:r>
            <a:r>
              <a:rPr lang="ru-RU" sz="1600" dirty="0" err="1"/>
              <a:t>випадку</a:t>
            </a:r>
            <a:r>
              <a:rPr lang="ru-RU" sz="1600" dirty="0"/>
              <a:t>. </a:t>
            </a:r>
            <a:r>
              <a:rPr lang="ru-RU" sz="1600" dirty="0" err="1"/>
              <a:t>Отже</a:t>
            </a:r>
            <a:r>
              <a:rPr lang="ru-RU" sz="1600" dirty="0"/>
              <a:t>, при </a:t>
            </a:r>
            <a:r>
              <a:rPr lang="ru-RU" sz="1600" dirty="0" err="1"/>
              <a:t>згасанні</a:t>
            </a:r>
            <a:r>
              <a:rPr lang="ru-RU" sz="1600" dirty="0"/>
              <a:t> </a:t>
            </a:r>
            <a:r>
              <a:rPr lang="ru-RU" sz="1600" dirty="0" err="1"/>
              <a:t>умовного</a:t>
            </a:r>
            <a:r>
              <a:rPr lang="ru-RU" sz="1600" dirty="0"/>
              <a:t> рефлексу </a:t>
            </a:r>
            <a:r>
              <a:rPr lang="ru-RU" sz="1600" dirty="0" err="1"/>
              <a:t>тимчасовий</a:t>
            </a:r>
            <a:r>
              <a:rPr lang="ru-RU" sz="1600" dirty="0"/>
              <a:t> </a:t>
            </a:r>
            <a:r>
              <a:rPr lang="ru-RU" sz="1600" dirty="0" err="1"/>
              <a:t>зв'язок</a:t>
            </a:r>
            <a:r>
              <a:rPr lang="ru-RU" sz="1600" dirty="0"/>
              <a:t> не </a:t>
            </a:r>
            <a:r>
              <a:rPr lang="ru-RU" sz="1600" dirty="0" err="1"/>
              <a:t>зникає</a:t>
            </a:r>
            <a:r>
              <a:rPr lang="ru-RU" sz="1600" dirty="0"/>
              <a:t>, а </a:t>
            </a:r>
            <a:r>
              <a:rPr lang="ru-RU" sz="1600" dirty="0" err="1"/>
              <a:t>лише</a:t>
            </a:r>
            <a:r>
              <a:rPr lang="ru-RU" sz="1600" dirty="0"/>
              <a:t> </a:t>
            </a:r>
            <a:r>
              <a:rPr lang="ru-RU" sz="1600" dirty="0" err="1"/>
              <a:t>пригнічується</a:t>
            </a:r>
            <a:r>
              <a:rPr lang="ru-RU" sz="1600" dirty="0"/>
              <a:t>. Про </a:t>
            </a:r>
            <a:r>
              <a:rPr lang="ru-RU" sz="1600" dirty="0" err="1"/>
              <a:t>це</a:t>
            </a:r>
            <a:r>
              <a:rPr lang="ru-RU" sz="1600" dirty="0"/>
              <a:t> </a:t>
            </a:r>
            <a:r>
              <a:rPr lang="ru-RU" sz="1600" dirty="0" err="1"/>
              <a:t>свідчить</a:t>
            </a:r>
            <a:r>
              <a:rPr lang="ru-RU" sz="1600" dirty="0"/>
              <a:t> </a:t>
            </a:r>
            <a:r>
              <a:rPr lang="ru-RU" sz="1600" dirty="0" err="1"/>
              <a:t>також</a:t>
            </a:r>
            <a:r>
              <a:rPr lang="ru-RU" sz="1600" dirty="0"/>
              <a:t> </a:t>
            </a:r>
            <a:r>
              <a:rPr lang="ru-RU" sz="1600" dirty="0" err="1"/>
              <a:t>наявність</a:t>
            </a:r>
            <a:r>
              <a:rPr lang="ru-RU" sz="1600" dirty="0"/>
              <a:t> спонтанного </a:t>
            </a:r>
            <a:r>
              <a:rPr lang="ru-RU" sz="1600" dirty="0" err="1"/>
              <a:t>відновлення</a:t>
            </a:r>
            <a:r>
              <a:rPr lang="ru-RU" sz="1600" dirty="0"/>
              <a:t> </a:t>
            </a:r>
            <a:r>
              <a:rPr lang="ru-RU" sz="1600" dirty="0" err="1"/>
              <a:t>умовного</a:t>
            </a:r>
            <a:r>
              <a:rPr lang="ru-RU" sz="1600" dirty="0"/>
              <a:t> рефлексу через </a:t>
            </a:r>
            <a:r>
              <a:rPr lang="ru-RU" sz="1600" dirty="0" err="1"/>
              <a:t>певний</a:t>
            </a:r>
            <a:r>
              <a:rPr lang="ru-RU" sz="1600" dirty="0"/>
              <a:t> час </a:t>
            </a:r>
            <a:r>
              <a:rPr lang="ru-RU" sz="1600" dirty="0" err="1"/>
              <a:t>після</a:t>
            </a:r>
            <a:r>
              <a:rPr lang="ru-RU" sz="1600" dirty="0"/>
              <a:t> </a:t>
            </a:r>
            <a:r>
              <a:rPr lang="ru-RU" sz="1600" dirty="0" err="1"/>
              <a:t>згасання</a:t>
            </a:r>
            <a:r>
              <a:rPr lang="ru-RU" sz="1600" dirty="0"/>
              <a:t>. </a:t>
            </a:r>
            <a:r>
              <a:rPr lang="ru-RU" sz="1600" dirty="0" err="1"/>
              <a:t>Крім</a:t>
            </a:r>
            <a:r>
              <a:rPr lang="ru-RU" sz="1600" dirty="0"/>
              <a:t> того, </a:t>
            </a:r>
            <a:r>
              <a:rPr lang="ru-RU" sz="1600" dirty="0" err="1"/>
              <a:t>якщо</a:t>
            </a:r>
            <a:r>
              <a:rPr lang="ru-RU" sz="1600" dirty="0"/>
              <a:t> </a:t>
            </a:r>
            <a:r>
              <a:rPr lang="ru-RU" sz="1600" dirty="0" err="1"/>
              <a:t>під</a:t>
            </a:r>
            <a:r>
              <a:rPr lang="ru-RU" sz="1600" dirty="0"/>
              <a:t> час </a:t>
            </a:r>
            <a:r>
              <a:rPr lang="ru-RU" sz="1600" dirty="0" err="1"/>
              <a:t>процедури</a:t>
            </a:r>
            <a:r>
              <a:rPr lang="ru-RU" sz="1600" dirty="0"/>
              <a:t> </a:t>
            </a:r>
            <a:r>
              <a:rPr lang="ru-RU" sz="1600" dirty="0" err="1"/>
              <a:t>згасання</a:t>
            </a:r>
            <a:r>
              <a:rPr lang="ru-RU" sz="1600" dirty="0"/>
              <a:t> </a:t>
            </a:r>
            <a:r>
              <a:rPr lang="ru-RU" sz="1600" dirty="0" err="1"/>
              <a:t>діють</a:t>
            </a:r>
            <a:r>
              <a:rPr lang="ru-RU" sz="1600" dirty="0"/>
              <a:t> </a:t>
            </a:r>
            <a:r>
              <a:rPr lang="ru-RU" sz="1600" dirty="0" err="1"/>
              <a:t>сторонні</a:t>
            </a:r>
            <a:r>
              <a:rPr lang="ru-RU" sz="1600" dirty="0"/>
              <a:t> </a:t>
            </a:r>
            <a:r>
              <a:rPr lang="ru-RU" sz="1600" dirty="0" err="1"/>
              <a:t>подразники</a:t>
            </a:r>
            <a:r>
              <a:rPr lang="ru-RU" sz="1600" dirty="0"/>
              <a:t>, то </a:t>
            </a:r>
            <a:r>
              <a:rPr lang="ru-RU" sz="1600" dirty="0" err="1"/>
              <a:t>виникає</a:t>
            </a:r>
            <a:r>
              <a:rPr lang="ru-RU" sz="1600" dirty="0"/>
              <a:t> </a:t>
            </a:r>
            <a:r>
              <a:rPr lang="ru-RU" sz="1600" dirty="0" err="1"/>
              <a:t>явище</a:t>
            </a:r>
            <a:r>
              <a:rPr lang="ru-RU" sz="1600" dirty="0"/>
              <a:t> </a:t>
            </a:r>
            <a:r>
              <a:rPr lang="ru-RU" sz="1600" dirty="0" err="1"/>
              <a:t>розгальмовування</a:t>
            </a:r>
            <a:r>
              <a:rPr lang="ru-RU" sz="1600" dirty="0"/>
              <a:t> </a:t>
            </a:r>
            <a:r>
              <a:rPr lang="ru-RU" sz="1600" dirty="0" err="1"/>
              <a:t>і</a:t>
            </a:r>
            <a:r>
              <a:rPr lang="ru-RU" sz="1600" dirty="0"/>
              <a:t> </a:t>
            </a:r>
            <a:r>
              <a:rPr lang="ru-RU" sz="1600" dirty="0" err="1"/>
              <a:t>загашаючий</a:t>
            </a:r>
            <a:r>
              <a:rPr lang="ru-RU" sz="1600" dirty="0"/>
              <a:t> </a:t>
            </a:r>
            <a:r>
              <a:rPr lang="ru-RU" sz="1600" dirty="0" err="1"/>
              <a:t>умовний</a:t>
            </a:r>
            <a:r>
              <a:rPr lang="ru-RU" sz="1600" dirty="0"/>
              <a:t> рефлекс </a:t>
            </a:r>
            <a:r>
              <a:rPr lang="ru-RU" sz="1600" dirty="0" err="1"/>
              <a:t>тимчасово</a:t>
            </a:r>
            <a:r>
              <a:rPr lang="ru-RU" sz="1600" dirty="0"/>
              <a:t> </a:t>
            </a:r>
            <a:r>
              <a:rPr lang="ru-RU" sz="1600" dirty="0" err="1"/>
              <a:t>посилюється</a:t>
            </a:r>
            <a:r>
              <a:rPr lang="ru-RU" sz="16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722893"/>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Перший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утворення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тимчасового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стадією</a:t>
            </a:r>
            <a:r>
              <a:rPr kumimoji="0" lang="uk-U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генералізації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рефлекс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підкріплюваний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умовний</a:t>
            </a:r>
            <a:r>
              <a:rPr kumimoji="0" lang="uk-U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сигнал,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схожі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систематично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підкріплювати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uk-U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сигнал, то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подібні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зникає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через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формування</a:t>
            </a:r>
            <a:r>
              <a:rPr kumimoji="0" lang="uk-U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диференційованого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гальмування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спеціалізації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рефлексу.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Основні</a:t>
            </a:r>
            <a:r>
              <a:rPr kumimoji="0" lang="uk-U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принципи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інструментальної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відкриті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розроблені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США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працях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a:t>
            </a:r>
            <a:r>
              <a:rPr kumimoji="0" lang="uk-U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Моргана,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відзначив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суттєвий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вплив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біхевіоризму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поглядів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Дж. Уотсона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a:t>
            </a:r>
            <a:r>
              <a:rPr lang="ru-RU" sz="1600" dirty="0" smtClean="0">
                <a:latin typeface="Arial" pitchFamily="34" charset="0"/>
                <a:cs typeface="Arial" pitchFamily="34"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Торндайка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Торндайк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розумової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вперше</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застосував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метод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проблемних</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ящиків</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Суть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методу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тому,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кішки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повинні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натискати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засувку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тягти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пружину,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щоб</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відкрити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дверцята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вийти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клітки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одержати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назовні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Ящики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зроблено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вертикальними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щілинами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щоб</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могла весь час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бачити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Голодна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кішка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вперше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потрапляла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ящика,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безладно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тягнулася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крізь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щілини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клітці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дряпала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предмети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усередині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ящика.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Нарешті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вона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випадково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вдаряла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замикальному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дверцята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відчинялися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наступних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спробах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кішки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поступово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концентрувалися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замикального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Врешті-решт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кішку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садили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клітку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одразу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здійснювала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інструментальну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вибиралася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їжею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назовні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Торндайк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(1898) назвав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такого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типу</a:t>
            </a:r>
            <a:r>
              <a:rPr lang="ru-RU" sz="1600" dirty="0" smtClean="0">
                <a:latin typeface="Arial" pitchFamily="34" charset="0"/>
                <a:cs typeface="Arial" pitchFamily="34" charset="0"/>
              </a:rPr>
              <a:t>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"методом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спроб</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помилок</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випадкового</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успіху</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зараз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називається</a:t>
            </a:r>
            <a:r>
              <a:rPr lang="ru-RU" sz="1600" dirty="0" smtClean="0">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інструментальним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Одним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положень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цієї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теорії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"закон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ефекту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згідно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яким</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супроводжується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винагородою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станом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задоволення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вірогідність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повторення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зростає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викликає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шкідливі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неприємні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вірогідність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повторення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знижується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Торндайк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вважав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збільшує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вірогідність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підсилює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встановлений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нею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існуючою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стимулюючою</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ситуацією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Закон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ефекту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Торндайка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покладений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основу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біхевіористського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підходу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8864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Видатним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напрямку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Скіннер</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виходячи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закону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ефекту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вважав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поєднуючись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конкретним</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видом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робитиме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частішою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Скіннер</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вважав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будь-яке</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посилити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присутності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стимулу за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стимул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лежить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межах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можливостей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Скіннер</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інструментальному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розрізняв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оперантну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спонтанну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якогось</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явного стимулу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реактивну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стимул.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вважав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оперантна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модифікується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ефективно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контролюється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нею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поєднується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керувати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оперуючи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різними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стимулами та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Оперантне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формування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навичок</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досить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широко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представлене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вільній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спонукається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внутрішньою</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потребою,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голодом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спрагою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застосовує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увесь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репертуар</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рухових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досягнення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них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корисною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ця</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одразу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закріплюється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оперантного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набувають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навичок</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переміщення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снігу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твердому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ґрунту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Скіннер</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розробив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методику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вивчення</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вільної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оперантної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суть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тому,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дозволяють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здійснювати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експериментатор</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намагається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керувати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спрямовувати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потрібному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себе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напрямку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Оперантне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вироблення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навичок</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таким чином,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тренують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виконання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яке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належить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винагорода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щура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примусити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натискувати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важіль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голуба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дзьобати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освітлений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ключ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диск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620688"/>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пов'язані</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Латентне</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Названа форма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практично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винагородою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20-ті роки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минулого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століття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виявлено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пацюки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мали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досліджувати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навчальний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лабіринт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протягом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декількох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днів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винагороди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пізніше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харчовим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швидше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проходять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потрібний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роблять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менше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помилок</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ніж</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контрольні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раніше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знайомилися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лабіринтом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пацюк</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власною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ініціативою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вивчити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весь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лабіринт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розвідки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усякого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винагорода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просто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спонукає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вчитися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швидше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Латентне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широко</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розповсюджена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просторі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явно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виражена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дослідницькій</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Досить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згадати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класичні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роботи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Фриша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орієнтаційні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бджіл</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вивченні цього явища, почав оформлятися "когнітивний" підхід у теорії </a:t>
            </a:r>
            <a:r>
              <a:rPr kumimoji="0" lang="uk-UA"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Відповідно до уявлень Е. </a:t>
            </a:r>
            <a:r>
              <a:rPr kumimoji="0" lang="uk-UA"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Толмена</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безліч сигналів з навколишнього середовища неминуче надходить до мозку, але </a:t>
            </a:r>
            <a:r>
              <a:rPr kumimoji="0" lang="uk-UA"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навіть у людини </a:t>
            </a:r>
            <a:r>
              <a:rPr kumimoji="0" lang="uk-UA"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одні сигнали ясно усвідомлюються, другі сприймаються свідомістю дуже нечітко, а треті і зовсім не доходять до свідомості. При цьому в мозку створюються свого роду план-схеми навколишнього середовища, або когнітивні карти, на підставі котрих організм вибирає, які реакції будуть найбільш адекватними в раптово виниклій і якісно новій або в невизначеній ситуації.</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Умовно-рефлекторне</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уникання</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їжі</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Цей феномен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кожному,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хто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намагався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позбутися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вдома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мишей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щурів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допомогою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пасток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отруєних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принад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Ключем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розуміння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послужили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експерименти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виконані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початку 60-х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минулого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сторіччя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Гарсом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колегами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аналізу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смакової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відрази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викликаної</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отруєнням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призвели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глибшого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розуміння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виробленні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класичного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інструментального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рефлексів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Щури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вижили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після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отруєння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починають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уникати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принади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завдячуючи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смаку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нюху;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остерігаються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принад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них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викликали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хворобливі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ніколи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уникають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місць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сталося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отруєння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нагадує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вироблення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класичного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рефлексу: стимул</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проковтнута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отруєна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сполучаючись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стимулом (запах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смак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отруєної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викликає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безумовну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(хвороба),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призводить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вироблення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lang="ru-RU" sz="1600" dirty="0" smtClean="0">
                <a:latin typeface="Arial" pitchFamily="34" charset="0"/>
                <a:cs typeface="Arial" pitchFamily="34"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уникання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радикально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відрізняються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класичного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умовного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рефлексу. При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виробленні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класичного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рефлексу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оптимальний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інтервал</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між</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стимулом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долю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секунди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підкріплення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хоча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трохи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затримується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вироблення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рефлексу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менш</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ефективним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зовсім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того,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відраза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специфічність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стосовно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конкретного смаку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запаху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водночас</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важко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викликати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відразу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стимулів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скажімо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слухових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зорових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Імітаційне</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якогось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зразка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добре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розвинутими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соціальними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соціальної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опановують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молоді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завдяки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спостереженню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особинами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найближчого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оточення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служать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"моделями" 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оволодіння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такими формами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їхнього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доцільного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використання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Імітаційні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способи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поширені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птахів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Птахи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правильно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співають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пісню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особин</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Молодий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зяблик,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виростав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неволі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ніколи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співу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побратимів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буде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співати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правильно. Усе,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якесь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нерозбірливе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щебетання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протягом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тижнів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молодий</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самець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буде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старого,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досвідченого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зяблика, то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розвинеться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нормальна,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характерна 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пісня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sz="1600" dirty="0" smtClean="0">
                <a:latin typeface="Arial" pitchFamily="34" charset="0"/>
                <a:cs typeface="Arial" pitchFamily="34"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Імітаційні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способи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удосконалювання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поділяють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вікарне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6475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Елементарна</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сенсорна</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психіка</a:t>
            </a:r>
            <a:endPar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Нижчий</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0" y="1052736"/>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знаходиться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досить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велика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перебувають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межі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рослинного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джгутикові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порівняно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одноклітинні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найтиповіших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цієї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належать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високоорганізовані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числа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інфузорій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піднялися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Філогенез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відбувався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паралельно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зокрема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знайшло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формуванні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аналогів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органелами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виступає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різноманітних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формах,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все-таки вона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притаманна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говорити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через те,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активно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навколишньому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безпосередньо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незначущі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компонентів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сигнали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словами,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відчуття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там, де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з'являється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відчуття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починається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рівнем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рослинам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притаманне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допсихічне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подразливості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допсихічного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евглени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зумовлене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наявністю</a:t>
            </a:r>
            <a:r>
              <a:rPr lang="ru-RU" sz="8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аутотрафного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типу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харчування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вона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однаковою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мірою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належить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рослин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Ступінь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наскільки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розвинуті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здібності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просторовотимчасова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зустрічаються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різноманітні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пересування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водному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найпримітивнішому</a:t>
            </a:r>
            <a:r>
              <a:rPr lang="ru-RU" sz="1400" dirty="0" smtClean="0">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кінезів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здійснюється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відчуттів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обмежується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таксисів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дозволяють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уникати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несприятливих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перебуває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начебто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негативним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знаком,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потрапляють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сферу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позитивних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ідучи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негативних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означає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фаза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певному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значенні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недорозвинена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того ж вона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позбавлена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багатоетапної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структури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122911"/>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спосіб</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шляхом прямого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копіювання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оцінки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призначення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спосіб</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видоспецифічним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завжди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доцільний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встановлена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ссавців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собак,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кішок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мишей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переважно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приматів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недаремно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називають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мавпуванням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варіантом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імітації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Вироблені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маніпуляції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предметами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побуту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інструментами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звичайно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видоспецифічними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шимпанзе.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тип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імітаційної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називають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факультативним</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наслідуванням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Вікарне</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зняття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технологічного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зразка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(аналога для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досягнення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бажаної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мети).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зняття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засвоєння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моделі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залежно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того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суб'єкта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копіюється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зразкова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самого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наслідувача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Тобто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тут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побачити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своєрідні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спрощені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когнітивних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подібним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чином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молоді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хижі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навчаються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прийомам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полювання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Вікарні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часто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успішне</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використання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соціально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значущих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поведінкових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молодими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старших часто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підвищує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соціальний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ієрархічний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ранг.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Молоду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цирку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зоопарку,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потрапила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спільної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клітки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 жила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угрупованням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молодих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сиділа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кутку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покірності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намагалася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підійти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миски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їжею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відганяли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Хазяїн зайшов провідати мавпу, яка не звикла їсти з миски лапами, як не звикла й щоб миска стояла на підлозі, адже її вчили їсти в одязі за столом і ложкою. Одягу і столу мавпа,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звичайно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мала,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дали ложку. Вона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підійшла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миски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спритно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почала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їсти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ложкою.</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розступилися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здивувалися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ложці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добре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знайома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вправності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безпосередньому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використанні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старий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самець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підійшов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простягнув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руку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ложки.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вимагав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попросив. І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циркова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те,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вправно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ложкою,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прийнята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найвищому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вираженні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вікарне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людям.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Копіювання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стилю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одягу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манери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триматися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модних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кумирів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своєрідний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потягу до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допомогою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програми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363915"/>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Евристичне </a:t>
            </a:r>
            <a:r>
              <a:rPr kumimoji="0" lang="uk-UA"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uk-UA"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Досліджуючи поведінку мавп, які витягали банан за допомогою надставних палок,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Келер</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прийшов до висновку, що у вищих тварин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переважно не зумовлене створенням механічних асоціацій між якимось стимулом (стимулами) і реакцією.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Швидше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користуються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чимось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зразок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методу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аналогій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інтегруючи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накопичений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тією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інформацією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отримують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досліджуючи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конкретну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проблемну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спосіб</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ґрунтується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внутрішньому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елементів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попереднього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рішення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порізному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англомовній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літературі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інсайт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збагнення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проникнення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суть,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розуміння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французькій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інтуїція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здогад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Нерідко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метод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евристичним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з'ясування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проблеми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приходить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раптово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 проб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помилок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звичайно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логічного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міркування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пішла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осяяння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Архімеда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несподівано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зробив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знамените</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відкриття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вигукнув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Еврика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ситуаціях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наближені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справжніх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Генетична</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пам'ять</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тобто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набутої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зумовленої</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нейробіологічними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записана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генотипі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еволюційно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набута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задається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специфічна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конституція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живої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способи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пристосування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мінливих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звичайно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Очевидно, що призначення індивідуальної і генетичної пам'яті полягає у виконанні різних біологічних функцій. Тому необхідне чітке розуміння суті і відмінностей цих видів пам'яті. Нам вже відомі деякі особливості будови носіїв спадкової інформації. Це генетичні коди, які є надзвичайно компактними.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Водночас</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неймовірно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надійні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Надійність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внесення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будь-якої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інформації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текстів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проблематичним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 іншого боку, якщо немає змін в генетичній інформації, то немає й еволюції. Еволюція забезпечується саме завдяки так званим "ляпсусам" у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генотиповій</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передачі. Помилки, зміни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текстах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мутаціями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спонтанно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дією</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мутагенами.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620688"/>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розумінні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самовільно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виникають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єдине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джерело</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живій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частину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таких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неможливо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помітити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мутаційні</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фенотипі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морфологічних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фізіологічних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ознаках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штучне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створення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відбір</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селекція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рослин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лікування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корекція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Природні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випадкові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передбачувані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перш за</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надзвичайно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складною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організацією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апарату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часткового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відновлення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пошкодженнях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викликати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штучно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роблять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самим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підвищувати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ефективність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селекції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Найбільшу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ефективність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впливом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мутагени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хімічні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речовини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іонізуюча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радіація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Розрізняють</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декілька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каріотипу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відхилення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кількості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хромосом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видового</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стандарту); 2)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хромосомні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супроводжуються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незворотними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змінами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структурі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хромосом);</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точкові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структурі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хромосом).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поділяють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корисні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шкідливі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нейтральні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належать до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нейтральних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шкідливих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пояснюється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пошкодження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текстів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програм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мутація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призводить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загибелі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летальною.</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тому,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жоден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запис</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внесений</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тексту,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буває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самому початку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доцільним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незважаючи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приймаються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випробування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Філогенетичні</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Розгляд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розвивається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живою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матерією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дозволяє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виявити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порівняльні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філогенезу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Кожному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субстрат. Для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спадкової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матеріальним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субстратом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апарат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Матеріальним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субстратом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система,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розвинутий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онтогенезі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мультифункціональний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орган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головний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одного боку,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біохімічні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лежать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спадкової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Ю. Г.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Трошихіна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виділяє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послідовних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мнемічної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початкових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мнемічна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виступає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вроджена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Спадкова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інформація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закодована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допомогою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молекулярної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ДНК.</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Перший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відноситься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певному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етапі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виділити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наступний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морфофізіологічний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нього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мнемічна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поділяється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фенотипічну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Цей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поділ</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виникненням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клітини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створює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накопичення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генетичним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незначний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морфологічний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субстрат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забезпечує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накопичення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виражається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короткому</a:t>
            </a:r>
            <a:r>
              <a:rPr lang="ru-RU" sz="8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збереженні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слідів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звиканні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Зворотною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необхідною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стороною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запам'ятовування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зникнення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точніше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припинення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розвиток</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виникненням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цієї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обставини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прогресивної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добре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Цей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називається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нейрональним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забезпечує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утворення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навичок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Централізація нервової системи призводить до більш високої форми адаптації: у тварин з'являється здатність утворювати умовні рефлекси на базі вроджених рефлексів.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Відбувається суттєве збільшення можливостей індивідуальної пам'яті, що проявляється у складності поведінки, яка варіює від стереотипного короткого акту до ланцюгової послідовності дій, зумовленої як вродженими, так і придбаними властивостями. Діяльність тварин стає різноманітнішою, ускладнюється рецепторний апарат, відповідно змінюється форма відображення дійсності. Механізми забезпечення функції пам'яті стають досконалішими. Цей рівень розвитку пам'яті називається </a:t>
            </a: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нейропсихічним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Забування на цьому рівні забезпечується зовнішнім гальмуванням і різними видами внутрішнього гальмування.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Перелік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способів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запам'ятовування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поповнюється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рівнем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названим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нейропсихічнимим</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рівнем</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вищого</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порядку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Тут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найяскравіше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виявляються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асоціації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дисоціації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становлять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мислення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запам'ятовування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збереження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відтворення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Включаючи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передача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підкреслюємо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мнемічної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мислення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свідомості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перше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місце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належить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соціально-історичному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92696"/>
            <a:ext cx="9144000" cy="5632311"/>
          </a:xfrm>
          <a:prstGeom prst="rect">
            <a:avLst/>
          </a:prstGeom>
        </p:spPr>
        <p:txBody>
          <a:bodyPr wrap="square">
            <a:spAutoFit/>
          </a:bodyPr>
          <a:lstStyle/>
          <a:p>
            <a:pPr algn="just"/>
            <a:r>
              <a:rPr lang="ru-RU" dirty="0"/>
              <a:t>У </a:t>
            </a:r>
            <a:r>
              <a:rPr lang="ru-RU" dirty="0" err="1"/>
              <a:t>працях</a:t>
            </a:r>
            <a:r>
              <a:rPr lang="ru-RU" dirty="0"/>
              <a:t> </a:t>
            </a:r>
            <a:r>
              <a:rPr lang="ru-RU" dirty="0" err="1"/>
              <a:t>видатних</a:t>
            </a:r>
            <a:r>
              <a:rPr lang="ru-RU" dirty="0"/>
              <a:t> </a:t>
            </a:r>
            <a:r>
              <a:rPr lang="ru-RU" dirty="0" err="1"/>
              <a:t>психологів</a:t>
            </a:r>
            <a:r>
              <a:rPr lang="ru-RU" dirty="0"/>
              <a:t> </a:t>
            </a:r>
            <a:r>
              <a:rPr lang="ru-RU" dirty="0" err="1"/>
              <a:t>висловлюється</a:t>
            </a:r>
            <a:r>
              <a:rPr lang="ru-RU" dirty="0"/>
              <a:t> думка про </a:t>
            </a:r>
            <a:r>
              <a:rPr lang="ru-RU" dirty="0" err="1"/>
              <a:t>соціально-історичне</a:t>
            </a:r>
            <a:r>
              <a:rPr lang="ru-RU" dirty="0"/>
              <a:t> </a:t>
            </a:r>
            <a:r>
              <a:rPr lang="ru-RU" dirty="0" err="1"/>
              <a:t>походження</a:t>
            </a:r>
            <a:r>
              <a:rPr lang="ru-RU" dirty="0"/>
              <a:t> </a:t>
            </a:r>
            <a:r>
              <a:rPr lang="ru-RU" dirty="0" err="1"/>
              <a:t>багатьох</a:t>
            </a:r>
            <a:r>
              <a:rPr lang="ru-RU" dirty="0"/>
              <a:t> </a:t>
            </a:r>
            <a:r>
              <a:rPr lang="ru-RU" dirty="0" err="1"/>
              <a:t>психічних</a:t>
            </a:r>
            <a:r>
              <a:rPr lang="ru-RU" dirty="0"/>
              <a:t> </a:t>
            </a:r>
            <a:r>
              <a:rPr lang="ru-RU" dirty="0" err="1"/>
              <a:t>процесів</a:t>
            </a:r>
            <a:r>
              <a:rPr lang="ru-RU" dirty="0"/>
              <a:t>. Про </a:t>
            </a:r>
            <a:r>
              <a:rPr lang="ru-RU" dirty="0" err="1"/>
              <a:t>історичний</a:t>
            </a:r>
            <a:r>
              <a:rPr lang="ru-RU" dirty="0"/>
              <a:t> </a:t>
            </a:r>
            <a:r>
              <a:rPr lang="ru-RU" dirty="0" err="1"/>
              <a:t>розвиток</a:t>
            </a:r>
            <a:r>
              <a:rPr lang="ru-RU" dirty="0"/>
              <a:t> </a:t>
            </a:r>
            <a:r>
              <a:rPr lang="ru-RU" dirty="0" err="1"/>
              <a:t>людини</a:t>
            </a:r>
            <a:r>
              <a:rPr lang="ru-RU" dirty="0"/>
              <a:t> говориться в </a:t>
            </a:r>
            <a:r>
              <a:rPr lang="ru-RU" dirty="0" err="1"/>
              <a:t>працях</a:t>
            </a:r>
            <a:r>
              <a:rPr lang="ru-RU" dirty="0"/>
              <a:t> Л. С. </a:t>
            </a:r>
            <a:r>
              <a:rPr lang="ru-RU" dirty="0" err="1"/>
              <a:t>Виготського</a:t>
            </a:r>
            <a:r>
              <a:rPr lang="ru-RU" dirty="0"/>
              <a:t> </a:t>
            </a:r>
            <a:r>
              <a:rPr lang="ru-RU" dirty="0" err="1"/>
              <a:t>й</a:t>
            </a:r>
            <a:r>
              <a:rPr lang="ru-RU" dirty="0"/>
              <a:t> А. Р. </a:t>
            </a:r>
            <a:r>
              <a:rPr lang="ru-RU" dirty="0" err="1"/>
              <a:t>Лурія</a:t>
            </a:r>
            <a:r>
              <a:rPr lang="ru-RU" dirty="0"/>
              <a:t>. </a:t>
            </a:r>
            <a:r>
              <a:rPr lang="ru-RU" dirty="0" err="1"/>
              <a:t>Ще</a:t>
            </a:r>
            <a:r>
              <a:rPr lang="ru-RU" dirty="0"/>
              <a:t> в 1930 р. у </a:t>
            </a:r>
            <a:r>
              <a:rPr lang="ru-RU" dirty="0" err="1"/>
              <a:t>спільному</a:t>
            </a:r>
            <a:r>
              <a:rPr lang="ru-RU" dirty="0"/>
              <a:t> </a:t>
            </a:r>
            <a:r>
              <a:rPr lang="ru-RU" dirty="0" err="1"/>
              <a:t>виданні</a:t>
            </a:r>
            <a:r>
              <a:rPr lang="ru-RU" dirty="0"/>
              <a:t> "</a:t>
            </a:r>
            <a:r>
              <a:rPr lang="ru-RU" dirty="0" err="1"/>
              <a:t>Етюди</a:t>
            </a:r>
            <a:r>
              <a:rPr lang="ru-RU" dirty="0"/>
              <a:t> </a:t>
            </a:r>
            <a:r>
              <a:rPr lang="ru-RU" dirty="0" err="1"/>
              <a:t>з</a:t>
            </a:r>
            <a:r>
              <a:rPr lang="ru-RU" dirty="0"/>
              <a:t> </a:t>
            </a:r>
            <a:r>
              <a:rPr lang="ru-RU" dirty="0" err="1"/>
              <a:t>історії</a:t>
            </a:r>
            <a:r>
              <a:rPr lang="ru-RU" dirty="0"/>
              <a:t> </a:t>
            </a:r>
            <a:r>
              <a:rPr lang="ru-RU" dirty="0" err="1"/>
              <a:t>поведінки</a:t>
            </a:r>
            <a:r>
              <a:rPr lang="ru-RU" dirty="0"/>
              <a:t>" </a:t>
            </a:r>
            <a:r>
              <a:rPr lang="ru-RU" dirty="0" err="1"/>
              <a:t>автори</a:t>
            </a:r>
            <a:r>
              <a:rPr lang="ru-RU" dirty="0"/>
              <a:t> писали: "</a:t>
            </a:r>
            <a:r>
              <a:rPr lang="ru-RU" dirty="0" err="1"/>
              <a:t>Поведінка</a:t>
            </a:r>
            <a:r>
              <a:rPr lang="ru-RU" dirty="0"/>
              <a:t> </a:t>
            </a:r>
            <a:r>
              <a:rPr lang="ru-RU" dirty="0" err="1"/>
              <a:t>сучасної</a:t>
            </a:r>
            <a:r>
              <a:rPr lang="ru-RU" dirty="0"/>
              <a:t> </a:t>
            </a:r>
            <a:r>
              <a:rPr lang="ru-RU" dirty="0" err="1"/>
              <a:t>культурної</a:t>
            </a:r>
            <a:r>
              <a:rPr lang="ru-RU" dirty="0"/>
              <a:t> </a:t>
            </a:r>
            <a:r>
              <a:rPr lang="ru-RU" dirty="0" err="1"/>
              <a:t>людини</a:t>
            </a:r>
            <a:r>
              <a:rPr lang="ru-RU" dirty="0"/>
              <a:t> </a:t>
            </a:r>
            <a:r>
              <a:rPr lang="ru-RU" dirty="0" err="1"/>
              <a:t>є</a:t>
            </a:r>
            <a:r>
              <a:rPr lang="ru-RU" dirty="0"/>
              <a:t> не </a:t>
            </a:r>
            <a:r>
              <a:rPr lang="ru-RU" dirty="0" err="1"/>
              <a:t>тільки</a:t>
            </a:r>
            <a:r>
              <a:rPr lang="ru-RU" dirty="0"/>
              <a:t> продуктом </a:t>
            </a:r>
            <a:r>
              <a:rPr lang="ru-RU" dirty="0" err="1"/>
              <a:t>біологічної</a:t>
            </a:r>
            <a:r>
              <a:rPr lang="ru-RU" dirty="0"/>
              <a:t> </a:t>
            </a:r>
            <a:r>
              <a:rPr lang="ru-RU" dirty="0" err="1"/>
              <a:t>еволюції</a:t>
            </a:r>
            <a:r>
              <a:rPr lang="ru-RU" dirty="0"/>
              <a:t>, не </a:t>
            </a:r>
            <a:r>
              <a:rPr lang="ru-RU" dirty="0" err="1"/>
              <a:t>тільки</a:t>
            </a:r>
            <a:r>
              <a:rPr lang="ru-RU" dirty="0"/>
              <a:t> результатом </a:t>
            </a:r>
            <a:r>
              <a:rPr lang="ru-RU" dirty="0" err="1"/>
              <a:t>розвитку</a:t>
            </a:r>
            <a:r>
              <a:rPr lang="ru-RU" dirty="0"/>
              <a:t> в </a:t>
            </a:r>
            <a:r>
              <a:rPr lang="ru-RU" dirty="0" err="1"/>
              <a:t>дитячому</a:t>
            </a:r>
            <a:r>
              <a:rPr lang="ru-RU" dirty="0"/>
              <a:t> </a:t>
            </a:r>
            <a:r>
              <a:rPr lang="ru-RU" dirty="0" err="1"/>
              <a:t>віці</a:t>
            </a:r>
            <a:r>
              <a:rPr lang="ru-RU" dirty="0"/>
              <a:t>, </a:t>
            </a:r>
            <a:r>
              <a:rPr lang="ru-RU" dirty="0" err="1"/>
              <a:t>але</a:t>
            </a:r>
            <a:r>
              <a:rPr lang="ru-RU" dirty="0"/>
              <a:t> </a:t>
            </a:r>
            <a:r>
              <a:rPr lang="ru-RU" dirty="0" err="1"/>
              <a:t>і</a:t>
            </a:r>
            <a:r>
              <a:rPr lang="ru-RU" dirty="0"/>
              <a:t> продуктом </a:t>
            </a:r>
            <a:r>
              <a:rPr lang="ru-RU" dirty="0" err="1"/>
              <a:t>розвитку</a:t>
            </a:r>
            <a:r>
              <a:rPr lang="ru-RU" dirty="0"/>
              <a:t> </a:t>
            </a:r>
            <a:r>
              <a:rPr lang="ru-RU" dirty="0" err="1"/>
              <a:t>історичного</a:t>
            </a:r>
            <a:r>
              <a:rPr lang="ru-RU" dirty="0"/>
              <a:t>". </a:t>
            </a:r>
            <a:r>
              <a:rPr lang="ru-RU" dirty="0" err="1"/>
              <a:t>Передумовою</a:t>
            </a:r>
            <a:r>
              <a:rPr lang="ru-RU" dirty="0"/>
              <a:t> </a:t>
            </a:r>
            <a:r>
              <a:rPr lang="ru-RU" dirty="0" err="1"/>
              <a:t>появи</a:t>
            </a:r>
            <a:r>
              <a:rPr lang="ru-RU" dirty="0"/>
              <a:t> </a:t>
            </a:r>
            <a:r>
              <a:rPr lang="ru-RU" dirty="0" err="1"/>
              <a:t>механізму</a:t>
            </a:r>
            <a:r>
              <a:rPr lang="ru-RU" dirty="0"/>
              <a:t>, </a:t>
            </a:r>
            <a:r>
              <a:rPr lang="ru-RU" dirty="0" err="1"/>
              <a:t>який</a:t>
            </a:r>
            <a:r>
              <a:rPr lang="ru-RU" dirty="0"/>
              <a:t> </a:t>
            </a:r>
            <a:r>
              <a:rPr lang="ru-RU" dirty="0" err="1"/>
              <a:t>забезпечує</a:t>
            </a:r>
            <a:r>
              <a:rPr lang="ru-RU" dirty="0"/>
              <a:t> передачу </a:t>
            </a:r>
            <a:r>
              <a:rPr lang="ru-RU" dirty="0" err="1"/>
              <a:t>досвіду</a:t>
            </a:r>
            <a:r>
              <a:rPr lang="ru-RU" dirty="0"/>
              <a:t> в людей, </a:t>
            </a:r>
            <a:r>
              <a:rPr lang="ru-RU" dirty="0" err="1"/>
              <a:t>є</a:t>
            </a:r>
            <a:r>
              <a:rPr lang="ru-RU" dirty="0"/>
              <a:t> </a:t>
            </a:r>
            <a:r>
              <a:rPr lang="ru-RU" dirty="0" err="1"/>
              <a:t>зародки</a:t>
            </a:r>
            <a:r>
              <a:rPr lang="ru-RU" dirty="0"/>
              <a:t> </a:t>
            </a:r>
            <a:r>
              <a:rPr lang="ru-RU" dirty="0" err="1"/>
              <a:t>наслідування</a:t>
            </a:r>
            <a:r>
              <a:rPr lang="ru-RU" dirty="0"/>
              <a:t> у </a:t>
            </a:r>
            <a:r>
              <a:rPr lang="ru-RU" dirty="0" err="1"/>
              <a:t>тварин</a:t>
            </a:r>
            <a:r>
              <a:rPr lang="ru-RU" dirty="0"/>
              <a:t>. </a:t>
            </a:r>
            <a:r>
              <a:rPr lang="ru-RU" dirty="0" err="1"/>
              <a:t>Розвиток</a:t>
            </a:r>
            <a:r>
              <a:rPr lang="ru-RU" dirty="0"/>
              <a:t> </a:t>
            </a:r>
            <a:r>
              <a:rPr lang="ru-RU" dirty="0" err="1"/>
              <a:t>пам'яті</a:t>
            </a:r>
            <a:r>
              <a:rPr lang="ru-RU" dirty="0"/>
              <a:t> </a:t>
            </a:r>
            <a:r>
              <a:rPr lang="ru-RU" dirty="0" err="1"/>
              <a:t>перейшов</a:t>
            </a:r>
            <a:r>
              <a:rPr lang="ru-RU" dirty="0"/>
              <a:t> на </a:t>
            </a:r>
            <a:r>
              <a:rPr lang="ru-RU" dirty="0" err="1"/>
              <a:t>новий</a:t>
            </a:r>
            <a:r>
              <a:rPr lang="ru-RU" dirty="0"/>
              <a:t> </a:t>
            </a:r>
            <a:r>
              <a:rPr lang="ru-RU" dirty="0" err="1"/>
              <a:t>етап</a:t>
            </a:r>
            <a:r>
              <a:rPr lang="ru-RU" dirty="0"/>
              <a:t> — </a:t>
            </a:r>
            <a:r>
              <a:rPr lang="ru-RU" dirty="0" err="1"/>
              <a:t>етап</a:t>
            </a:r>
            <a:r>
              <a:rPr lang="ru-RU" dirty="0"/>
              <a:t> </a:t>
            </a:r>
            <a:r>
              <a:rPr lang="ru-RU" dirty="0" err="1"/>
              <a:t>соціальної</a:t>
            </a:r>
            <a:r>
              <a:rPr lang="ru-RU" dirty="0"/>
              <a:t> </a:t>
            </a:r>
            <a:r>
              <a:rPr lang="ru-RU" dirty="0" err="1"/>
              <a:t>пам'яті</a:t>
            </a:r>
            <a:r>
              <a:rPr lang="ru-RU" dirty="0"/>
              <a:t>. Цей </a:t>
            </a:r>
            <a:r>
              <a:rPr lang="ru-RU" dirty="0" err="1"/>
              <a:t>етап</a:t>
            </a:r>
            <a:r>
              <a:rPr lang="ru-RU" dirty="0"/>
              <a:t> </a:t>
            </a:r>
            <a:r>
              <a:rPr lang="ru-RU" dirty="0" err="1"/>
              <a:t>містить</a:t>
            </a:r>
            <a:r>
              <a:rPr lang="ru-RU" dirty="0"/>
              <a:t> два </a:t>
            </a:r>
            <a:r>
              <a:rPr lang="ru-RU" dirty="0" err="1"/>
              <a:t>рівні</a:t>
            </a:r>
            <a:r>
              <a:rPr lang="ru-RU" dirty="0"/>
              <a:t>, один </a:t>
            </a:r>
            <a:r>
              <a:rPr lang="ru-RU" dirty="0" err="1"/>
              <a:t>із</a:t>
            </a:r>
            <a:r>
              <a:rPr lang="ru-RU" dirty="0"/>
              <a:t> </a:t>
            </a:r>
            <a:r>
              <a:rPr lang="ru-RU" dirty="0" err="1"/>
              <a:t>яких</a:t>
            </a:r>
            <a:r>
              <a:rPr lang="ru-RU" dirty="0"/>
              <a:t> </a:t>
            </a:r>
            <a:r>
              <a:rPr lang="ru-RU" dirty="0" err="1"/>
              <a:t>стадно-біологічний</a:t>
            </a:r>
            <a:r>
              <a:rPr lang="ru-RU" dirty="0"/>
              <a:t>. В </a:t>
            </a:r>
            <a:r>
              <a:rPr lang="ru-RU" dirty="0" err="1"/>
              <a:t>основі</a:t>
            </a:r>
            <a:r>
              <a:rPr lang="ru-RU" dirty="0"/>
              <a:t> </a:t>
            </a:r>
            <a:r>
              <a:rPr lang="ru-RU" dirty="0" err="1"/>
              <a:t>його</a:t>
            </a:r>
            <a:r>
              <a:rPr lang="ru-RU" dirty="0"/>
              <a:t> </a:t>
            </a:r>
            <a:r>
              <a:rPr lang="ru-RU" dirty="0" err="1"/>
              <a:t>є</a:t>
            </a:r>
            <a:r>
              <a:rPr lang="ru-RU" dirty="0"/>
              <a:t> </a:t>
            </a:r>
            <a:r>
              <a:rPr lang="ru-RU" dirty="0" err="1"/>
              <a:t>механізм</a:t>
            </a:r>
            <a:r>
              <a:rPr lang="ru-RU" dirty="0"/>
              <a:t> </a:t>
            </a:r>
            <a:r>
              <a:rPr lang="ru-RU" dirty="0" err="1"/>
              <a:t>наслідування</a:t>
            </a:r>
            <a:r>
              <a:rPr lang="ru-RU" dirty="0"/>
              <a:t>. </a:t>
            </a:r>
            <a:r>
              <a:rPr lang="ru-RU" dirty="0" err="1"/>
              <a:t>Здатність</a:t>
            </a:r>
            <a:r>
              <a:rPr lang="ru-RU" dirty="0"/>
              <a:t> до </a:t>
            </a:r>
            <a:r>
              <a:rPr lang="ru-RU" dirty="0" err="1"/>
              <a:t>наслідування</a:t>
            </a:r>
            <a:r>
              <a:rPr lang="ru-RU" dirty="0"/>
              <a:t> </a:t>
            </a:r>
            <a:r>
              <a:rPr lang="ru-RU" dirty="0" err="1"/>
              <a:t>вроджена</a:t>
            </a:r>
            <a:r>
              <a:rPr lang="ru-RU" dirty="0"/>
              <a:t>, </a:t>
            </a:r>
            <a:r>
              <a:rPr lang="ru-RU" dirty="0" err="1"/>
              <a:t>але</a:t>
            </a:r>
            <a:r>
              <a:rPr lang="ru-RU" dirty="0"/>
              <a:t> </a:t>
            </a:r>
            <a:r>
              <a:rPr lang="ru-RU" dirty="0" err="1"/>
              <a:t>конкретний</a:t>
            </a:r>
            <a:r>
              <a:rPr lang="ru-RU" dirty="0"/>
              <a:t> </a:t>
            </a:r>
            <a:r>
              <a:rPr lang="ru-RU" dirty="0" err="1"/>
              <a:t>прояв</a:t>
            </a:r>
            <a:r>
              <a:rPr lang="ru-RU" dirty="0"/>
              <a:t> </a:t>
            </a:r>
            <a:r>
              <a:rPr lang="ru-RU" dirty="0" err="1"/>
              <a:t>наслідування</a:t>
            </a:r>
            <a:r>
              <a:rPr lang="ru-RU" dirty="0"/>
              <a:t> </a:t>
            </a:r>
            <a:r>
              <a:rPr lang="ru-RU" dirty="0" err="1"/>
              <a:t>має</a:t>
            </a:r>
            <a:r>
              <a:rPr lang="ru-RU" dirty="0"/>
              <a:t> характер </a:t>
            </a:r>
            <a:r>
              <a:rPr lang="ru-RU" dirty="0" err="1"/>
              <a:t>індивідуального</a:t>
            </a:r>
            <a:r>
              <a:rPr lang="ru-RU" dirty="0"/>
              <a:t> </a:t>
            </a:r>
            <a:r>
              <a:rPr lang="ru-RU" dirty="0" err="1"/>
              <a:t>пристосування</a:t>
            </a:r>
            <a:r>
              <a:rPr lang="ru-RU" dirty="0"/>
              <a:t>. </a:t>
            </a:r>
            <a:r>
              <a:rPr lang="ru-RU" dirty="0" err="1"/>
              <a:t>Наслідування</a:t>
            </a:r>
            <a:r>
              <a:rPr lang="ru-RU" dirty="0"/>
              <a:t> </a:t>
            </a:r>
            <a:r>
              <a:rPr lang="ru-RU" dirty="0" err="1"/>
              <a:t>відрізняється</a:t>
            </a:r>
            <a:r>
              <a:rPr lang="ru-RU" dirty="0"/>
              <a:t> </a:t>
            </a:r>
            <a:r>
              <a:rPr lang="ru-RU" dirty="0" err="1"/>
              <a:t>від</a:t>
            </a:r>
            <a:r>
              <a:rPr lang="ru-RU" dirty="0"/>
              <a:t> </a:t>
            </a:r>
            <a:r>
              <a:rPr lang="ru-RU" dirty="0" err="1"/>
              <a:t>досвіду</a:t>
            </a:r>
            <a:r>
              <a:rPr lang="ru-RU" dirty="0"/>
              <a:t>, </a:t>
            </a:r>
            <a:r>
              <a:rPr lang="ru-RU" dirty="0" err="1"/>
              <a:t>отриманого</a:t>
            </a:r>
            <a:r>
              <a:rPr lang="ru-RU" dirty="0"/>
              <a:t> шляхом проб </a:t>
            </a:r>
            <a:r>
              <a:rPr lang="ru-RU" dirty="0" err="1"/>
              <a:t>і</a:t>
            </a:r>
            <a:r>
              <a:rPr lang="ru-RU" dirty="0"/>
              <a:t> </a:t>
            </a:r>
            <a:r>
              <a:rPr lang="ru-RU" dirty="0" err="1"/>
              <a:t>помилок</a:t>
            </a:r>
            <a:r>
              <a:rPr lang="ru-RU" dirty="0"/>
              <a:t>. </a:t>
            </a:r>
            <a:r>
              <a:rPr lang="ru-RU" dirty="0" err="1"/>
              <a:t>Індивідуальний</a:t>
            </a:r>
            <a:r>
              <a:rPr lang="ru-RU" dirty="0"/>
              <a:t> </a:t>
            </a:r>
            <a:r>
              <a:rPr lang="ru-RU" dirty="0" err="1"/>
              <a:t>досвід</a:t>
            </a:r>
            <a:r>
              <a:rPr lang="ru-RU" dirty="0"/>
              <a:t>, </a:t>
            </a:r>
            <a:r>
              <a:rPr lang="ru-RU" dirty="0" err="1"/>
              <a:t>надбаний</a:t>
            </a:r>
            <a:r>
              <a:rPr lang="ru-RU" dirty="0"/>
              <a:t> через </a:t>
            </a:r>
            <a:r>
              <a:rPr lang="ru-RU" dirty="0" err="1"/>
              <a:t>наслідування</a:t>
            </a:r>
            <a:r>
              <a:rPr lang="ru-RU" dirty="0"/>
              <a:t>, </a:t>
            </a:r>
            <a:r>
              <a:rPr lang="ru-RU" dirty="0" err="1"/>
              <a:t>переломлюється</a:t>
            </a:r>
            <a:r>
              <a:rPr lang="ru-RU" dirty="0"/>
              <a:t> </a:t>
            </a:r>
            <a:r>
              <a:rPr lang="ru-RU" dirty="0" err="1"/>
              <a:t>через</a:t>
            </a:r>
            <a:r>
              <a:rPr lang="ru-RU" dirty="0"/>
              <a:t> </a:t>
            </a:r>
            <a:r>
              <a:rPr lang="ru-RU" dirty="0" err="1"/>
              <a:t>досвід</a:t>
            </a:r>
            <a:r>
              <a:rPr lang="ru-RU" dirty="0"/>
              <a:t> </a:t>
            </a:r>
            <a:r>
              <a:rPr lang="ru-RU" dirty="0" err="1"/>
              <a:t>багатьох</a:t>
            </a:r>
            <a:r>
              <a:rPr lang="ru-RU" dirty="0"/>
              <a:t> </a:t>
            </a:r>
            <a:r>
              <a:rPr lang="ru-RU" dirty="0" err="1"/>
              <a:t>індивідів</a:t>
            </a:r>
            <a:r>
              <a:rPr lang="ru-RU" dirty="0"/>
              <a:t>, у той час як </a:t>
            </a:r>
            <a:r>
              <a:rPr lang="ru-RU" dirty="0" err="1"/>
              <a:t>досвід</a:t>
            </a:r>
            <a:r>
              <a:rPr lang="ru-RU" dirty="0"/>
              <a:t>, </a:t>
            </a:r>
            <a:r>
              <a:rPr lang="ru-RU" dirty="0" err="1"/>
              <a:t>сформований</a:t>
            </a:r>
            <a:r>
              <a:rPr lang="ru-RU" dirty="0"/>
              <a:t> на </a:t>
            </a:r>
            <a:r>
              <a:rPr lang="ru-RU" dirty="0" err="1"/>
              <a:t>основі</a:t>
            </a:r>
            <a:r>
              <a:rPr lang="ru-RU" dirty="0"/>
              <a:t> проб </a:t>
            </a:r>
            <a:r>
              <a:rPr lang="ru-RU" dirty="0" err="1"/>
              <a:t>і</a:t>
            </a:r>
            <a:r>
              <a:rPr lang="ru-RU" dirty="0"/>
              <a:t> </a:t>
            </a:r>
            <a:r>
              <a:rPr lang="ru-RU" dirty="0" err="1"/>
              <a:t>помилок</a:t>
            </a:r>
            <a:r>
              <a:rPr lang="ru-RU" dirty="0"/>
              <a:t>, </a:t>
            </a:r>
            <a:r>
              <a:rPr lang="ru-RU" dirty="0" err="1"/>
              <a:t>є</a:t>
            </a:r>
            <a:r>
              <a:rPr lang="ru-RU" dirty="0"/>
              <a:t> </a:t>
            </a:r>
            <a:r>
              <a:rPr lang="ru-RU" dirty="0" err="1"/>
              <a:t>досягненням</a:t>
            </a:r>
            <a:r>
              <a:rPr lang="ru-RU" dirty="0"/>
              <a:t> </a:t>
            </a:r>
            <a:r>
              <a:rPr lang="ru-RU" dirty="0" err="1"/>
              <a:t>лише</a:t>
            </a:r>
            <a:r>
              <a:rPr lang="ru-RU" dirty="0"/>
              <a:t> </a:t>
            </a:r>
            <a:r>
              <a:rPr lang="ru-RU" dirty="0" err="1"/>
              <a:t>даного</a:t>
            </a:r>
            <a:r>
              <a:rPr lang="ru-RU" dirty="0"/>
              <a:t> </a:t>
            </a:r>
            <a:r>
              <a:rPr lang="ru-RU" dirty="0" err="1"/>
              <a:t>індивіда</a:t>
            </a:r>
            <a:r>
              <a:rPr lang="ru-RU" dirty="0"/>
              <a:t>. </a:t>
            </a:r>
            <a:r>
              <a:rPr lang="ru-RU" dirty="0" err="1"/>
              <a:t>Розвиток</a:t>
            </a:r>
            <a:r>
              <a:rPr lang="ru-RU" dirty="0"/>
              <a:t> </a:t>
            </a:r>
            <a:r>
              <a:rPr lang="ru-RU" dirty="0" err="1"/>
              <a:t>адаптації</a:t>
            </a:r>
            <a:r>
              <a:rPr lang="ru-RU" dirty="0"/>
              <a:t> </a:t>
            </a:r>
            <a:r>
              <a:rPr lang="ru-RU" dirty="0" err="1"/>
              <a:t>йде</a:t>
            </a:r>
            <a:r>
              <a:rPr lang="ru-RU" dirty="0"/>
              <a:t> </a:t>
            </a:r>
            <a:r>
              <a:rPr lang="ru-RU" dirty="0" err="1"/>
              <a:t>від</a:t>
            </a:r>
            <a:r>
              <a:rPr lang="ru-RU" dirty="0"/>
              <a:t> </a:t>
            </a:r>
            <a:r>
              <a:rPr lang="ru-RU" dirty="0" err="1"/>
              <a:t>спадкового</a:t>
            </a:r>
            <a:r>
              <a:rPr lang="ru-RU" dirty="0"/>
              <a:t> способу </a:t>
            </a:r>
            <a:r>
              <a:rPr lang="ru-RU" dirty="0" err="1"/>
              <a:t>передачі</a:t>
            </a:r>
            <a:r>
              <a:rPr lang="ru-RU" dirty="0"/>
              <a:t> </a:t>
            </a:r>
            <a:r>
              <a:rPr lang="ru-RU" dirty="0" err="1"/>
              <a:t>досвіду</a:t>
            </a:r>
            <a:r>
              <a:rPr lang="ru-RU" dirty="0"/>
              <a:t> до </a:t>
            </a:r>
            <a:r>
              <a:rPr lang="ru-RU" dirty="0" err="1"/>
              <a:t>мовного</a:t>
            </a:r>
            <a:r>
              <a:rPr lang="ru-RU" dirty="0"/>
              <a:t> </a:t>
            </a:r>
            <a:r>
              <a:rPr lang="ru-RU" dirty="0" err="1"/>
              <a:t>спілкування</a:t>
            </a:r>
            <a:r>
              <a:rPr lang="ru-RU" dirty="0"/>
              <a:t> </a:t>
            </a:r>
            <a:r>
              <a:rPr lang="ru-RU" dirty="0" err="1"/>
              <a:t>і</a:t>
            </a:r>
            <a:r>
              <a:rPr lang="ru-RU" dirty="0"/>
              <a:t> </a:t>
            </a:r>
            <a:r>
              <a:rPr lang="ru-RU" dirty="0" err="1"/>
              <a:t>виражається</a:t>
            </a:r>
            <a:r>
              <a:rPr lang="ru-RU" dirty="0"/>
              <a:t> в </a:t>
            </a:r>
            <a:r>
              <a:rPr lang="ru-RU" dirty="0" err="1"/>
              <a:t>меншому</a:t>
            </a:r>
            <a:r>
              <a:rPr lang="ru-RU" dirty="0"/>
              <a:t> </a:t>
            </a:r>
            <a:r>
              <a:rPr lang="ru-RU" dirty="0" err="1"/>
              <a:t>використанні</a:t>
            </a:r>
            <a:r>
              <a:rPr lang="ru-RU" dirty="0"/>
              <a:t> </a:t>
            </a:r>
            <a:r>
              <a:rPr lang="ru-RU" dirty="0" err="1"/>
              <a:t>вродженого</a:t>
            </a:r>
            <a:r>
              <a:rPr lang="ru-RU" dirty="0"/>
              <a:t> </a:t>
            </a:r>
            <a:r>
              <a:rPr lang="ru-RU" dirty="0" err="1"/>
              <a:t>і</a:t>
            </a:r>
            <a:r>
              <a:rPr lang="ru-RU" dirty="0"/>
              <a:t> </a:t>
            </a:r>
            <a:r>
              <a:rPr lang="ru-RU" dirty="0" err="1"/>
              <a:t>в</a:t>
            </a:r>
            <a:r>
              <a:rPr lang="ru-RU" dirty="0"/>
              <a:t> </a:t>
            </a:r>
            <a:r>
              <a:rPr lang="ru-RU" dirty="0" err="1"/>
              <a:t>більшому</a:t>
            </a:r>
            <a:r>
              <a:rPr lang="ru-RU" dirty="0"/>
              <a:t> </a:t>
            </a:r>
            <a:r>
              <a:rPr lang="ru-RU" dirty="0" err="1"/>
              <a:t>використанні</a:t>
            </a:r>
            <a:r>
              <a:rPr lang="ru-RU" dirty="0"/>
              <a:t> </a:t>
            </a:r>
            <a:r>
              <a:rPr lang="ru-RU" dirty="0" err="1"/>
              <a:t>індивідуального</a:t>
            </a:r>
            <a:r>
              <a:rPr lang="ru-RU" dirty="0"/>
              <a:t> способу </a:t>
            </a:r>
            <a:r>
              <a:rPr lang="ru-RU" dirty="0" err="1"/>
              <a:t>передачі</a:t>
            </a:r>
            <a:r>
              <a:rPr lang="ru-RU" dirty="0"/>
              <a:t> </a:t>
            </a:r>
            <a:r>
              <a:rPr lang="ru-RU" dirty="0" err="1"/>
              <a:t>досвіду</a:t>
            </a:r>
            <a:r>
              <a:rPr lang="ru-RU" dirty="0"/>
              <a:t>, аж до </a:t>
            </a:r>
            <a:r>
              <a:rPr lang="ru-RU" dirty="0" err="1"/>
              <a:t>появи</a:t>
            </a:r>
            <a:r>
              <a:rPr lang="ru-RU" dirty="0"/>
              <a:t> </a:t>
            </a:r>
            <a:r>
              <a:rPr lang="ru-RU" dirty="0" err="1"/>
              <a:t>мови</a:t>
            </a:r>
            <a:r>
              <a:rPr lang="ru-RU" dirty="0"/>
              <a:t>. На </a:t>
            </a:r>
            <a:r>
              <a:rPr lang="ru-RU" dirty="0" err="1"/>
              <a:t>відміну</a:t>
            </a:r>
            <a:r>
              <a:rPr lang="ru-RU" dirty="0"/>
              <a:t> </a:t>
            </a:r>
            <a:r>
              <a:rPr lang="ru-RU" dirty="0" err="1"/>
              <a:t>від</a:t>
            </a:r>
            <a:r>
              <a:rPr lang="ru-RU" dirty="0"/>
              <a:t> </a:t>
            </a:r>
            <a:r>
              <a:rPr lang="ru-RU" dirty="0" err="1"/>
              <a:t>мислення</a:t>
            </a:r>
            <a:r>
              <a:rPr lang="ru-RU" dirty="0"/>
              <a:t> </a:t>
            </a:r>
            <a:r>
              <a:rPr lang="ru-RU" dirty="0" err="1"/>
              <a:t>тварин</a:t>
            </a:r>
            <a:r>
              <a:rPr lang="ru-RU" dirty="0"/>
              <a:t> </a:t>
            </a:r>
            <a:r>
              <a:rPr lang="ru-RU" dirty="0" err="1"/>
              <a:t>людське</a:t>
            </a:r>
            <a:r>
              <a:rPr lang="ru-RU" dirty="0"/>
              <a:t> </a:t>
            </a:r>
            <a:r>
              <a:rPr lang="ru-RU" dirty="0" err="1"/>
              <a:t>мислення</a:t>
            </a:r>
            <a:r>
              <a:rPr lang="ru-RU" dirty="0"/>
              <a:t> </a:t>
            </a:r>
            <a:r>
              <a:rPr lang="ru-RU" dirty="0" err="1"/>
              <a:t>є</a:t>
            </a:r>
            <a:r>
              <a:rPr lang="ru-RU" dirty="0"/>
              <a:t> </a:t>
            </a:r>
            <a:r>
              <a:rPr lang="ru-RU" dirty="0" err="1"/>
              <a:t>соціально</a:t>
            </a:r>
            <a:r>
              <a:rPr lang="ru-RU" dirty="0"/>
              <a:t> </a:t>
            </a:r>
            <a:r>
              <a:rPr lang="ru-RU" dirty="0" err="1"/>
              <a:t>опосередкованою</a:t>
            </a:r>
            <a:r>
              <a:rPr lang="ru-RU" dirty="0"/>
              <a:t> формою </a:t>
            </a:r>
            <a:r>
              <a:rPr lang="ru-RU" dirty="0" err="1"/>
              <a:t>відображення</a:t>
            </a:r>
            <a:r>
              <a:rPr lang="ru-RU" dirty="0"/>
              <a:t> </a:t>
            </a:r>
            <a:r>
              <a:rPr lang="ru-RU" dirty="0" err="1"/>
              <a:t>дійсності</a:t>
            </a:r>
            <a:r>
              <a:rPr lang="ru-RU" dirty="0"/>
              <a:t>. </a:t>
            </a:r>
            <a:r>
              <a:rPr lang="ru-RU" dirty="0" err="1"/>
              <a:t>Ця</a:t>
            </a:r>
            <a:r>
              <a:rPr lang="ru-RU" dirty="0"/>
              <a:t> форма </a:t>
            </a:r>
            <a:r>
              <a:rPr lang="ru-RU" dirty="0" err="1"/>
              <a:t>відображення</a:t>
            </a:r>
            <a:r>
              <a:rPr lang="ru-RU" dirty="0"/>
              <a:t> </a:t>
            </a:r>
            <a:r>
              <a:rPr lang="ru-RU" dirty="0" err="1"/>
              <a:t>містить</a:t>
            </a:r>
            <a:r>
              <a:rPr lang="ru-RU" dirty="0"/>
              <a:t> </a:t>
            </a:r>
            <a:r>
              <a:rPr lang="ru-RU" dirty="0" err="1"/>
              <a:t>минулий</a:t>
            </a:r>
            <a:r>
              <a:rPr lang="ru-RU" dirty="0"/>
              <a:t> </a:t>
            </a:r>
            <a:r>
              <a:rPr lang="ru-RU" dirty="0" err="1"/>
              <a:t>досвід</a:t>
            </a:r>
            <a:r>
              <a:rPr lang="ru-RU" dirty="0"/>
              <a:t>, </a:t>
            </a:r>
            <a:r>
              <a:rPr lang="ru-RU" dirty="0" err="1"/>
              <a:t>надбаний</a:t>
            </a:r>
            <a:r>
              <a:rPr lang="ru-RU" dirty="0"/>
              <a:t> як самим </a:t>
            </a:r>
            <a:r>
              <a:rPr lang="ru-RU" dirty="0" err="1"/>
              <a:t>індивідом</a:t>
            </a:r>
            <a:r>
              <a:rPr lang="ru-RU" dirty="0"/>
              <a:t>, так </a:t>
            </a:r>
            <a:r>
              <a:rPr lang="ru-RU" dirty="0" err="1"/>
              <a:t>і</a:t>
            </a:r>
            <a:r>
              <a:rPr lang="ru-RU" dirty="0"/>
              <a:t> </a:t>
            </a:r>
            <a:r>
              <a:rPr lang="ru-RU" dirty="0" err="1"/>
              <a:t>всім</a:t>
            </a:r>
            <a:r>
              <a:rPr lang="ru-RU" dirty="0"/>
              <a:t> </a:t>
            </a:r>
            <a:r>
              <a:rPr lang="ru-RU" dirty="0" err="1"/>
              <a:t>людським</a:t>
            </a:r>
            <a:r>
              <a:rPr lang="ru-RU" dirty="0"/>
              <a:t> родом. </a:t>
            </a:r>
            <a:r>
              <a:rPr lang="ru-RU" dirty="0" err="1"/>
              <a:t>Утворюються</a:t>
            </a:r>
            <a:r>
              <a:rPr lang="ru-RU" dirty="0"/>
              <a:t> </a:t>
            </a:r>
            <a:r>
              <a:rPr lang="ru-RU" dirty="0" err="1"/>
              <a:t>традиції</a:t>
            </a:r>
            <a:r>
              <a:rPr lang="ru-RU" dirty="0"/>
              <a:t>, </a:t>
            </a:r>
            <a:r>
              <a:rPr lang="ru-RU" dirty="0" err="1"/>
              <a:t>розвивається</a:t>
            </a:r>
            <a:r>
              <a:rPr lang="ru-RU" dirty="0"/>
              <a:t> </a:t>
            </a:r>
            <a:r>
              <a:rPr lang="ru-RU" b="1" dirty="0"/>
              <a:t>"</a:t>
            </a:r>
            <a:r>
              <a:rPr lang="ru-RU" b="1" dirty="0" err="1"/>
              <a:t>колективна</a:t>
            </a:r>
            <a:r>
              <a:rPr lang="ru-RU" b="1" dirty="0"/>
              <a:t> </a:t>
            </a:r>
            <a:r>
              <a:rPr lang="ru-RU" b="1" dirty="0" err="1"/>
              <a:t>пам'ять</a:t>
            </a:r>
            <a:r>
              <a:rPr lang="ru-RU" b="1" dirty="0"/>
              <a:t>".</a:t>
            </a:r>
            <a:r>
              <a:rPr lang="ru-RU"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64554"/>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Колективний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тип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становить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найвищий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суспільно-історичний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Специфічність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людського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мислення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самостійним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особливою формою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мислення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включене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казав І. П. Павлов,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мавпи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думають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лапами"). 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багаторівневому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кожний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зникає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обслуговує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Найвищий</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завжди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виступає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регулятор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першому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найнижчому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такого роду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регуляція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цілком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здійснюється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біохімічними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другому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біохімічні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підкоряються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регуляції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структур,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третьому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біохімічні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регуляція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спрямовуються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свою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чергу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людини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знаходиться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контролем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соціальних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чинників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послідовне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організації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виражаються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збільшення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обсягів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сприйнятої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інформації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збереження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відтворення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організовується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підвищується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лабільність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Необхідно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відзначити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нормального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співвідношення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збудження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гальмування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порушеннях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протікання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патологічні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словами А. Р.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Лурія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одним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фізіологічних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лежать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порушень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пам'яті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патологічних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станах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бути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патологічно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підвищена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гальмівність</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слідів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побічними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інтерферуючими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впливами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нарешті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дефекти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мнестичної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часто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через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порушення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нормальної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рухливості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внаслідок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збудження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виникло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інертним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стереотипи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заміщають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таких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випадках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утворення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слідів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первинно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зберігається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основною</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перешкодою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відтворення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слідів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патологічна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інертність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утворених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стереотипів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Отже, психічна адаптація зростає з підвищенням лабільності нервових процесів, але вона ж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a:t>
            </a:r>
            <a:r>
              <a:rPr lang="ru-RU" sz="8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страждає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порушеннях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їхньої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нормальної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взаємодії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Виявляючи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лабільності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роботі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головного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мозку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вивчаючи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порівняльну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внутрішнього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гальмування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приходять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збудженню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судити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адаптацію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лабільність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фізіологічною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основою.</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Питання</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самоконтролю</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переваги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обмеження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форма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засвоєння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переваги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обмеження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імпринтінг</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форма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засвоєння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переваги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обмеження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форма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засвоєння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механізм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засвоєння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стало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відмінність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життєвому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циклі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чином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забезпечує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В кого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відмінність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931364"/>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багатьох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випадках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фаза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відсутня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виняткова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обмеженість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вмісту</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відзначалося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випадках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зустрічаються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позитивні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просторової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амеба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знаходити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харчовий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відстані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2030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мікронів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активного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жертви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хижих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інфузорій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випадках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позитивні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таксисні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реакції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носять</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характеру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справжньої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пошукової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винятки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змінюють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оцінки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характеристику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Дистантно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розпізнаються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переважно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негативні</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компоненти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нейтральні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позитивних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компонентів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правило,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відстані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сигнальні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Таким чином,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lang="ru-RU" dirty="0" smtClean="0">
                <a:latin typeface="Arial" pitchFamily="34" charset="0"/>
                <a:cs typeface="Arial" pitchFamily="34"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виконує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найнижчому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переважно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сторожову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відрізняється</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характерною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однобокістю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супутні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незначущі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компонентів</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дистантно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відчуваються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сигнали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шкідливих</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компонентів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Пластичність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найелементарніші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цілком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закономірно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відповідати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Останнє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проявляється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найпримітивнішій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звиканні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випадках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зустрічатися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асоціативного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143634"/>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Незважаючи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складною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гнучкою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усякому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разі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тих межах,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необхідні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мікросвіту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специфічні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мікросвітом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зменшеним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разів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того,</a:t>
            </a:r>
            <a:r>
              <a:rPr lang="ru-RU" sz="1600" dirty="0" smtClean="0">
                <a:latin typeface="Arial" pitchFamily="34" charset="0"/>
                <a:cs typeface="Arial" pitchFamily="34"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мікросвіту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менш</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стабільним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макросвіту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періодичному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висиханні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маленьких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водоймищ</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боку,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нетривалість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мікроорганізмів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поколінь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відносна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одноманітність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мікросвіту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дозволяють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розвиватися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складнішим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накопичення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мікросередовищі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немає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різноманітних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пристосуватися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шляхом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таких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умовах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пластичність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будови</a:t>
            </a:r>
            <a:r>
              <a:rPr lang="ru-RU" sz="1600" dirty="0" smtClean="0">
                <a:latin typeface="Arial" pitchFamily="34" charset="0"/>
                <a:cs typeface="Arial" pitchFamily="34"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легкість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утворення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морфологічних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структур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достатньою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мірою</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забезпечують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пристосованість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умов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зробити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висновок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пластичність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перевершила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пластичність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будови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lang="ru-RU" sz="16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однорідною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розходження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їхніми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формами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типу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розвивалися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паралельно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нижчими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наслідок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високорозвинені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іноді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складнішу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Тут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виділяється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закономірність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психологічна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класифікація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цілком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збігається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зоологічною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однієї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тієї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таксономічної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категорії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можуть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знаходитися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уже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високому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Останнє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типу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відношенні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розглядати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винятки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так,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закономірність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завжди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зароджуються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надрах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попереднього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Наприклад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асоціативного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навчання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належать до типу,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стоїть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 типовою формою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індивідуально-мінливої</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звикання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20806"/>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Вищий</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досягла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велика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кількість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відзначалося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частина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знаходиться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переважно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тому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численні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стосується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насамперед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кишковопорожнинних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значною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мірою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губок,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нагадують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колоніальні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джгутикових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Нерухомий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спосіб</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дорослих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губок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вплинув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редукцію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їхньої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зовнішньої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відсутності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почуттів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найпримітивніших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принципово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через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якісно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структурних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категорій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тканин,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систем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зумовило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виникнення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спеціальної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координації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утворень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взаємодії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середовищем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безхребетних</a:t>
            </a:r>
            <a:r>
              <a:rPr lang="ru-RU" sz="800" dirty="0" smtClean="0">
                <a:latin typeface="Arial" pitchFamily="34"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належать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згаданих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голкошкірі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кільчасті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молюски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кільчастих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належать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багатощетинкові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поліхети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живуть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малощетинкові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найвідоміший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дощовий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п'явки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уже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відзначалося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найбільш</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низькоорганізовані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стоять 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тому ж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кільчастих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 вона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цілком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відповідає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складається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орієнтованих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предметів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явищ</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сполучення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Причому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сповіщають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появу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життєво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важливих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залежить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здійснення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біологічних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потреб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здійснюється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відчуттів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Перцепція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предметного</a:t>
            </a:r>
            <a:r>
              <a:rPr lang="ru-RU" sz="800" dirty="0" smtClean="0">
                <a:latin typeface="Arial" pitchFamily="34" charset="0"/>
                <a:cs typeface="Arial" pitchFamily="34"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відсутня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виключено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наземних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равликів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хижих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молюсків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поліхет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намічаються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цієї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виноградний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равлик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обходить</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перешкоду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дотику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повзе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вздовж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тому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перешкода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занадто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велика.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зображення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перешкоди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займає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 поле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зору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равлик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наштовхується</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занадто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предмети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кільчастих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переважає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уникання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несприятливих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умов. Але все-таки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позитивних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займає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помітне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місце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само як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найпростіших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кільчастих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відіграють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кінези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таксиси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поряд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ними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починають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зустрічатися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(особливо 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багатощетинкових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п'явок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равликів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вперше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з'являються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таксиси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забезпечують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точнішу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просторі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самим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повноцінніше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використання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харчових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ресурсів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навколишньому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результаті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виникли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передумови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підняття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всієї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життєдіяльності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високий</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ступінь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характерним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цієї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вперше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з'являються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конструктивної</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агресивної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спілкування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пояснюється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зароджуються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стадіях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Даючи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оцінку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багатоклітинним</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роль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нервової</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координації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внутрішніх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життєдіяльності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зв'язку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більшою</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спеціалізацією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клітин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новоутворень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тканин,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будуються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організму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відзначаються</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недостатньо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високим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рівнем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активності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побудова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рецепторів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зовнішня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ускладнюються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ведуть</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активніший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спосіб</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Особливо,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стосується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вільно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пересуваються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Враховуючи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наведене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зазначити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вивчена</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недостатньо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майже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нічого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відомо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онтогенез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те, як</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вони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формуються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розвиваються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удосконалюються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Цілком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можливо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виключити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метаморфозні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перетворення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личинкову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багатоклітинних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подібне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онтогенетичне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удосконалювання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суттєвим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навіть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оскільки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стійкість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уроджених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програм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виняткова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стереотипія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реагування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визначальною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рисою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всієї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даної</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Перцептивна</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психіка</a:t>
            </a:r>
            <a:r>
              <a:rPr lang="ru-RU" sz="1600" dirty="0" smtClean="0">
                <a:latin typeface="Arial" pitchFamily="34" charset="0"/>
                <a:cs typeface="Arial" pitchFamily="34" charset="0"/>
              </a:rPr>
              <a:t>.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Нижчий</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стадією</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характеризується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зміною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характеру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виділенням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стосується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умов,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перебуває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об'єкт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тут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йдеться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справжні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навички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sz="1600" dirty="0" smtClean="0">
                <a:latin typeface="Arial" pitchFamily="34" charset="0"/>
                <a:cs typeface="Arial" pitchFamily="34"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Предметні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компоненти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середовища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відбиваються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цілісні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одиниці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той час як за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сенсорної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відбувалося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відображення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властивостей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sz="1600" dirty="0" smtClean="0">
                <a:latin typeface="Arial" pitchFamily="34" charset="0"/>
                <a:cs typeface="Arial" pitchFamily="34"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Предметне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обов'язково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передбачає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наявність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ступеня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узагальнення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коли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з'являються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чуттєві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уявлення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величезній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кількості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стоять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щаблях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еволюційного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конкретних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розбіжності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стадії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два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знаходяться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насамперед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безхребетні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головоногі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молюски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членистоногі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Центральним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класом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типу членистоногих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комахи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крім</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них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типу належать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ракоподібні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павукоподібні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багатоніжки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дрібних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Комахи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найчисленніший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клас</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кількістю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кількістю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Комахи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живуть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усюди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суші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кліматичних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зонах)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поверхні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ґрунті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прісних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водоймищах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також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повітрі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піднімаючись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висоту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двох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кілометрів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представлені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прогресивні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характеризують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багатьох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випадках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зближають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котрі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стоять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рівень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відіграє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окремими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властивостями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предметів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не за предметами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цілому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предметне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сприймання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підпорядковане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значення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того,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переважають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ригідні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жорстко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запрограмовані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боку,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чітко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проявляється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пошук</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позитивних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подразників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означає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інтенсивний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позитивної</a:t>
            </a:r>
            <a:r>
              <a:rPr lang="ru-RU" sz="1600" dirty="0" smtClean="0">
                <a:latin typeface="Arial" pitchFamily="34" charset="0"/>
                <a:cs typeface="Arial" pitchFamily="34"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таксисної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всіх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включаючи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мнемотаксиси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відіграють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просторовій</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орієнтації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особливо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заучуванні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орієнтирів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найбільшою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мірою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здатність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Разом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зокрема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комах,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накопичення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досвіду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відіграють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роль,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спостерігається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певна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суперечливість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процесах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сполученні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прогресивних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117693"/>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Специфічна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спрямованість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пристосованість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визначених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функціональних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сфер,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підпорядковане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положення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займає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стосовно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вказують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перехідний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стан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між</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елементарною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сенсорною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Однак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означає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комахам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й</a:t>
            </a:r>
            <a:r>
              <a:rPr lang="ru-RU" sz="1600" dirty="0" smtClean="0">
                <a:latin typeface="Arial" pitchFamily="34" charset="0"/>
                <a:cs typeface="Arial" pitchFamily="34"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представникам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бракує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пластичності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Навпаки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повною</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мірою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виявляється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загальна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закономірність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полягає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тому,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ускладнення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неминуче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сполучається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ускладненням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навпаки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таке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сполучення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забезпечує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справжній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прогрес</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діяльності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представлена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розвинутими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категоріями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групова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спілкування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ритуалізація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складність</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являють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собою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спілкування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живуть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величезними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родинами.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Найліпше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цьому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досліджені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бджоли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бджіл</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належить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найскладніших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спілкування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взагалі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існують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комах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закономірно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сполучаються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найрізноманітнішими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найскладнішими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проявами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научіння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забезпечує</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виняткову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узгодженість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усіх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членів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бджолиної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родини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максимальну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пластичність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здібності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бджіл</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комах)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деколи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виходять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межі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нижчого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рівня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перцептивної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Інакше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ніж</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членистоногих,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відбувається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розвиток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психічної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активності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головоногих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молюсків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деякими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ознаками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наблизилися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свідчать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великі</a:t>
            </a:r>
            <a:r>
              <a:rPr lang="ru-RU" sz="1600" dirty="0" smtClean="0">
                <a:latin typeface="Arial" pitchFamily="34" charset="0"/>
                <a:cs typeface="Arial" pitchFamily="34"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розміри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особливості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побудови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нервової</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особливо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зорового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рецептора,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який</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безпосередньо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пов'язаний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різким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збільшенням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швидкості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руху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порівняно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іншими</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молюсками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головоногих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досліджено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недостатньо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вивчено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багато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примітивних</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здібностей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Насамперед</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відрізняються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істотним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ускладненням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інстинктивної</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головоногих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вже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зустрічаються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територіальна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придбання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захист</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індивідуальних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ділянок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агресивність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властива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хробакам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групова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зграйне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життя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кальмарів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каракатиць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сфері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розмноження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з'являються</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ритуалізовані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форми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проявляються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видоспецифічному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залицянні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самців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самиць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Крім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головоногих, членистоногих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хребетних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усе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притаманне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тільки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вищим</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тваринам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113</TotalTime>
  <Words>11551</Words>
  <Application>Microsoft Office PowerPoint</Application>
  <PresentationFormat>Экран (4:3)</PresentationFormat>
  <Paragraphs>121</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Бумажная</vt:lpstr>
      <vt:lpstr>Зоопсихологія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Зоопсихологія</dc:title>
  <dc:creator>Руслан Аминов</dc:creator>
  <cp:lastModifiedBy>Руслан Аминов</cp:lastModifiedBy>
  <cp:revision>70</cp:revision>
  <dcterms:created xsi:type="dcterms:W3CDTF">2023-10-30T09:27:18Z</dcterms:created>
  <dcterms:modified xsi:type="dcterms:W3CDTF">2023-10-30T12:50:01Z</dcterms:modified>
</cp:coreProperties>
</file>