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330" r:id="rId5"/>
    <p:sldId id="323" r:id="rId6"/>
    <p:sldId id="331" r:id="rId7"/>
    <p:sldId id="332" r:id="rId8"/>
    <p:sldId id="334" r:id="rId9"/>
    <p:sldId id="335" r:id="rId10"/>
    <p:sldId id="33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260649"/>
            <a:ext cx="8204448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SemiBold" pitchFamily="34" charset="0"/>
                <a:ea typeface="+mj-ea"/>
                <a:cs typeface="+mj-cs"/>
              </a:rPr>
              <a:t>ACADEMIC WRITING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ahnschrift SemiBold" pitchFamily="34" charset="0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7920880" cy="3696816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C00000"/>
                </a:solidFill>
                <a:latin typeface="Arial Black" pitchFamily="34" charset="0"/>
              </a:rPr>
              <a:t>Evaluation, Summarizing Critical response  </a:t>
            </a:r>
          </a:p>
          <a:p>
            <a:endParaRPr lang="en-GB" sz="40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en-GB" dirty="0" smtClean="0"/>
          </a:p>
          <a:p>
            <a:pPr algn="r"/>
            <a:r>
              <a:rPr lang="en-GB" dirty="0" smtClean="0">
                <a:solidFill>
                  <a:srgbClr val="002060"/>
                </a:solidFill>
              </a:rPr>
              <a:t> </a:t>
            </a:r>
            <a:endParaRPr lang="en-GB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5" name="Рисунок 4" descr="right-2746187_19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636912"/>
            <a:ext cx="6220513" cy="4075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Tasks 2-5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sz="2400" dirty="0" smtClean="0">
                <a:solidFill>
                  <a:srgbClr val="002060"/>
                </a:solidFill>
                <a:latin typeface="Bahnschrift SemiBold" pitchFamily="34" charset="0"/>
              </a:rPr>
              <a:t>Module 3 Classes (5-6) </a:t>
            </a:r>
            <a:r>
              <a:rPr lang="en-GB" sz="2400" dirty="0" smtClean="0">
                <a:solidFill>
                  <a:srgbClr val="C00000"/>
                </a:solidFill>
                <a:latin typeface="Bahnschrift SemiBold" pitchFamily="34" charset="0"/>
              </a:rPr>
              <a:t>Integrating sources. Summarizing and evaluating texts</a:t>
            </a:r>
            <a:endParaRPr lang="en-GB" sz="2400" dirty="0"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361950" algn="just"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This unit: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focuses on recognizing narrative in source texts;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teaches to recognize, respond to and express evaluation;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explores marked language in academic texts;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develops ;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introduces writing critical response to a text.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Bahnschrift SemiBold" pitchFamily="34" charset="0"/>
              </a:rPr>
              <a:t>Narrative in Academic Texts</a:t>
            </a:r>
            <a:endParaRPr lang="en-GB" sz="3200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Narrative is personal, it is the story of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Most simply, a 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narrative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 is an account of connected events: a story. </a:t>
            </a: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	In academic writing, the focus is less on you and more on your ideas, analysis, or reflection on (course) readings. </a:t>
            </a: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		You must establish a perspective and then persuade others of that perspective’s appropriateness.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Narrative. Practice.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Handout class 3</a:t>
            </a: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Task 2 Exercises 1 –analyze the narrative</a:t>
            </a: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and exercise 2 –narrative in more detail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Answer key</a:t>
            </a:r>
            <a:endParaRPr lang="en-GB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Location / host culture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Outsider(s) 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Cultural difference 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Text 1 </a:t>
                      </a:r>
                    </a:p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Tswana people in Botswana (southern Africa) </a:t>
                      </a:r>
                    </a:p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American Peace Corps volunteers </a:t>
                      </a:r>
                    </a:p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Ideas about spending time alone 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Text 2 </a:t>
                      </a:r>
                    </a:p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Mongolia 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The author (</a:t>
                      </a:r>
                      <a:r>
                        <a:rPr lang="en-GB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Empson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</a:p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Beliefs about luck / fortune (keeping hairs from a cow’s tail) 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Text 3 </a:t>
                      </a:r>
                    </a:p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Mixtec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Mesoamerican people (from Mexico) 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John (a Western visitor / researcher) </a:t>
                      </a:r>
                    </a:p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Belief in ‘coessential’ animals </a:t>
                      </a:r>
                    </a:p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Sample answer. Key ideas</a:t>
            </a:r>
            <a:endParaRPr lang="en-GB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Text 1: ethnocentrism </a:t>
            </a:r>
          </a:p>
          <a:p>
            <a:r>
              <a:rPr lang="en-GB" dirty="0" smtClean="0"/>
              <a:t>Text 2: harnessing fortune </a:t>
            </a:r>
          </a:p>
          <a:p>
            <a:r>
              <a:rPr lang="en-GB" dirty="0" smtClean="0"/>
              <a:t>Text 3: coessential animals 	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Task 3. Function of the Narrative</a:t>
            </a:r>
            <a:endParaRPr lang="en-GB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Text 1 &amp; Text 3 – a </a:t>
            </a:r>
          </a:p>
          <a:p>
            <a:r>
              <a:rPr lang="en-GB" dirty="0" smtClean="0"/>
              <a:t>Text 2 – b 	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Task 5-own </a:t>
            </a:r>
            <a:r>
              <a:rPr lang="en-GB" dirty="0" smtClean="0"/>
              <a:t>examples of narratives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Types of evaluation</a:t>
            </a:r>
            <a:endParaRPr lang="en-GB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Handout class </a:t>
            </a:r>
            <a:r>
              <a:rPr lang="ru-RU" dirty="0" smtClean="0"/>
              <a:t>4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184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Module 3 Classes (5-6) Integrating sources. Summarizing and evaluating texts</vt:lpstr>
      <vt:lpstr>Narrative in Academic Texts</vt:lpstr>
      <vt:lpstr>Narrative. Practice.</vt:lpstr>
      <vt:lpstr>Answer key</vt:lpstr>
      <vt:lpstr>Sample answer. Key ideas</vt:lpstr>
      <vt:lpstr>Task 3. Function of the Narrative</vt:lpstr>
      <vt:lpstr>Слайд 8</vt:lpstr>
      <vt:lpstr>Types of evaluation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Anastasiia</dc:creator>
  <cp:lastModifiedBy>Reviewer </cp:lastModifiedBy>
  <cp:revision>61</cp:revision>
  <dcterms:created xsi:type="dcterms:W3CDTF">2020-09-13T07:16:52Z</dcterms:created>
  <dcterms:modified xsi:type="dcterms:W3CDTF">2021-02-27T16:04:22Z</dcterms:modified>
</cp:coreProperties>
</file>