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1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5;&#1085;&#1072;&#1082;&#1080;&#1077;&#1074;&#1086;\&#1056;&#1072;&#1089;&#1095;&#1077;&#1090;\&#1084;&#1082;&#1088;&#1085;%20&#1043;\&#1084;&#1082;&#1088;&#1085;%20&#104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5;&#1085;&#1072;&#1082;&#1080;&#1077;&#1074;&#1086;\&#1056;&#1072;&#1089;&#1095;&#1077;&#1090;\&#1084;&#1082;&#1088;&#1085;%20&#1043;\&#1084;&#1082;&#1088;&#1085;%20&#1043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Sasha\&#1040;&#1091;&#1076;&#1080;&#1090;\&#1044;&#1086;&#1085;&#1077;&#1094;&#1082;\&#1050;&#1055;&#1044;\13.01.14\&#1045;&#1085;&#1072;&#1082;&#1080;&#1077;&#1074;&#1086;%20&#1050;&#1055;&#1044;-2\&#1045;&#1085;&#1072;&#1082;&#1080;&#1077;&#1074;&#1086;\&#1050;&#1055;&#1044;%20&#1045;&#1085;&#1072;&#1082;&#1080;&#1077;&#1074;&#108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Sasha\&#1040;&#1091;&#1076;&#1080;&#1090;\&#1058;&#1077;&#1088;&#1085;&#1086;&#1074;&#1082;&#1072;\&#1056;&#1072;&#1089;&#1095;&#1105;&#1090;&#1099;\&#1053;&#1072;&#1095;&#1072;&#1083;&#108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72;&#1087;&#1072;\Dropbox\&#1054;&#1082;&#1090;&#1103;&#1073;&#1088;&#1100;2013\&#1040;&#1091;&#1076;&#1080;&#1090;&#1044;&#1086;&#1085;&#1077;&#1094;&#1082;\&#1057;&#1083;&#1072;&#1074;&#1103;&#1085;&#1089;&#1082;\&#1052;&#1086;&#1080;%20&#1088;&#1072;&#1089;&#1095;&#1077;&#1090;&#1099;%20&#1057;&#1083;&#1072;&#1074;&#1103;&#1085;&#1089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0.10532298046077573"/>
          <c:y val="3.8302787716116983E-2"/>
          <c:w val="0.86095975503062161"/>
          <c:h val="0.89814814814814825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explosion val="24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spPr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3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4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6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7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0748580490612558"/>
                  <c:y val="-4.9128911497194776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Топливо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61,52 %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Электроэнергия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9,9 %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107781666180617E-2"/>
                  <c:y val="2.806032660894488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Вода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1,85 %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925020309860069E-2"/>
                  <c:y val="-3.1112102842109426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Зарплата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10,03 %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Начисления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на</a:t>
                    </a:r>
                    <a:r>
                      <a:rPr lang="ru-RU" baseline="0">
                        <a:solidFill>
                          <a:sysClr val="windowText" lastClr="000000"/>
                        </a:solidFill>
                      </a:rPr>
                      <a:t> зарплату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3,7 %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4729206356993556E-3"/>
                  <c:y val="-4.5887929057413596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Ремонт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6,9 %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Амортизация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4,32 %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Материалы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1,5 %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7534691844075048E-2"/>
                  <c:y val="6.4137701102516723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Прочие</a:t>
                    </a:r>
                  </a:p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0,27 %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>
                        <a:solidFill>
                          <a:sysClr val="windowText" lastClr="000000"/>
                        </a:solidFill>
                      </a:rPr>
                      <a:t>Расходы на сбыт </a:t>
                    </a:r>
                    <a:r>
                      <a:rPr lang="en-US">
                        <a:solidFill>
                          <a:sysClr val="windowText" lastClr="000000"/>
                        </a:solidFill>
                      </a:rPr>
                      <a:t>1,63</a:t>
                    </a:r>
                    <a:r>
                      <a:rPr lang="ru-RU">
                        <a:solidFill>
                          <a:sysClr val="windowText" lastClr="000000"/>
                        </a:solidFill>
                      </a:rPr>
                      <a:t>%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'2.Гр-ки'!$C$47:$C$55</c:f>
              <c:numCache>
                <c:formatCode>0.00</c:formatCode>
                <c:ptCount val="9"/>
                <c:pt idx="0">
                  <c:v>61.523428518876173</c:v>
                </c:pt>
                <c:pt idx="1">
                  <c:v>9.9048144571665073</c:v>
                </c:pt>
                <c:pt idx="2">
                  <c:v>1.8462316641375824</c:v>
                </c:pt>
                <c:pt idx="3">
                  <c:v>10.02667034533499</c:v>
                </c:pt>
                <c:pt idx="4">
                  <c:v>3.7016599990803334</c:v>
                </c:pt>
                <c:pt idx="5">
                  <c:v>6.9021014392789795</c:v>
                </c:pt>
                <c:pt idx="6">
                  <c:v>4.3201361107278755</c:v>
                </c:pt>
                <c:pt idx="7">
                  <c:v>1.5013565089437741</c:v>
                </c:pt>
                <c:pt idx="8">
                  <c:v>0.27360095645376376</c:v>
                </c:pt>
              </c:numCache>
            </c:numRef>
          </c:val>
        </c:ser>
      </c:pie3DChart>
      <c:spPr>
        <a:effectLst>
          <a:glow rad="63500">
            <a:schemeClr val="accent1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6.8472584856399496E-2"/>
          <c:y val="6.4270045288456576E-2"/>
          <c:w val="0.86095975503062161"/>
          <c:h val="0.898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spPr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7.4217707849657311E-2"/>
                  <c:y val="0.17919449655266603"/>
                </c:manualLayout>
              </c:layout>
              <c:tx>
                <c:rich>
                  <a:bodyPr/>
                  <a:lstStyle/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Эл. энергия,</a:t>
                    </a:r>
                    <a:r>
                      <a:rPr lang="ru-RU" b="1" i="1" baseline="0">
                        <a:solidFill>
                          <a:sysClr val="windowText" lastClr="000000"/>
                        </a:solidFill>
                      </a:rPr>
                      <a:t> тыс.грн.</a:t>
                    </a:r>
                  </a:p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430,8</a:t>
                    </a:r>
                  </a:p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13,52%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Природный газ, тыс.грн.</a:t>
                    </a:r>
                  </a:p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2675,9</a:t>
                    </a:r>
                  </a:p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83,96%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Вода,</a:t>
                    </a:r>
                    <a:r>
                      <a:rPr lang="ru-RU" b="1" i="1" baseline="0">
                        <a:solidFill>
                          <a:sysClr val="windowText" lastClr="000000"/>
                        </a:solidFill>
                      </a:rPr>
                      <a:t> тыс.грн.</a:t>
                    </a:r>
                  </a:p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80,3</a:t>
                    </a:r>
                  </a:p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2,52%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Уголь, т.у.т.</a:t>
                    </a:r>
                  </a:p>
                  <a:p>
                    <a:r>
                      <a:rPr lang="en-US" b="1" i="1">
                        <a:solidFill>
                          <a:sysClr val="windowText" lastClr="000000"/>
                        </a:solidFill>
                      </a:rPr>
                      <a:t>1428,164</a:t>
                    </a:r>
                    <a:endParaRPr lang="ru-RU" b="1" i="1">
                      <a:solidFill>
                        <a:sysClr val="windowText" lastClr="000000"/>
                      </a:solidFill>
                    </a:endParaRPr>
                  </a:p>
                  <a:p>
                    <a:r>
                      <a:rPr lang="ru-RU" b="1" i="1">
                        <a:solidFill>
                          <a:sysClr val="windowText" lastClr="000000"/>
                        </a:solidFill>
                      </a:rPr>
                      <a:t>2,7</a:t>
                    </a:r>
                    <a:r>
                      <a:rPr lang="ru-RU" b="1" i="1" baseline="0">
                        <a:solidFill>
                          <a:sysClr val="windowText" lastClr="000000"/>
                        </a:solidFill>
                      </a:rPr>
                      <a:t> %</a:t>
                    </a:r>
                    <a:endParaRPr lang="en-US" b="1" i="1">
                      <a:solidFill>
                        <a:sysClr val="windowText" lastClr="000000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('2.Гр-ки'!$B$29,'2.Гр-ки'!$B$33,'2.Гр-ки'!$B$31)</c:f>
              <c:numCache>
                <c:formatCode>General</c:formatCode>
                <c:ptCount val="3"/>
                <c:pt idx="0">
                  <c:v>430.8</c:v>
                </c:pt>
                <c:pt idx="1">
                  <c:v>2675.9</c:v>
                </c:pt>
                <c:pt idx="2">
                  <c:v>80.3</c:v>
                </c:pt>
              </c:numCache>
            </c:numRef>
          </c:val>
        </c:ser>
      </c:pie3DChart>
      <c:spPr>
        <a:effectLst>
          <a:glow rad="63500">
            <a:schemeClr val="accent1">
              <a:satMod val="175000"/>
              <a:alpha val="40000"/>
            </a:schemeClr>
          </a:glow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50481189854144E-2"/>
          <c:y val="4.1083099906629422E-2"/>
          <c:w val="0.87129396325460062"/>
          <c:h val="0.83193277310924352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c:spPr>
          <c:dPt>
            <c:idx val="0"/>
            <c:spPr>
              <a:solidFill>
                <a:schemeClr val="tx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/>
            </c:spPr>
          </c:dPt>
          <c:dLbls>
            <c:dLbl>
              <c:idx val="0"/>
              <c:layout>
                <c:manualLayout>
                  <c:x val="4.7222222222222193E-2"/>
                  <c:y val="-6.40755199717682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567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'мкр Г'!$U$9:$V$9</c:f>
              <c:strCache>
                <c:ptCount val="2"/>
                <c:pt idx="0">
                  <c:v>КПД котла фактический, %</c:v>
                </c:pt>
                <c:pt idx="1">
                  <c:v>КПД котла по режимной карте, %</c:v>
                </c:pt>
              </c:strCache>
            </c:strRef>
          </c:cat>
          <c:val>
            <c:numRef>
              <c:f>'мкр Г'!$U$10:$V$10</c:f>
              <c:numCache>
                <c:formatCode>0.00</c:formatCode>
                <c:ptCount val="2"/>
                <c:pt idx="0">
                  <c:v>85.785951277772952</c:v>
                </c:pt>
                <c:pt idx="1">
                  <c:v>88.8</c:v>
                </c:pt>
              </c:numCache>
            </c:numRef>
          </c:val>
        </c:ser>
        <c:gapWidth val="61"/>
        <c:gapDepth val="217"/>
        <c:shape val="box"/>
        <c:axId val="95214976"/>
        <c:axId val="92714112"/>
        <c:axId val="0"/>
      </c:bar3DChart>
      <c:catAx>
        <c:axId val="952149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2714112"/>
        <c:crosses val="autoZero"/>
        <c:auto val="1"/>
        <c:lblAlgn val="ctr"/>
        <c:lblOffset val="100"/>
      </c:catAx>
      <c:valAx>
        <c:axId val="92714112"/>
        <c:scaling>
          <c:orientation val="minMax"/>
          <c:min val="50"/>
        </c:scaling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21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2085056368531187"/>
          <c:y val="0.92689501437142796"/>
        </c:manualLayout>
      </c:layout>
      <c:txPr>
        <a:bodyPr/>
        <a:lstStyle/>
        <a:p>
          <a:pPr>
            <a:defRPr sz="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93953277078288"/>
          <c:y val="0.21809038849482656"/>
          <c:w val="0.83489299989532195"/>
          <c:h val="0.62692931498717319"/>
        </c:manualLayout>
      </c:layout>
      <c:scatterChart>
        <c:scatterStyle val="lineMarker"/>
        <c:ser>
          <c:idx val="0"/>
          <c:order val="0"/>
          <c:tx>
            <c:strRef>
              <c:f>Лист2!$E$3</c:f>
              <c:strCache>
                <c:ptCount val="1"/>
                <c:pt idx="0">
                  <c:v>Градусо-дни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1392576610489536"/>
                  <c:y val="0.13771242908934514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</c:trendlineLbl>
          </c:trendline>
          <c:xVal>
            <c:numRef>
              <c:f>Лист2!$E$4:$E$31</c:f>
              <c:numCache>
                <c:formatCode>General</c:formatCode>
                <c:ptCount val="28"/>
                <c:pt idx="0">
                  <c:v>16.2</c:v>
                </c:pt>
                <c:pt idx="1">
                  <c:v>16.3</c:v>
                </c:pt>
                <c:pt idx="2">
                  <c:v>13.8</c:v>
                </c:pt>
                <c:pt idx="3">
                  <c:v>13.7</c:v>
                </c:pt>
                <c:pt idx="4">
                  <c:v>16</c:v>
                </c:pt>
                <c:pt idx="5">
                  <c:v>16.7</c:v>
                </c:pt>
                <c:pt idx="6">
                  <c:v>15.2</c:v>
                </c:pt>
                <c:pt idx="7">
                  <c:v>13.1</c:v>
                </c:pt>
                <c:pt idx="8">
                  <c:v>14.4</c:v>
                </c:pt>
                <c:pt idx="9">
                  <c:v>12.9</c:v>
                </c:pt>
                <c:pt idx="10">
                  <c:v>13.5</c:v>
                </c:pt>
                <c:pt idx="11">
                  <c:v>14.9</c:v>
                </c:pt>
                <c:pt idx="12">
                  <c:v>15.8</c:v>
                </c:pt>
                <c:pt idx="13">
                  <c:v>16.2</c:v>
                </c:pt>
                <c:pt idx="14">
                  <c:v>15.4</c:v>
                </c:pt>
                <c:pt idx="15">
                  <c:v>17.7</c:v>
                </c:pt>
                <c:pt idx="16">
                  <c:v>19.100000000000001</c:v>
                </c:pt>
                <c:pt idx="17">
                  <c:v>20.2</c:v>
                </c:pt>
                <c:pt idx="18">
                  <c:v>19</c:v>
                </c:pt>
                <c:pt idx="19">
                  <c:v>17.399999999999999</c:v>
                </c:pt>
                <c:pt idx="20">
                  <c:v>17.8</c:v>
                </c:pt>
                <c:pt idx="21">
                  <c:v>17.5</c:v>
                </c:pt>
                <c:pt idx="22">
                  <c:v>18.899999999999999</c:v>
                </c:pt>
                <c:pt idx="23">
                  <c:v>19.100000000000001</c:v>
                </c:pt>
                <c:pt idx="24">
                  <c:v>18.2</c:v>
                </c:pt>
                <c:pt idx="25">
                  <c:v>17.8</c:v>
                </c:pt>
                <c:pt idx="26">
                  <c:v>16.5</c:v>
                </c:pt>
                <c:pt idx="27">
                  <c:v>15.4</c:v>
                </c:pt>
              </c:numCache>
            </c:numRef>
          </c:xVal>
          <c:yVal>
            <c:numRef>
              <c:f>Лист2!$F$4:$F$31</c:f>
              <c:numCache>
                <c:formatCode>General</c:formatCode>
                <c:ptCount val="28"/>
                <c:pt idx="0">
                  <c:v>217</c:v>
                </c:pt>
                <c:pt idx="1">
                  <c:v>219.5</c:v>
                </c:pt>
                <c:pt idx="2">
                  <c:v>209</c:v>
                </c:pt>
                <c:pt idx="3">
                  <c:v>198.5</c:v>
                </c:pt>
                <c:pt idx="4">
                  <c:v>221.5</c:v>
                </c:pt>
                <c:pt idx="5">
                  <c:v>207.5</c:v>
                </c:pt>
                <c:pt idx="6">
                  <c:v>222.5</c:v>
                </c:pt>
                <c:pt idx="7">
                  <c:v>191</c:v>
                </c:pt>
                <c:pt idx="8">
                  <c:v>217.5</c:v>
                </c:pt>
                <c:pt idx="9">
                  <c:v>184.5</c:v>
                </c:pt>
                <c:pt idx="10">
                  <c:v>173.5</c:v>
                </c:pt>
                <c:pt idx="11">
                  <c:v>198.5</c:v>
                </c:pt>
                <c:pt idx="12">
                  <c:v>207</c:v>
                </c:pt>
                <c:pt idx="13">
                  <c:v>203.5</c:v>
                </c:pt>
                <c:pt idx="14">
                  <c:v>200.5</c:v>
                </c:pt>
                <c:pt idx="15">
                  <c:v>202.5</c:v>
                </c:pt>
                <c:pt idx="16">
                  <c:v>213.5</c:v>
                </c:pt>
                <c:pt idx="17">
                  <c:v>230</c:v>
                </c:pt>
                <c:pt idx="18">
                  <c:v>221</c:v>
                </c:pt>
                <c:pt idx="19">
                  <c:v>217.5</c:v>
                </c:pt>
                <c:pt idx="20">
                  <c:v>224</c:v>
                </c:pt>
                <c:pt idx="21">
                  <c:v>218.5</c:v>
                </c:pt>
                <c:pt idx="22">
                  <c:v>225.5</c:v>
                </c:pt>
                <c:pt idx="23">
                  <c:v>223.5</c:v>
                </c:pt>
                <c:pt idx="24">
                  <c:v>222.5</c:v>
                </c:pt>
                <c:pt idx="25">
                  <c:v>206.5</c:v>
                </c:pt>
                <c:pt idx="26">
                  <c:v>187</c:v>
                </c:pt>
                <c:pt idx="27">
                  <c:v>218.5</c:v>
                </c:pt>
              </c:numCache>
            </c:numRef>
          </c:yVal>
        </c:ser>
        <c:axId val="90197376"/>
        <c:axId val="90199552"/>
      </c:scatterChart>
      <c:valAx>
        <c:axId val="90197376"/>
        <c:scaling>
          <c:orientation val="minMax"/>
          <c:min val="10"/>
        </c:scaling>
        <c:axPos val="b"/>
        <c:numFmt formatCode="General" sourceLinked="1"/>
        <c:tickLblPos val="nextTo"/>
        <c:crossAx val="90199552"/>
        <c:crosses val="autoZero"/>
        <c:crossBetween val="midCat"/>
      </c:valAx>
      <c:valAx>
        <c:axId val="90199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ru-RU" sz="800"/>
                  <a:t>Отпуск</a:t>
                </a:r>
                <a:r>
                  <a:rPr lang="ru-RU" sz="800" baseline="0"/>
                  <a:t> тепловой энергии, Гкал</a:t>
                </a:r>
                <a:endParaRPr lang="ru-RU" sz="800"/>
              </a:p>
            </c:rich>
          </c:tx>
          <c:layout>
            <c:manualLayout>
              <c:xMode val="edge"/>
              <c:yMode val="edge"/>
              <c:x val="0"/>
              <c:y val="0.13902993618419657"/>
            </c:manualLayout>
          </c:layout>
        </c:title>
        <c:numFmt formatCode="General" sourceLinked="1"/>
        <c:tickLblPos val="nextTo"/>
        <c:crossAx val="90197376"/>
        <c:crossesAt val="0"/>
        <c:crossBetween val="midCat"/>
      </c:valAx>
    </c:plotArea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scatterChart>
        <c:scatterStyle val="lineMarker"/>
        <c:ser>
          <c:idx val="0"/>
          <c:order val="0"/>
          <c:tx>
            <c:v>Факт. Расход газа</c:v>
          </c:tx>
          <c:spPr>
            <a:ln w="28575">
              <a:noFill/>
            </a:ln>
          </c:spPr>
          <c:trendline>
            <c:trendlineType val="linear"/>
            <c:forward val="5"/>
            <c:backward val="14"/>
            <c:dispRSqr val="1"/>
            <c:dispEq val="1"/>
            <c:trendlineLbl>
              <c:layout>
                <c:manualLayout>
                  <c:x val="4.7297497261661381E-2"/>
                  <c:y val="0.3125072907553223"/>
                </c:manualLayout>
              </c:layout>
              <c:numFmt formatCode="General" sourceLinked="0"/>
            </c:trendlineLbl>
          </c:trendline>
          <c:xVal>
            <c:numRef>
              <c:f>Ур.Регр.!$C$3:$C$30</c:f>
              <c:numCache>
                <c:formatCode>General</c:formatCode>
                <c:ptCount val="28"/>
                <c:pt idx="0">
                  <c:v>17</c:v>
                </c:pt>
                <c:pt idx="1">
                  <c:v>17.100000000000001</c:v>
                </c:pt>
                <c:pt idx="2">
                  <c:v>14.1</c:v>
                </c:pt>
                <c:pt idx="3">
                  <c:v>15.4</c:v>
                </c:pt>
                <c:pt idx="4">
                  <c:v>17.5</c:v>
                </c:pt>
                <c:pt idx="5">
                  <c:v>17.8</c:v>
                </c:pt>
                <c:pt idx="6">
                  <c:v>16.399999999999999</c:v>
                </c:pt>
                <c:pt idx="7">
                  <c:v>15.9</c:v>
                </c:pt>
                <c:pt idx="8">
                  <c:v>15.6</c:v>
                </c:pt>
                <c:pt idx="9">
                  <c:v>14.6</c:v>
                </c:pt>
                <c:pt idx="10">
                  <c:v>16.5</c:v>
                </c:pt>
                <c:pt idx="11">
                  <c:v>16.7</c:v>
                </c:pt>
                <c:pt idx="12">
                  <c:v>17.2</c:v>
                </c:pt>
                <c:pt idx="13">
                  <c:v>16.7</c:v>
                </c:pt>
                <c:pt idx="14">
                  <c:v>17.2</c:v>
                </c:pt>
                <c:pt idx="15">
                  <c:v>19.399999999999999</c:v>
                </c:pt>
                <c:pt idx="16">
                  <c:v>22</c:v>
                </c:pt>
                <c:pt idx="17">
                  <c:v>22</c:v>
                </c:pt>
                <c:pt idx="18">
                  <c:v>20.9</c:v>
                </c:pt>
                <c:pt idx="19">
                  <c:v>18.899999999999999</c:v>
                </c:pt>
                <c:pt idx="20">
                  <c:v>18.7</c:v>
                </c:pt>
                <c:pt idx="21">
                  <c:v>20.399999999999999</c:v>
                </c:pt>
                <c:pt idx="22">
                  <c:v>23.8</c:v>
                </c:pt>
                <c:pt idx="23">
                  <c:v>23.3</c:v>
                </c:pt>
                <c:pt idx="24">
                  <c:v>21.7</c:v>
                </c:pt>
                <c:pt idx="25">
                  <c:v>19.8</c:v>
                </c:pt>
                <c:pt idx="26">
                  <c:v>19.399999999999999</c:v>
                </c:pt>
                <c:pt idx="27">
                  <c:v>16.600000000000001</c:v>
                </c:pt>
              </c:numCache>
            </c:numRef>
          </c:xVal>
          <c:yVal>
            <c:numRef>
              <c:f>Ур.Регр.!$D$3:$D$30</c:f>
              <c:numCache>
                <c:formatCode>General</c:formatCode>
                <c:ptCount val="28"/>
                <c:pt idx="0">
                  <c:v>19266.3</c:v>
                </c:pt>
                <c:pt idx="1">
                  <c:v>18682.8</c:v>
                </c:pt>
                <c:pt idx="2">
                  <c:v>17725</c:v>
                </c:pt>
                <c:pt idx="3">
                  <c:v>16284.2</c:v>
                </c:pt>
                <c:pt idx="4">
                  <c:v>19706.400000000001</c:v>
                </c:pt>
                <c:pt idx="5">
                  <c:v>20127.2</c:v>
                </c:pt>
                <c:pt idx="6">
                  <c:v>20083.09999999994</c:v>
                </c:pt>
                <c:pt idx="7">
                  <c:v>18427.5</c:v>
                </c:pt>
                <c:pt idx="8">
                  <c:v>20267.5</c:v>
                </c:pt>
                <c:pt idx="9">
                  <c:v>18449.7</c:v>
                </c:pt>
                <c:pt idx="10">
                  <c:v>19656</c:v>
                </c:pt>
                <c:pt idx="11">
                  <c:v>19644.5</c:v>
                </c:pt>
                <c:pt idx="12">
                  <c:v>19291.5</c:v>
                </c:pt>
                <c:pt idx="13">
                  <c:v>18900</c:v>
                </c:pt>
                <c:pt idx="14">
                  <c:v>17870</c:v>
                </c:pt>
                <c:pt idx="15">
                  <c:v>19724.3</c:v>
                </c:pt>
                <c:pt idx="16">
                  <c:v>21830.2</c:v>
                </c:pt>
                <c:pt idx="17">
                  <c:v>23525.5</c:v>
                </c:pt>
                <c:pt idx="18">
                  <c:v>23151.5</c:v>
                </c:pt>
                <c:pt idx="19">
                  <c:v>22682.6</c:v>
                </c:pt>
                <c:pt idx="20">
                  <c:v>19496.2</c:v>
                </c:pt>
                <c:pt idx="21">
                  <c:v>20012.900000000001</c:v>
                </c:pt>
                <c:pt idx="22">
                  <c:v>23804.5</c:v>
                </c:pt>
                <c:pt idx="23">
                  <c:v>23735.200000000001</c:v>
                </c:pt>
                <c:pt idx="24">
                  <c:v>23195.3</c:v>
                </c:pt>
                <c:pt idx="25">
                  <c:v>20770.09999999994</c:v>
                </c:pt>
                <c:pt idx="26">
                  <c:v>19215.400000000001</c:v>
                </c:pt>
                <c:pt idx="27">
                  <c:v>14850.1</c:v>
                </c:pt>
              </c:numCache>
            </c:numRef>
          </c:yVal>
        </c:ser>
        <c:ser>
          <c:idx val="1"/>
          <c:order val="1"/>
          <c:tx>
            <c:v>расч. расход газа</c:v>
          </c:tx>
          <c:spPr>
            <a:ln w="28575">
              <a:noFill/>
            </a:ln>
          </c:spPr>
          <c:trendline>
            <c:trendlineType val="linear"/>
            <c:forward val="5"/>
            <c:backward val="14"/>
            <c:dispRSqr val="1"/>
            <c:dispEq val="1"/>
            <c:trendlineLbl>
              <c:layout>
                <c:manualLayout>
                  <c:x val="-0.27121185442370788"/>
                  <c:y val="4.1550014581510693E-3"/>
                </c:manualLayout>
              </c:layout>
              <c:numFmt formatCode="General" sourceLinked="0"/>
            </c:trendlineLbl>
          </c:trendline>
          <c:xVal>
            <c:numRef>
              <c:f>Ур.Регр.!$C$3:$C$30</c:f>
              <c:numCache>
                <c:formatCode>General</c:formatCode>
                <c:ptCount val="28"/>
                <c:pt idx="0">
                  <c:v>17</c:v>
                </c:pt>
                <c:pt idx="1">
                  <c:v>17.100000000000001</c:v>
                </c:pt>
                <c:pt idx="2">
                  <c:v>14.1</c:v>
                </c:pt>
                <c:pt idx="3">
                  <c:v>15.4</c:v>
                </c:pt>
                <c:pt idx="4">
                  <c:v>17.5</c:v>
                </c:pt>
                <c:pt idx="5">
                  <c:v>17.8</c:v>
                </c:pt>
                <c:pt idx="6">
                  <c:v>16.399999999999999</c:v>
                </c:pt>
                <c:pt idx="7">
                  <c:v>15.9</c:v>
                </c:pt>
                <c:pt idx="8">
                  <c:v>15.6</c:v>
                </c:pt>
                <c:pt idx="9">
                  <c:v>14.6</c:v>
                </c:pt>
                <c:pt idx="10">
                  <c:v>16.5</c:v>
                </c:pt>
                <c:pt idx="11">
                  <c:v>16.7</c:v>
                </c:pt>
                <c:pt idx="12">
                  <c:v>17.2</c:v>
                </c:pt>
                <c:pt idx="13">
                  <c:v>16.7</c:v>
                </c:pt>
                <c:pt idx="14">
                  <c:v>17.2</c:v>
                </c:pt>
                <c:pt idx="15">
                  <c:v>19.399999999999999</c:v>
                </c:pt>
                <c:pt idx="16">
                  <c:v>22</c:v>
                </c:pt>
                <c:pt idx="17">
                  <c:v>22</c:v>
                </c:pt>
                <c:pt idx="18">
                  <c:v>20.9</c:v>
                </c:pt>
                <c:pt idx="19">
                  <c:v>18.899999999999999</c:v>
                </c:pt>
                <c:pt idx="20">
                  <c:v>18.7</c:v>
                </c:pt>
                <c:pt idx="21">
                  <c:v>20.399999999999999</c:v>
                </c:pt>
                <c:pt idx="22">
                  <c:v>23.8</c:v>
                </c:pt>
                <c:pt idx="23">
                  <c:v>23.3</c:v>
                </c:pt>
                <c:pt idx="24">
                  <c:v>21.7</c:v>
                </c:pt>
                <c:pt idx="25">
                  <c:v>19.8</c:v>
                </c:pt>
                <c:pt idx="26">
                  <c:v>19.399999999999999</c:v>
                </c:pt>
                <c:pt idx="27">
                  <c:v>16.600000000000001</c:v>
                </c:pt>
              </c:numCache>
            </c:numRef>
          </c:xVal>
          <c:yVal>
            <c:numRef>
              <c:f>Ур.Регр.!$E$3:$E$30</c:f>
              <c:numCache>
                <c:formatCode>0.0</c:formatCode>
                <c:ptCount val="28"/>
                <c:pt idx="0">
                  <c:v>19599.19212408127</c:v>
                </c:pt>
                <c:pt idx="1">
                  <c:v>19714.481489517111</c:v>
                </c:pt>
                <c:pt idx="2">
                  <c:v>16255.800526443843</c:v>
                </c:pt>
                <c:pt idx="3">
                  <c:v>17754.562277108897</c:v>
                </c:pt>
                <c:pt idx="4">
                  <c:v>20175.638951260116</c:v>
                </c:pt>
                <c:pt idx="5">
                  <c:v>20521.507047567451</c:v>
                </c:pt>
                <c:pt idx="6">
                  <c:v>18907.455931466633</c:v>
                </c:pt>
                <c:pt idx="7">
                  <c:v>18331.009104287776</c:v>
                </c:pt>
                <c:pt idx="8">
                  <c:v>17985.141007980452</c:v>
                </c:pt>
                <c:pt idx="9">
                  <c:v>16832.247353622799</c:v>
                </c:pt>
                <c:pt idx="10">
                  <c:v>19022.745296902409</c:v>
                </c:pt>
                <c:pt idx="11">
                  <c:v>19253.32402777395</c:v>
                </c:pt>
                <c:pt idx="12">
                  <c:v>19829.770854952825</c:v>
                </c:pt>
                <c:pt idx="13">
                  <c:v>19253.32402777395</c:v>
                </c:pt>
                <c:pt idx="14">
                  <c:v>19829.770854952825</c:v>
                </c:pt>
                <c:pt idx="15">
                  <c:v>22366.136894539821</c:v>
                </c:pt>
                <c:pt idx="16">
                  <c:v>25363.660395869905</c:v>
                </c:pt>
                <c:pt idx="17">
                  <c:v>25363.660395869905</c:v>
                </c:pt>
                <c:pt idx="18">
                  <c:v>24095.477376076295</c:v>
                </c:pt>
                <c:pt idx="19">
                  <c:v>21789.690067360869</c:v>
                </c:pt>
                <c:pt idx="20">
                  <c:v>21559.111336489281</c:v>
                </c:pt>
                <c:pt idx="21">
                  <c:v>23519.030548897412</c:v>
                </c:pt>
                <c:pt idx="22">
                  <c:v>27438.868973713779</c:v>
                </c:pt>
                <c:pt idx="23">
                  <c:v>26862.422146534918</c:v>
                </c:pt>
                <c:pt idx="24">
                  <c:v>25017.792299562563</c:v>
                </c:pt>
                <c:pt idx="25">
                  <c:v>22827.294356282891</c:v>
                </c:pt>
                <c:pt idx="26">
                  <c:v>22366.136894539821</c:v>
                </c:pt>
                <c:pt idx="27">
                  <c:v>19138.034662338086</c:v>
                </c:pt>
              </c:numCache>
            </c:numRef>
          </c:yVal>
        </c:ser>
        <c:axId val="77468800"/>
        <c:axId val="77470720"/>
      </c:scatterChart>
      <c:valAx>
        <c:axId val="77468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Градусосутки</a:t>
                </a:r>
              </a:p>
            </c:rich>
          </c:tx>
          <c:layout/>
        </c:title>
        <c:numFmt formatCode="General" sourceLinked="1"/>
        <c:tickLblPos val="nextTo"/>
        <c:crossAx val="77470720"/>
        <c:crosses val="autoZero"/>
        <c:crossBetween val="midCat"/>
      </c:valAx>
      <c:valAx>
        <c:axId val="7747072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Расход газа, м3</a:t>
                </a:r>
              </a:p>
            </c:rich>
          </c:tx>
          <c:layout/>
        </c:title>
        <c:numFmt formatCode="General" sourceLinked="1"/>
        <c:tickLblPos val="nextTo"/>
        <c:crossAx val="77468800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gap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0.25625</cdr:x>
      <cdr:y>0.85714</cdr:y>
    </cdr:from>
    <cdr:to>
      <cdr:x>0.45625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1575" y="2914651"/>
          <a:ext cx="914400" cy="485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/>
            <a:t>КПД котла </a:t>
          </a:r>
        </a:p>
        <a:p xmlns:a="http://schemas.openxmlformats.org/drawingml/2006/main">
          <a:pPr algn="ctr"/>
          <a:r>
            <a:rPr lang="ru-RU" sz="1000"/>
            <a:t>фактический, %</a:t>
          </a:r>
        </a:p>
      </cdr:txBody>
    </cdr:sp>
  </cdr:relSizeAnchor>
  <cdr:relSizeAnchor xmlns:cdr="http://schemas.openxmlformats.org/drawingml/2006/chartDrawing">
    <cdr:from>
      <cdr:x>0.57778</cdr:x>
      <cdr:y>0.85714</cdr:y>
    </cdr:from>
    <cdr:to>
      <cdr:x>0.77778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41600" y="2914651"/>
          <a:ext cx="914400" cy="485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/>
            <a:t>КПД котла по</a:t>
          </a:r>
        </a:p>
        <a:p xmlns:a="http://schemas.openxmlformats.org/drawingml/2006/main">
          <a:pPr algn="ctr"/>
          <a:r>
            <a:rPr lang="ru-RU" sz="1000"/>
            <a:t>режимной карте,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72E2-FDAD-4050-B44E-CF69DD304A63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6200B-06F5-4A16-B58E-88CA339AC0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 fontScale="90000"/>
          </a:bodyPr>
          <a:lstStyle/>
          <a:p>
            <a:r>
              <a:rPr lang="ru-RU" sz="2400" dirty="0" err="1"/>
              <a:t>э</a:t>
            </a:r>
            <a:r>
              <a:rPr lang="ru-RU" sz="2400" dirty="0" err="1" smtClean="0"/>
              <a:t>нергоаудиторская</a:t>
            </a:r>
            <a:r>
              <a:rPr lang="ru-RU" sz="2400" dirty="0" smtClean="0"/>
              <a:t> фирма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ЧП «Энтальпия плюс»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Тема доклада: «Пути повышения энергоэффективности теплоснабжающих предприятий»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05064"/>
            <a:ext cx="6400800" cy="1752600"/>
          </a:xfrm>
        </p:spPr>
        <p:txBody>
          <a:bodyPr/>
          <a:lstStyle/>
          <a:p>
            <a:pPr algn="l"/>
            <a:r>
              <a:rPr lang="ru-RU" sz="1800" dirty="0" smtClean="0"/>
              <a:t>Докладчики: </a:t>
            </a:r>
          </a:p>
          <a:p>
            <a:pPr algn="l"/>
            <a:r>
              <a:rPr lang="ru-RU" sz="1800" dirty="0" smtClean="0"/>
              <a:t>Руководитель : Лысак Александр Васильевич</a:t>
            </a:r>
          </a:p>
          <a:p>
            <a:pPr algn="l"/>
            <a:r>
              <a:rPr lang="ru-RU" sz="1800" dirty="0" err="1" smtClean="0"/>
              <a:t>Энергоаудитор</a:t>
            </a:r>
            <a:r>
              <a:rPr lang="ru-RU" sz="1800" dirty="0" smtClean="0"/>
              <a:t>: Бердышев Николай Юрьевич</a:t>
            </a:r>
          </a:p>
          <a:p>
            <a:pPr algn="l"/>
            <a:r>
              <a:rPr lang="ru-RU" sz="1800" dirty="0" err="1" smtClean="0"/>
              <a:t>Энергоаудитор</a:t>
            </a:r>
            <a:r>
              <a:rPr lang="ru-RU" sz="1800" dirty="0" smtClean="0"/>
              <a:t>: Егунов Григорий Николаевич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Схема расположения приборов учёта</a:t>
            </a:r>
            <a:endParaRPr lang="ru-RU" sz="2000" dirty="0"/>
          </a:p>
        </p:txBody>
      </p:sp>
      <p:pic>
        <p:nvPicPr>
          <p:cNvPr id="4" name="Содержимое 3" descr="5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91429" y="-111108"/>
            <a:ext cx="5617702" cy="7945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Регрессионный анализ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6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64902"/>
          </a:xfrm>
        </p:spPr>
        <p:txBody>
          <a:bodyPr>
            <a:noAutofit/>
          </a:bodyPr>
          <a:lstStyle/>
          <a:p>
            <a:r>
              <a:rPr lang="ru-RU" sz="2000" dirty="0"/>
              <a:t>Расчет тепловых потерь в наружных тепловых сетей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11760" y="620689"/>
          <a:ext cx="5490815" cy="5935858"/>
        </p:xfrm>
        <a:graphic>
          <a:graphicData uri="http://schemas.openxmlformats.org/drawingml/2006/table">
            <a:tbl>
              <a:tblPr/>
              <a:tblGrid>
                <a:gridCol w="889895"/>
                <a:gridCol w="477107"/>
                <a:gridCol w="477107"/>
                <a:gridCol w="477107"/>
                <a:gridCol w="477107"/>
                <a:gridCol w="491139"/>
                <a:gridCol w="499909"/>
                <a:gridCol w="561300"/>
                <a:gridCol w="570072"/>
                <a:gridCol w="570072"/>
              </a:tblGrid>
              <a:tr h="230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окт.12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ноя.12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дек.12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янв.13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фев.13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мар.13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апр.13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от пер.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газ за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расч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период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138421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416173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684167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741516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566785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536823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175461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3259346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периоды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15.10-30.10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31.10-28.11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29.11-27.12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27.12-30.01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31.01-27.02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28.02-28.03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29.03-15.04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градусо сутки</a:t>
                      </a:r>
                      <a:endParaRPr lang="ru-RU" sz="8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население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262,7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831,5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1314,3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1589,3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1112,3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1043,6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6567,8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2,15</a:t>
                      </a:r>
                      <a:endParaRPr lang="ru-RU" sz="8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281,0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1761,3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  <a:endParaRPr lang="ru-RU" sz="8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159,9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319,1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264,3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216,5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1394,2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0,46</a:t>
                      </a:r>
                      <a:endParaRPr lang="ru-RU" sz="8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332,9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1149,2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1914,3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2349,3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1688,4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1569,3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719,9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9723,3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3,18</a:t>
                      </a:r>
                      <a:endParaRPr lang="ru-RU" sz="8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градусосутки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период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383,6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616,0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679,0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512,4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481,4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63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пересчет по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градусосуткам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и прочих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скорр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по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градусо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дням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262,7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831,5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1314,3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1589,3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1112,3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1043,6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414,2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6567,8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354,6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294,9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277,1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1689,5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219,3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1337,4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пересчитанных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387,2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1227,0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1949,5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2289,4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1640,7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1540,0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560,9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9594,7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0,496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0,496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0,511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0,511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0,511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0,528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0,528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Расчетн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полезное тепло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780,8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2474,5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3816,8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4482,4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3212,3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2916,6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1062,2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18745,7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Расчет отпуска по газу с учетом кпд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1013,8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3048,0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5010,7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5430,7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4151,0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3931,6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1285,0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23870,8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потери всего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232,9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573,5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1193,9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948,3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938,7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1014,9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222,8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5125,1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потери с подпиткой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44,1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63,0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294,3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потери с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пов-ти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210,0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529,4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1143,5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885,3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888,3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975,8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198,5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4830,8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6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%потерь с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поверхности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20,7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16,3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24,8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15,4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20,2</a:t>
                      </a: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6793" marR="4679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46793" marR="467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" y="43935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Пути повышения энергоэффективности теплоснабжающей организации на основе </a:t>
            </a:r>
            <a:r>
              <a:rPr lang="ru-RU" sz="1400" dirty="0" err="1" smtClean="0"/>
              <a:t>энергоаудита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620713"/>
          <a:ext cx="8229599" cy="573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520"/>
                <a:gridCol w="1080120"/>
                <a:gridCol w="1008112"/>
                <a:gridCol w="864096"/>
                <a:gridCol w="864096"/>
                <a:gridCol w="936104"/>
                <a:gridCol w="1028551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Энергосберегающее мероприятие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Экономия энергоресурсов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Затраты, грн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Годовая экономия, грн/о.п.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 окупаемости, отоп.п.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Уменьшение выбросов СО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,т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Природный газ, тыс.м</a:t>
                      </a:r>
                      <a:r>
                        <a:rPr lang="ru-RU" sz="1200" baseline="30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/отоп.п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Эл-эн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., тыс.кВт*ч/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отоп.п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Внедрение энергетического менеджмента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4,41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50000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15288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3,27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18,72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Обрезка рабочих колёс сетевых насосов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131,7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163168,4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133,15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Замена рециркуляционного насоса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11,66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20000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14449,67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11,79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Изменение технологической схемы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170,17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345000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210830,24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172,04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Дополнительная установка нового подпиточного насоса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4,29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9000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5316,7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1,69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4,33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наладки режимов горения на котлах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4,96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10000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6493,63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1,54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9,42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Установка частотного регулятора на вентилятор одного котла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12,85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20000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15926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12,99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Замена ламп накаливания на люминесцентные лампы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840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4599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Теплоизоляция участков тепловой сети с воздушной прокладкой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27,21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32214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64184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51,73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Замена всех труб тепловой сети на предварительно изолированные трубы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164,06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3860903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596017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6,47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311,72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Устранение «перетопов» в начале отопительного периода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23,77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31123,47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45,17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/>
              <a:t>		СПАСИБО ЗА ВНИМАНИЕ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Свидетельство на право проведения энергетического аудита</a:t>
            </a:r>
            <a:endParaRPr lang="ru-RU" sz="2000" dirty="0"/>
          </a:p>
        </p:txBody>
      </p:sp>
      <p:pic>
        <p:nvPicPr>
          <p:cNvPr id="6" name="Содержимое 5" descr="D:\Users\Sasha\Предприятие\Энтальпия\сжаты\Свидетельство эергоаудит 201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84711" y="1600202"/>
            <a:ext cx="29745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Тарифы на оплату </a:t>
            </a:r>
            <a:r>
              <a:rPr lang="ru-RU" sz="2000" dirty="0" smtClean="0"/>
              <a:t>энергоресурсов и воды.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98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Энергоноситель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Размерность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с НДС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Электроэнергия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грн/кВт-ч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1,23888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Природный газ (население)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грн/тыс. м</a:t>
                      </a:r>
                      <a:r>
                        <a:rPr lang="ru-RU" sz="14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1309,2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749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Природный газ (бюдж. и прочие потребители)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грн/тыс. м</a:t>
                      </a:r>
                      <a:r>
                        <a:rPr lang="ru-RU" sz="14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4588,54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питьевая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грн/м</a:t>
                      </a:r>
                      <a:r>
                        <a:rPr lang="ru-RU" sz="14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5,5314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9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Тепловая энергия для населения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грн/1Гкал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340,55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749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Тепловая энергия для бюджетных организаций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грн/1Гкал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1086,84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Структура распределения затрат по котельной </a:t>
            </a:r>
            <a:r>
              <a:rPr lang="ru-RU" sz="2000" dirty="0" err="1"/>
              <a:t>мкр</a:t>
            </a:r>
            <a:r>
              <a:rPr lang="ru-RU" sz="2000" dirty="0"/>
              <a:t>. «Г» </a:t>
            </a:r>
            <a:r>
              <a:rPr lang="ru-RU" sz="2000" dirty="0" smtClean="0"/>
              <a:t>г.Енакиево за 2012г.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2"/>
          <a:ext cx="8229600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Распределение затрат котельной </a:t>
            </a:r>
            <a:r>
              <a:rPr lang="ru-RU" sz="2000" dirty="0" err="1"/>
              <a:t>мкр</a:t>
            </a:r>
            <a:r>
              <a:rPr lang="ru-RU" sz="2000" dirty="0"/>
              <a:t>. «Г» на ТЭР и воду за 2012г.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59632" y="1628802"/>
          <a:ext cx="7046728" cy="444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dirty="0"/>
              <a:t>Сравнение фактического КПД котла с данными режимных карт</a:t>
            </a: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2"/>
          </p:nvPr>
        </p:nvGraphicFramePr>
        <p:xfrm>
          <a:off x="5292080" y="980728"/>
          <a:ext cx="3394720" cy="578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3"/>
                <a:gridCol w="2263147"/>
              </a:tblGrid>
              <a:tr h="2511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 котла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ТВГ-8 №2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О2,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4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CO2,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4,02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126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Температура уходящих газов,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Tг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6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Температура  холодного воздуха, Тв, 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75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Изменение объема сухих продуктов горения по сравнению с теоретическим,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2,93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6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Коэффициент избытка воздуха, </a:t>
                      </a:r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2,74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1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Потери тепла от химической неполноты сгорания, q3,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0,03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6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Потери тепла с уходящими газами, q2,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6,79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15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Номинальная теплопроизводительность, Гкал/час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12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Фактическая теплопроизводительность, Гкал/час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2,38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516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Номинальные потери тепла в окружающую среду, q5ном,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8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Потери тепла в окружающую среду, q5,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7,39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КПД котла фактический,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85,79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6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КПД котла по режимной карте,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Содержимое 16"/>
          <p:cNvGraphicFramePr>
            <a:graphicFrameLocks noGrp="1"/>
          </p:cNvGraphicFramePr>
          <p:nvPr>
            <p:ph sz="half" idx="1"/>
          </p:nvPr>
        </p:nvGraphicFramePr>
        <p:xfrm>
          <a:off x="457200" y="160020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Рабочая схема котельной</a:t>
            </a:r>
            <a:endParaRPr lang="ru-RU" sz="2000" dirty="0"/>
          </a:p>
        </p:txBody>
      </p:sp>
      <p:pic>
        <p:nvPicPr>
          <p:cNvPr id="8" name="Содержимое 7" descr="5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858997" y="-266710"/>
            <a:ext cx="5673624" cy="8024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Эффективность отпуска тепловой энергии</a:t>
            </a:r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197281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39248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4248472" cy="26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4860032" y="3861048"/>
          <a:ext cx="3935884" cy="264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836711"/>
          <a:ext cx="8228472" cy="5781305"/>
        </p:xfrm>
        <a:graphic>
          <a:graphicData uri="http://schemas.openxmlformats.org/drawingml/2006/table">
            <a:tbl>
              <a:tblPr/>
              <a:tblGrid>
                <a:gridCol w="1417673"/>
                <a:gridCol w="2576227"/>
                <a:gridCol w="1609155"/>
                <a:gridCol w="2625417"/>
              </a:tblGrid>
              <a:tr h="38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параметра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Значение, Гкал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 данных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Топливо тыс.м3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40497,78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Данные расходомеров газа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Выработка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теплоэнергии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всего, Гкал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277697,4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отпущенной тепловой энергии и всех потерь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нужды, Гкал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6694,24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Нормированная величина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Отпуск с котельной, всего, Гкал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полезного отпуска и потерь на утечки и с наружных сетей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Потери тепловой энергии, всего, Гкал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32531,02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числе: нормативные с истоком, Гкал;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Нормированная величина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5.2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нормативные со внешних сетей отопления, Гкал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Нормированная величина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Полезный отпуск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теплоэнергии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нужды отопления, у т.ч.: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184403,22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Данные счетчиков + расчет по нормам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6.1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населению;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43970,99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6.2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бюджетному сектору;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10097,93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другим потребителям (ведомственные и хозрасчетные организации)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508,14</a:t>
                      </a:r>
                      <a:endParaRPr lang="ru-RU" sz="12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4863" marR="94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08520" y="18864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Показатели работы системы теплоснабжения за 2012 год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845</Words>
  <Application>Microsoft Office PowerPoint</Application>
  <PresentationFormat>Экран (4:3)</PresentationFormat>
  <Paragraphs>410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энергоаудиторская фирма ЧП «Энтальпия плюс»  Тема доклада: «Пути повышения энергоэффективности теплоснабжающих предприятий»</vt:lpstr>
      <vt:lpstr>Свидетельство на право проведения энергетического аудита</vt:lpstr>
      <vt:lpstr>Тарифы на оплату энергоресурсов и воды. </vt:lpstr>
      <vt:lpstr>Структура распределения затрат по котельной мкр. «Г» г.Енакиево за 2012г.</vt:lpstr>
      <vt:lpstr>Распределение затрат котельной мкр. «Г» на ТЭР и воду за 2012г.</vt:lpstr>
      <vt:lpstr>Сравнение фактического КПД котла с данными режимных карт</vt:lpstr>
      <vt:lpstr>Рабочая схема котельной</vt:lpstr>
      <vt:lpstr>Эффективность отпуска тепловой энергии</vt:lpstr>
      <vt:lpstr>Слайд 9</vt:lpstr>
      <vt:lpstr>Схема расположения приборов учёта</vt:lpstr>
      <vt:lpstr>Регрессионный анализ</vt:lpstr>
      <vt:lpstr>Расчет тепловых потерь в наружных тепловых сетей</vt:lpstr>
      <vt:lpstr>Пути повышения энергоэффективности теплоснабжающей организации на основе энергоаудита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энергоаудиторская фирма ЧП «Энтальпия плюс»  Тема доклада: «Пути повышения энергоэффективности теплоснабжающих предприятий»</dc:title>
  <dc:creator>Admin</dc:creator>
  <cp:lastModifiedBy>Admin</cp:lastModifiedBy>
  <cp:revision>14</cp:revision>
  <dcterms:created xsi:type="dcterms:W3CDTF">2014-03-26T12:17:32Z</dcterms:created>
  <dcterms:modified xsi:type="dcterms:W3CDTF">2014-03-26T14:06:17Z</dcterms:modified>
</cp:coreProperties>
</file>