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5" r:id="rId7"/>
    <p:sldId id="269" r:id="rId8"/>
    <p:sldId id="266" r:id="rId9"/>
    <p:sldId id="267" r:id="rId10"/>
    <p:sldId id="261" r:id="rId11"/>
    <p:sldId id="26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48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350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889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70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611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75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87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517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3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40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24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6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BD5B8-4077-45F0-87C3-F9926950A6B5}" type="datetimeFigureOut">
              <a:rPr lang="ru-RU" smtClean="0"/>
              <a:t>19.11.2020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38C67-C78D-4596-973A-1DB5C52960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62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ЛЕКЦІЯ </a:t>
            </a:r>
            <a:br>
              <a:rPr lang="uk-UA" dirty="0" smtClean="0"/>
            </a:br>
            <a:r>
              <a:rPr lang="uk-UA" dirty="0" smtClean="0"/>
              <a:t>на тему </a:t>
            </a:r>
            <a:br>
              <a:rPr lang="uk-UA" dirty="0" smtClean="0"/>
            </a:br>
            <a:r>
              <a:rPr lang="uk-UA" dirty="0" smtClean="0"/>
              <a:t>«Використання вогнетривів в доменному виробництві»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r>
              <a:rPr lang="uk-UA" b="1" dirty="0" smtClean="0">
                <a:solidFill>
                  <a:srgbClr val="FF0000"/>
                </a:solidFill>
              </a:rPr>
              <a:t>Ілюстративні матеріали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32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806" y="495296"/>
            <a:ext cx="3553970" cy="643369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0227" y="495296"/>
            <a:ext cx="3335277" cy="264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130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635" y="984613"/>
            <a:ext cx="6628718" cy="57790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9389" y="276727"/>
            <a:ext cx="111292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</a:rPr>
              <a:t>Форма </a:t>
            </a:r>
            <a:r>
              <a:rPr lang="uk-UA" sz="2000" b="1" dirty="0" err="1" smtClean="0">
                <a:solidFill>
                  <a:srgbClr val="FF0000"/>
                </a:solidFill>
              </a:rPr>
              <a:t>насадочних</a:t>
            </a:r>
            <a:r>
              <a:rPr lang="uk-UA" sz="2000" b="1" dirty="0" smtClean="0">
                <a:solidFill>
                  <a:srgbClr val="FF0000"/>
                </a:solidFill>
              </a:rPr>
              <a:t> виробів (а) і схеми кладки блочної </a:t>
            </a:r>
            <a:r>
              <a:rPr lang="uk-UA" sz="2000" b="1" dirty="0" err="1" smtClean="0">
                <a:solidFill>
                  <a:srgbClr val="FF0000"/>
                </a:solidFill>
              </a:rPr>
              <a:t>насадочної</a:t>
            </a:r>
            <a:r>
              <a:rPr lang="uk-UA" sz="2000" b="1" dirty="0" smtClean="0">
                <a:solidFill>
                  <a:srgbClr val="FF0000"/>
                </a:solidFill>
              </a:rPr>
              <a:t> цегли зі </a:t>
            </a:r>
            <a:r>
              <a:rPr lang="uk-UA" sz="2000" b="1" dirty="0" err="1" smtClean="0">
                <a:solidFill>
                  <a:srgbClr val="FF0000"/>
                </a:solidFill>
              </a:rPr>
              <a:t>щелевидними</a:t>
            </a:r>
            <a:r>
              <a:rPr lang="uk-UA" sz="2000" b="1" dirty="0" smtClean="0">
                <a:solidFill>
                  <a:srgbClr val="FF0000"/>
                </a:solidFill>
              </a:rPr>
              <a:t> чарунками в формі зиґзаґу (б) і ребристою насадкою (в)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569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01000" y="2011299"/>
            <a:ext cx="360997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чавунна льотка</a:t>
            </a:r>
          </a:p>
          <a:p>
            <a:r>
              <a:rPr lang="uk-UA" dirty="0" smtClean="0"/>
              <a:t>2 – горн</a:t>
            </a:r>
          </a:p>
          <a:p>
            <a:r>
              <a:rPr lang="uk-UA" dirty="0" smtClean="0"/>
              <a:t>3 – </a:t>
            </a:r>
            <a:r>
              <a:rPr lang="uk-UA" dirty="0" err="1" smtClean="0"/>
              <a:t>заплечики</a:t>
            </a:r>
            <a:endParaRPr lang="uk-UA" dirty="0" smtClean="0"/>
          </a:p>
          <a:p>
            <a:r>
              <a:rPr lang="uk-UA" dirty="0" smtClean="0"/>
              <a:t>4 – розпар</a:t>
            </a:r>
          </a:p>
          <a:p>
            <a:r>
              <a:rPr lang="uk-UA" dirty="0" smtClean="0"/>
              <a:t>5 – шахта</a:t>
            </a:r>
          </a:p>
          <a:p>
            <a:r>
              <a:rPr lang="uk-UA" dirty="0" smtClean="0"/>
              <a:t>6 – колошник</a:t>
            </a:r>
          </a:p>
          <a:p>
            <a:r>
              <a:rPr lang="uk-UA" dirty="0" smtClean="0"/>
              <a:t>7 – засипний апарат</a:t>
            </a:r>
          </a:p>
          <a:p>
            <a:r>
              <a:rPr lang="uk-UA" dirty="0" smtClean="0"/>
              <a:t>8 – горизонт утворення чавуну</a:t>
            </a:r>
          </a:p>
          <a:p>
            <a:r>
              <a:rPr lang="uk-UA" dirty="0" smtClean="0"/>
              <a:t>9 – горизонт утворення шлаку</a:t>
            </a:r>
          </a:p>
          <a:p>
            <a:r>
              <a:rPr lang="uk-UA" dirty="0" smtClean="0"/>
              <a:t>10 – зона горіння коксу</a:t>
            </a:r>
          </a:p>
          <a:p>
            <a:r>
              <a:rPr lang="uk-UA" dirty="0" smtClean="0"/>
              <a:t>11 – шар шлаку</a:t>
            </a:r>
          </a:p>
          <a:p>
            <a:r>
              <a:rPr lang="uk-UA" dirty="0" smtClean="0"/>
              <a:t>12 – шлакова льотка</a:t>
            </a:r>
          </a:p>
          <a:p>
            <a:r>
              <a:rPr lang="uk-UA" dirty="0" smtClean="0"/>
              <a:t>13 – шар чавуну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175" y="238125"/>
            <a:ext cx="4267200" cy="6324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29325" y="361950"/>
            <a:ext cx="3943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СХЕМА ДОМЕНОЇ ПЕЧІ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40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79" y="985405"/>
            <a:ext cx="4085536" cy="57308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251" y="938261"/>
            <a:ext cx="3864863" cy="57779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0789" y="144379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Різні типи кладки </a:t>
            </a:r>
            <a:r>
              <a:rPr lang="uk-UA" sz="2400" b="1" dirty="0" err="1" smtClean="0">
                <a:solidFill>
                  <a:srgbClr val="FF0000"/>
                </a:solidFill>
              </a:rPr>
              <a:t>лещаді</a:t>
            </a:r>
            <a:r>
              <a:rPr lang="uk-UA" sz="2400" b="1" dirty="0" smtClean="0">
                <a:solidFill>
                  <a:srgbClr val="FF0000"/>
                </a:solidFill>
              </a:rPr>
              <a:t> і горну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05114" y="1552074"/>
            <a:ext cx="3594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Вуглецева кладка (А):</a:t>
            </a:r>
          </a:p>
          <a:p>
            <a:r>
              <a:rPr lang="uk-UA" dirty="0" smtClean="0"/>
              <a:t>1 – графітовані блоки; </a:t>
            </a:r>
          </a:p>
          <a:p>
            <a:r>
              <a:rPr lang="uk-UA" dirty="0" smtClean="0"/>
              <a:t>2 – клиноподібні вуглецеві блоки; 3 – горизонтальні вуглецеві блоки; 4 – вуглецева маса; </a:t>
            </a:r>
          </a:p>
          <a:p>
            <a:r>
              <a:rPr lang="uk-UA" dirty="0" smtClean="0"/>
              <a:t>5 – плитові холодильники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8415450" y="3850807"/>
            <a:ext cx="35941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Комбінована кладка (Б):</a:t>
            </a:r>
          </a:p>
          <a:p>
            <a:r>
              <a:rPr lang="uk-UA" dirty="0" smtClean="0"/>
              <a:t>1 – графітовані блоки; </a:t>
            </a:r>
          </a:p>
          <a:p>
            <a:r>
              <a:rPr lang="uk-UA" dirty="0" smtClean="0"/>
              <a:t>2 –вуглецеві блоки; </a:t>
            </a:r>
          </a:p>
          <a:p>
            <a:r>
              <a:rPr lang="uk-UA" dirty="0" smtClean="0"/>
              <a:t>3 – </a:t>
            </a:r>
            <a:r>
              <a:rPr lang="uk-UA" dirty="0" err="1" smtClean="0"/>
              <a:t>високоглиноземисті</a:t>
            </a:r>
            <a:r>
              <a:rPr lang="uk-UA" dirty="0" smtClean="0"/>
              <a:t> вироби; </a:t>
            </a:r>
          </a:p>
          <a:p>
            <a:r>
              <a:rPr lang="uk-UA" dirty="0" smtClean="0"/>
              <a:t>4 – вуглецева маса; </a:t>
            </a:r>
          </a:p>
          <a:p>
            <a:r>
              <a:rPr lang="uk-UA" dirty="0" smtClean="0"/>
              <a:t>5 – шамотні вироби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16568" y="806116"/>
            <a:ext cx="300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А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102768" y="938261"/>
            <a:ext cx="337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Б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2575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716" y="1552074"/>
            <a:ext cx="4774825" cy="3996071"/>
          </a:xfrm>
          <a:prstGeom prst="rect">
            <a:avLst/>
          </a:prstGeom>
        </p:spPr>
      </p:pic>
      <p:sp>
        <p:nvSpPr>
          <p:cNvPr id="6" name="TextBox 7"/>
          <p:cNvSpPr txBox="1"/>
          <p:nvPr/>
        </p:nvSpPr>
        <p:spPr>
          <a:xfrm>
            <a:off x="2158465" y="370746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Пристрій чавунної льотки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94461" y="2257447"/>
            <a:ext cx="35941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канал льотки; </a:t>
            </a:r>
          </a:p>
          <a:p>
            <a:r>
              <a:rPr lang="uk-UA" dirty="0" smtClean="0"/>
              <a:t>2 – футляр; </a:t>
            </a:r>
          </a:p>
          <a:p>
            <a:r>
              <a:rPr lang="uk-UA" dirty="0" smtClean="0"/>
              <a:t>3 – безводна </a:t>
            </a:r>
            <a:r>
              <a:rPr lang="uk-UA" dirty="0" err="1" smtClean="0"/>
              <a:t>льоточна</a:t>
            </a:r>
            <a:r>
              <a:rPr lang="uk-UA" dirty="0" smtClean="0"/>
              <a:t> маса; </a:t>
            </a:r>
          </a:p>
          <a:p>
            <a:r>
              <a:rPr lang="uk-UA" dirty="0" smtClean="0"/>
              <a:t>4 – </a:t>
            </a:r>
            <a:r>
              <a:rPr lang="uk-UA" dirty="0" err="1" smtClean="0"/>
              <a:t>венчик</a:t>
            </a:r>
            <a:r>
              <a:rPr lang="uk-UA" dirty="0" smtClean="0"/>
              <a:t>; </a:t>
            </a:r>
          </a:p>
          <a:p>
            <a:r>
              <a:rPr lang="uk-UA" dirty="0" smtClean="0"/>
              <a:t>5 – рама;</a:t>
            </a:r>
          </a:p>
          <a:p>
            <a:r>
              <a:rPr lang="uk-UA" dirty="0" smtClean="0"/>
              <a:t>6 – накладний холодильник;</a:t>
            </a:r>
          </a:p>
          <a:p>
            <a:r>
              <a:rPr lang="uk-UA" dirty="0" smtClean="0"/>
              <a:t>7 – </a:t>
            </a:r>
            <a:r>
              <a:rPr lang="uk-UA" dirty="0" err="1" smtClean="0"/>
              <a:t>льоточний</a:t>
            </a:r>
            <a:r>
              <a:rPr lang="uk-UA" dirty="0" smtClean="0"/>
              <a:t> холодильник;</a:t>
            </a:r>
          </a:p>
          <a:p>
            <a:r>
              <a:rPr lang="uk-UA" dirty="0" smtClean="0"/>
              <a:t>8 – футеровка; </a:t>
            </a:r>
          </a:p>
          <a:p>
            <a:r>
              <a:rPr lang="uk-UA" dirty="0" smtClean="0"/>
              <a:t>9 – кожух горна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053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7236" y="1235612"/>
            <a:ext cx="9106238" cy="5311973"/>
          </a:xfrm>
          <a:prstGeom prst="rect">
            <a:avLst/>
          </a:prstGeom>
        </p:spPr>
      </p:pic>
      <p:sp>
        <p:nvSpPr>
          <p:cNvPr id="5" name="TextBox 7"/>
          <p:cNvSpPr txBox="1"/>
          <p:nvPr/>
        </p:nvSpPr>
        <p:spPr>
          <a:xfrm>
            <a:off x="2209800" y="286525"/>
            <a:ext cx="8693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Показники </a:t>
            </a:r>
            <a:r>
              <a:rPr lang="uk-UA" sz="2400" b="1" dirty="0" err="1" smtClean="0">
                <a:solidFill>
                  <a:srgbClr val="FF0000"/>
                </a:solidFill>
              </a:rPr>
              <a:t>льоточних</a:t>
            </a:r>
            <a:r>
              <a:rPr lang="uk-UA" sz="2400" b="1" dirty="0" smtClean="0">
                <a:solidFill>
                  <a:srgbClr val="FF0000"/>
                </a:solidFill>
              </a:rPr>
              <a:t> мас для закривання льотки </a:t>
            </a:r>
            <a:r>
              <a:rPr lang="uk-UA" sz="2400" b="1" dirty="0" err="1" smtClean="0">
                <a:solidFill>
                  <a:srgbClr val="FF0000"/>
                </a:solidFill>
              </a:rPr>
              <a:t>доменої</a:t>
            </a:r>
            <a:r>
              <a:rPr lang="uk-UA" sz="2400" b="1" dirty="0" smtClean="0">
                <a:solidFill>
                  <a:srgbClr val="FF0000"/>
                </a:solidFill>
              </a:rPr>
              <a:t> печі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581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681" y="1166573"/>
            <a:ext cx="4052211" cy="341745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07" y="1166573"/>
            <a:ext cx="4253218" cy="34174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5536" y="190524"/>
            <a:ext cx="465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Схема конструкції жолоба </a:t>
            </a:r>
          </a:p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з повітряним охолодженням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TextBox 7"/>
          <p:cNvSpPr txBox="1"/>
          <p:nvPr/>
        </p:nvSpPr>
        <p:spPr>
          <a:xfrm>
            <a:off x="6787089" y="190523"/>
            <a:ext cx="43808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Схема футеровки головного </a:t>
            </a:r>
          </a:p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горнового жолоба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9547" y="4921588"/>
            <a:ext cx="4856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робочий шар; 2 – радіатор; </a:t>
            </a:r>
          </a:p>
          <a:p>
            <a:r>
              <a:rPr lang="uk-UA" dirty="0" smtClean="0"/>
              <a:t>3 – металоконструкції; 4 – повітря;</a:t>
            </a:r>
          </a:p>
          <a:p>
            <a:r>
              <a:rPr lang="uk-UA" dirty="0" smtClean="0"/>
              <a:t>5 – бетонні опори з </a:t>
            </a:r>
            <a:r>
              <a:rPr lang="uk-UA" dirty="0" err="1" smtClean="0"/>
              <a:t>ковзаючою</a:t>
            </a:r>
            <a:r>
              <a:rPr lang="uk-UA" dirty="0" smtClean="0"/>
              <a:t> поверхнею;</a:t>
            </a:r>
          </a:p>
          <a:p>
            <a:r>
              <a:rPr lang="uk-UA" dirty="0" smtClean="0"/>
              <a:t>6 – захисний шар (шамот)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529620" y="4921587"/>
            <a:ext cx="52243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захисний шар (шамот);</a:t>
            </a:r>
          </a:p>
          <a:p>
            <a:r>
              <a:rPr lang="uk-UA" dirty="0" smtClean="0"/>
              <a:t>2 – арматурний шар; 3 – робочий шар; </a:t>
            </a:r>
          </a:p>
          <a:p>
            <a:r>
              <a:rPr lang="uk-UA" dirty="0" smtClean="0"/>
              <a:t>4 – теплоізоляційний шар (легковагий шамот); </a:t>
            </a:r>
          </a:p>
          <a:p>
            <a:r>
              <a:rPr lang="uk-UA" dirty="0" smtClean="0"/>
              <a:t>5 – каркас (будівельний залізобетон)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680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727" y="859055"/>
            <a:ext cx="9518689" cy="5745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633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514" y="1270492"/>
            <a:ext cx="8848537" cy="3830897"/>
          </a:xfrm>
          <a:prstGeom prst="rect">
            <a:avLst/>
          </a:prstGeom>
        </p:spPr>
      </p:pic>
      <p:sp>
        <p:nvSpPr>
          <p:cNvPr id="6" name="TextBox 7"/>
          <p:cNvSpPr txBox="1"/>
          <p:nvPr/>
        </p:nvSpPr>
        <p:spPr>
          <a:xfrm>
            <a:off x="2101515" y="394810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Метод вібраційного формування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7471" y="5478816"/>
            <a:ext cx="7540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модель; 2 – навантаження; 3 – кожух; 4 – вібратор;</a:t>
            </a:r>
          </a:p>
          <a:p>
            <a:r>
              <a:rPr lang="uk-UA" dirty="0" smtClean="0"/>
              <a:t> 5 – вогнетривка маса; 6 – футеровка, що залишилась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0469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498" y="1292997"/>
            <a:ext cx="9556475" cy="3387286"/>
          </a:xfrm>
          <a:prstGeom prst="rect">
            <a:avLst/>
          </a:prstGeom>
        </p:spPr>
      </p:pic>
      <p:sp>
        <p:nvSpPr>
          <p:cNvPr id="6" name="TextBox 7"/>
          <p:cNvSpPr txBox="1"/>
          <p:nvPr/>
        </p:nvSpPr>
        <p:spPr>
          <a:xfrm>
            <a:off x="2101515" y="394810"/>
            <a:ext cx="7387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uk-UA" sz="2400" b="1" dirty="0" smtClean="0">
                <a:solidFill>
                  <a:srgbClr val="FF0000"/>
                </a:solidFill>
              </a:rPr>
              <a:t>Метод заливки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4421" y="5116805"/>
            <a:ext cx="10507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1 – матеріал; 2 – </a:t>
            </a:r>
            <a:r>
              <a:rPr lang="uk-UA" dirty="0" err="1" smtClean="0"/>
              <a:t>груз</a:t>
            </a:r>
            <a:r>
              <a:rPr lang="uk-UA" dirty="0" smtClean="0"/>
              <a:t>; 3 – вібратор; 4 – видалення корки;  5 – встановлення моделі; 6 – заливання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06803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336</Words>
  <Application>Microsoft Office PowerPoint</Application>
  <PresentationFormat>Широкоэкранный</PresentationFormat>
  <Paragraphs>60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ЛЕКЦІЯ  на тему  «Використання вогнетривів в доменному виробництві»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наталия наталия</dc:creator>
  <cp:lastModifiedBy>наталия наталия</cp:lastModifiedBy>
  <cp:revision>6</cp:revision>
  <dcterms:created xsi:type="dcterms:W3CDTF">2020-11-19T14:33:42Z</dcterms:created>
  <dcterms:modified xsi:type="dcterms:W3CDTF">2020-11-19T19:27:49Z</dcterms:modified>
</cp:coreProperties>
</file>