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61" r:id="rId6"/>
    <p:sldId id="273" r:id="rId7"/>
    <p:sldId id="281" r:id="rId8"/>
    <p:sldId id="282" r:id="rId9"/>
    <p:sldId id="286" r:id="rId10"/>
    <p:sldId id="287" r:id="rId11"/>
    <p:sldId id="283" r:id="rId12"/>
    <p:sldId id="285" r:id="rId13"/>
    <p:sldId id="284" r:id="rId14"/>
    <p:sldId id="262" r:id="rId15"/>
    <p:sldId id="263" r:id="rId16"/>
    <p:sldId id="289" r:id="rId17"/>
    <p:sldId id="275" r:id="rId18"/>
    <p:sldId id="265" r:id="rId19"/>
    <p:sldId id="268" r:id="rId20"/>
    <p:sldId id="288" r:id="rId21"/>
    <p:sldId id="259" r:id="rId22"/>
    <p:sldId id="266" r:id="rId23"/>
    <p:sldId id="278" r:id="rId24"/>
    <p:sldId id="277" r:id="rId25"/>
    <p:sldId id="279" r:id="rId26"/>
    <p:sldId id="280" r:id="rId27"/>
    <p:sldId id="269" r:id="rId28"/>
    <p:sldId id="270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5C37-009D-4460-85EB-04F12AB83FA7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D04D7-48DA-44AA-ADC2-E415F3A5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354" TargetMode="External"/><Relationship Id="rId2" Type="http://schemas.openxmlformats.org/officeDocument/2006/relationships/hyperlink" Target="https://uk.wikipedia.org/wiki/13_%D0%BB%D0%B8%D1%81%D1%82%D0%BE%D0%BF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uk.wikipedia.org/wiki/430" TargetMode="External"/><Relationship Id="rId4" Type="http://schemas.openxmlformats.org/officeDocument/2006/relationships/hyperlink" Target="https://uk.wikipedia.org/wiki/28_%D1%81%D0%B5%D1%80%D0%BF%D0%BD%D1%8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354" TargetMode="External"/><Relationship Id="rId2" Type="http://schemas.openxmlformats.org/officeDocument/2006/relationships/hyperlink" Target="https://uk.wikipedia.org/wiki/13_%D0%BB%D0%B8%D1%81%D1%82%D0%BE%D0%BF%D0%B0%D0%B4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430" TargetMode="External"/><Relationship Id="rId4" Type="http://schemas.openxmlformats.org/officeDocument/2006/relationships/hyperlink" Target="https://uk.wikipedia.org/wiki/28_%D1%81%D0%B5%D1%80%D0%BF%D0%BD%D1%8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8%D1%81%D0%BB%D0%B5%D0%BD%D0%BD%D1%8F" TargetMode="External"/><Relationship Id="rId3" Type="http://schemas.openxmlformats.org/officeDocument/2006/relationships/hyperlink" Target="https://uk.wikipedia.org/wiki/%D0%86%D0%BC'%D1%8F" TargetMode="External"/><Relationship Id="rId7" Type="http://schemas.openxmlformats.org/officeDocument/2006/relationships/hyperlink" Target="https://uk.wikipedia.org/wiki/%D0%97%D0%BD%D0%B0%D0%B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3%D0%BD%D1%96%D0%B2%D0%B5%D1%80%D1%81%D0%B0%D0%BB%D1%96%D1%97" TargetMode="External"/><Relationship Id="rId11" Type="http://schemas.openxmlformats.org/officeDocument/2006/relationships/hyperlink" Target="https://uk.wikipedia.org/wiki/%D0%86%D0%BB%D1%8E%D0%B7%D1%96%D1%8F" TargetMode="External"/><Relationship Id="rId5" Type="http://schemas.openxmlformats.org/officeDocument/2006/relationships/hyperlink" Target="https://uk.wikipedia.org/wiki/%D0%9F%D0%BE%D0%BD%D1%8F%D1%82%D1%82%D1%8F" TargetMode="External"/><Relationship Id="rId10" Type="http://schemas.openxmlformats.org/officeDocument/2006/relationships/hyperlink" Target="https://uk.wikipedia.org/wiki/%D0%92%D1%96%D0%BB%D1%8C%D1%8F%D0%BC_%D0%9E%D0%BA%D0%BA%D0%B0%D0%BC" TargetMode="External"/><Relationship Id="rId4" Type="http://schemas.openxmlformats.org/officeDocument/2006/relationships/hyperlink" Target="https://uk.wikipedia.org/wiki/%D0%9D%D0%B0%D0%B7%D0%B2%D0%B0" TargetMode="External"/><Relationship Id="rId9" Type="http://schemas.openxmlformats.org/officeDocument/2006/relationships/hyperlink" Target="https://uk.wikipedia.org/wiki/%D0%A0%D0%BE%D1%81%D1%86%D0%B5%D0%BB%D1%96%D0%B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B%D0%B0%D1%82%D0%BE%D0%B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5%D0%BC%D0%BF%D0%B5%D0%B4%D0%BE%D0%BA%D0%BB" TargetMode="External"/><Relationship Id="rId5" Type="http://schemas.openxmlformats.org/officeDocument/2006/relationships/hyperlink" Target="https://uk.wikipedia.org/wiki/%D0%93%D0%B5%D1%80%D0%B0%D0%BA%D0%BB%D1%96%D1%82" TargetMode="External"/><Relationship Id="rId4" Type="http://schemas.openxmlformats.org/officeDocument/2006/relationships/hyperlink" Target="https://uk.wikipedia.org/wiki/%D0%95%D0%BF%D1%96%D0%BA%D1%83%D1%8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en-US" sz="3600" b="1" dirty="0" err="1"/>
              <a:t>Лекція</a:t>
            </a:r>
            <a:r>
              <a:rPr lang="en-US" sz="3600" b="1" dirty="0"/>
              <a:t> </a:t>
            </a:r>
            <a:r>
              <a:rPr lang="ru-RU" sz="3600" b="1" dirty="0"/>
              <a:t>4</a:t>
            </a:r>
            <a:r>
              <a:rPr lang="en-US" sz="3600" b="1" dirty="0"/>
              <a:t>.  </a:t>
            </a:r>
            <a:r>
              <a:rPr lang="en-US" sz="3600" b="1" dirty="0" err="1"/>
              <a:t>Філософія</a:t>
            </a:r>
            <a:r>
              <a:rPr lang="en-US" sz="3600" b="1" dirty="0"/>
              <a:t> </a:t>
            </a:r>
            <a:r>
              <a:rPr lang="en-US" sz="3600" b="1" dirty="0" err="1"/>
              <a:t>Середньовіччя</a:t>
            </a:r>
            <a:r>
              <a:rPr lang="en-US" sz="3600" b="1" dirty="0"/>
              <a:t> </a:t>
            </a:r>
            <a:r>
              <a:rPr lang="uk-UA" sz="3600" b="1" dirty="0"/>
              <a:t>(ФС)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dirty="0"/>
              <a:t>				</a:t>
            </a:r>
            <a:r>
              <a:rPr lang="en-US" dirty="0" err="1"/>
              <a:t>План</a:t>
            </a:r>
            <a:endParaRPr lang="en-US" dirty="0"/>
          </a:p>
          <a:p>
            <a:pPr marL="514350" lvl="0" indent="-514350">
              <a:buAutoNum type="arabicPeriod"/>
            </a:pPr>
            <a:r>
              <a:rPr lang="ru-RU" b="1" dirty="0" err="1"/>
              <a:t>Загальна</a:t>
            </a:r>
            <a:r>
              <a:rPr lang="ru-RU" b="1" dirty="0"/>
              <a:t> характеристика ф</a:t>
            </a:r>
            <a:r>
              <a:rPr lang="uk-UA" b="1" dirty="0" err="1"/>
              <a:t>ілософії</a:t>
            </a:r>
            <a:r>
              <a:rPr lang="uk-UA" b="1" dirty="0"/>
              <a:t> </a:t>
            </a:r>
            <a:r>
              <a:rPr lang="ru-RU" b="1" dirty="0" err="1"/>
              <a:t>Середньовіччя</a:t>
            </a:r>
            <a:r>
              <a:rPr lang="ru-RU" b="1" dirty="0"/>
              <a:t>. </a:t>
            </a:r>
          </a:p>
          <a:p>
            <a:pPr marL="514350" lvl="0" indent="-514350">
              <a:buAutoNum type="arabicPeriod"/>
            </a:pPr>
            <a:r>
              <a:rPr lang="uk-UA" b="1" dirty="0"/>
              <a:t>Філософія Августина  Аврелія.</a:t>
            </a:r>
            <a:endParaRPr lang="ru-RU" b="1" dirty="0"/>
          </a:p>
          <a:p>
            <a:pPr lvl="0">
              <a:buNone/>
            </a:pPr>
            <a:r>
              <a:rPr lang="en-US" b="1" dirty="0"/>
              <a:t>3.</a:t>
            </a:r>
            <a:r>
              <a:rPr lang="uk-UA" b="1" dirty="0"/>
              <a:t> Філософія Фоми Аквінського</a:t>
            </a:r>
            <a:r>
              <a:rPr lang="uk-UA" dirty="0"/>
              <a:t>.</a:t>
            </a:r>
          </a:p>
          <a:p>
            <a:pPr lvl="0">
              <a:buNone/>
            </a:pPr>
            <a:r>
              <a:rPr lang="uk-UA" dirty="0"/>
              <a:t>4. </a:t>
            </a:r>
            <a:r>
              <a:rPr lang="uk-UA" b="1" dirty="0">
                <a:solidFill>
                  <a:prstClr val="black"/>
                </a:solidFill>
                <a:ea typeface="+mj-ea"/>
                <a:cs typeface="+mj-cs"/>
              </a:rPr>
              <a:t>Світоглядні ідеї </a:t>
            </a:r>
            <a:r>
              <a:rPr lang="uk-UA" b="1" dirty="0" err="1">
                <a:solidFill>
                  <a:prstClr val="black"/>
                </a:solidFill>
                <a:ea typeface="+mj-ea"/>
                <a:cs typeface="+mj-cs"/>
              </a:rPr>
              <a:t>Еклезіаста</a:t>
            </a:r>
            <a:r>
              <a:rPr lang="uk-UA" b="1" dirty="0">
                <a:solidFill>
                  <a:prstClr val="black"/>
                </a:solidFill>
                <a:ea typeface="+mj-ea"/>
                <a:cs typeface="+mj-cs"/>
              </a:rPr>
              <a:t> та Об'явлення Іоанна Богослова (Біблія)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D5387-353C-08F0-552D-60CC6594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Клімент</a:t>
            </a:r>
            <a:r>
              <a:rPr lang="ru-RU" dirty="0"/>
              <a:t> </a:t>
            </a:r>
            <a:r>
              <a:rPr lang="ru-RU" dirty="0" err="1"/>
              <a:t>Александрійський</a:t>
            </a:r>
            <a:r>
              <a:rPr lang="ru-RU" dirty="0"/>
              <a:t> 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026573-A2EA-AB78-6EFF-80B97979D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154961"/>
            <a:ext cx="4021038" cy="54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2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70683-E54C-C435-82CC-CC888439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141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err="1"/>
              <a:t>Оріге́н</a:t>
            </a:r>
            <a:r>
              <a:rPr lang="ru-RU" sz="4800" b="1" dirty="0"/>
              <a:t> (</a:t>
            </a:r>
            <a:r>
              <a:rPr lang="ru-RU" sz="3600" dirty="0"/>
              <a:t>185, </a:t>
            </a:r>
            <a:r>
              <a:rPr lang="ru-RU" sz="3600" dirty="0" err="1"/>
              <a:t>Александрія</a:t>
            </a:r>
            <a:r>
              <a:rPr lang="ru-RU" sz="3600" dirty="0"/>
              <a:t> — †254, </a:t>
            </a:r>
            <a:r>
              <a:rPr lang="ru-RU" sz="3600" dirty="0" err="1"/>
              <a:t>Тір</a:t>
            </a:r>
            <a:r>
              <a:rPr lang="ru-RU" sz="3600" dirty="0"/>
              <a:t>)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AE9EF-BDA7-DD8B-E5CE-20F59C8B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556792"/>
            <a:ext cx="82296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— </a:t>
            </a:r>
            <a:r>
              <a:rPr lang="ru-RU" sz="2800" dirty="0" err="1"/>
              <a:t>грецький</a:t>
            </a:r>
            <a:r>
              <a:rPr lang="ru-RU" sz="2800" dirty="0"/>
              <a:t> </a:t>
            </a:r>
            <a:r>
              <a:rPr lang="ru-RU" sz="2800" dirty="0" err="1"/>
              <a:t>християнський</a:t>
            </a:r>
            <a:r>
              <a:rPr lang="ru-RU" sz="2800" dirty="0"/>
              <a:t> теолог, </a:t>
            </a:r>
            <a:r>
              <a:rPr lang="ru-RU" sz="2800" dirty="0" err="1"/>
              <a:t>філософ</a:t>
            </a:r>
            <a:r>
              <a:rPr lang="ru-RU" sz="2800" dirty="0"/>
              <a:t>, учений. Один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східних</a:t>
            </a:r>
            <a:r>
              <a:rPr lang="ru-RU" sz="2800" dirty="0"/>
              <a:t> </a:t>
            </a:r>
            <a:r>
              <a:rPr lang="ru-RU" sz="2800" dirty="0" err="1"/>
              <a:t>церковних</a:t>
            </a:r>
            <a:r>
              <a:rPr lang="ru-RU" sz="2800" dirty="0"/>
              <a:t> </a:t>
            </a:r>
            <a:r>
              <a:rPr lang="ru-RU" sz="2800" dirty="0" err="1"/>
              <a:t>письменників</a:t>
            </a:r>
            <a:r>
              <a:rPr lang="ru-RU" sz="2800" dirty="0"/>
              <a:t>. </a:t>
            </a:r>
            <a:r>
              <a:rPr lang="ru-RU" sz="2800" dirty="0" err="1"/>
              <a:t>Засновник</a:t>
            </a:r>
            <a:r>
              <a:rPr lang="ru-RU" sz="2800" dirty="0"/>
              <a:t> </a:t>
            </a:r>
            <a:r>
              <a:rPr lang="ru-RU" sz="2800" dirty="0" err="1"/>
              <a:t>біблійної</a:t>
            </a:r>
            <a:r>
              <a:rPr lang="ru-RU" sz="2800" dirty="0"/>
              <a:t> </a:t>
            </a:r>
            <a:r>
              <a:rPr lang="ru-RU" sz="2800" dirty="0" err="1"/>
              <a:t>філології</a:t>
            </a:r>
            <a:r>
              <a:rPr lang="ru-RU" sz="2800" dirty="0"/>
              <a:t>. Автор </a:t>
            </a:r>
            <a:r>
              <a:rPr lang="ru-RU" sz="2800" dirty="0" err="1"/>
              <a:t>терміну</a:t>
            </a:r>
            <a:r>
              <a:rPr lang="ru-RU" sz="2800" dirty="0"/>
              <a:t> «</a:t>
            </a:r>
            <a:r>
              <a:rPr lang="ru-RU" sz="2800" dirty="0" err="1"/>
              <a:t>боголюдина</a:t>
            </a:r>
            <a:r>
              <a:rPr lang="ru-RU" sz="2800" dirty="0"/>
              <a:t>». </a:t>
            </a:r>
            <a:r>
              <a:rPr lang="ru-RU" sz="2800" dirty="0" err="1"/>
              <a:t>Навчався</a:t>
            </a:r>
            <a:r>
              <a:rPr lang="ru-RU" sz="2800" dirty="0"/>
              <a:t> в </a:t>
            </a:r>
            <a:r>
              <a:rPr lang="ru-RU" sz="2800" dirty="0" err="1"/>
              <a:t>Александрійській</a:t>
            </a:r>
            <a:r>
              <a:rPr lang="ru-RU" sz="2800" dirty="0"/>
              <a:t> </a:t>
            </a:r>
            <a:r>
              <a:rPr lang="ru-RU" sz="2800" dirty="0" err="1"/>
              <a:t>богословській</a:t>
            </a:r>
            <a:r>
              <a:rPr lang="ru-RU" sz="2800" dirty="0"/>
              <a:t> </a:t>
            </a:r>
            <a:r>
              <a:rPr lang="ru-RU" sz="2800" dirty="0" err="1"/>
              <a:t>школі</a:t>
            </a:r>
            <a:r>
              <a:rPr lang="ru-RU" sz="2800" dirty="0"/>
              <a:t>, яку </a:t>
            </a:r>
            <a:r>
              <a:rPr lang="ru-RU" sz="2800" dirty="0" err="1"/>
              <a:t>очолював</a:t>
            </a:r>
            <a:r>
              <a:rPr lang="ru-RU" sz="2800" dirty="0"/>
              <a:t> Климент </a:t>
            </a:r>
            <a:r>
              <a:rPr lang="ru-RU" sz="2800" dirty="0" err="1"/>
              <a:t>Александрійський</a:t>
            </a:r>
            <a:r>
              <a:rPr lang="ru-RU" sz="2800" dirty="0"/>
              <a:t>. З 203 року </a:t>
            </a:r>
            <a:r>
              <a:rPr lang="ru-RU" sz="2800" dirty="0" err="1"/>
              <a:t>викладав</a:t>
            </a:r>
            <a:r>
              <a:rPr lang="ru-RU" sz="2800" dirty="0"/>
              <a:t> в </a:t>
            </a:r>
            <a:r>
              <a:rPr lang="ru-RU" sz="2800" dirty="0" err="1"/>
              <a:t>ній</a:t>
            </a:r>
            <a:r>
              <a:rPr lang="ru-RU" sz="2800" dirty="0"/>
              <a:t> </a:t>
            </a:r>
            <a:r>
              <a:rPr lang="ru-RU" sz="2800" dirty="0" err="1"/>
              <a:t>філософію</a:t>
            </a:r>
            <a:r>
              <a:rPr lang="ru-RU" sz="2800" dirty="0"/>
              <a:t>, </a:t>
            </a:r>
            <a:r>
              <a:rPr lang="ru-RU" sz="2800" dirty="0" err="1"/>
              <a:t>теологію</a:t>
            </a:r>
            <a:r>
              <a:rPr lang="ru-RU" sz="2800" dirty="0"/>
              <a:t>, </a:t>
            </a:r>
            <a:r>
              <a:rPr lang="ru-RU" sz="2800" dirty="0" err="1"/>
              <a:t>діалектику</a:t>
            </a:r>
            <a:r>
              <a:rPr lang="ru-RU" sz="2800" dirty="0"/>
              <a:t>, </a:t>
            </a:r>
            <a:r>
              <a:rPr lang="ru-RU" sz="2800" dirty="0" err="1"/>
              <a:t>фізику</a:t>
            </a:r>
            <a:r>
              <a:rPr lang="ru-RU" sz="2800" dirty="0"/>
              <a:t>, математику, </a:t>
            </a:r>
            <a:r>
              <a:rPr lang="ru-RU" sz="2800" dirty="0" err="1"/>
              <a:t>геометрію</a:t>
            </a:r>
            <a:r>
              <a:rPr lang="ru-RU" sz="2800" dirty="0"/>
              <a:t>, </a:t>
            </a:r>
            <a:r>
              <a:rPr lang="ru-RU" sz="2800" dirty="0" err="1"/>
              <a:t>астрономію</a:t>
            </a:r>
            <a:r>
              <a:rPr lang="ru-RU" sz="2800" dirty="0"/>
              <a:t>. </a:t>
            </a:r>
            <a:r>
              <a:rPr lang="ru-RU" sz="2800" dirty="0" err="1"/>
              <a:t>Після</a:t>
            </a:r>
            <a:r>
              <a:rPr lang="ru-RU" sz="2800" dirty="0"/>
              <a:t> того як Климент покинув </a:t>
            </a:r>
            <a:r>
              <a:rPr lang="ru-RU" sz="2800" dirty="0" err="1"/>
              <a:t>Александрію</a:t>
            </a:r>
            <a:r>
              <a:rPr lang="ru-RU" sz="2800" dirty="0"/>
              <a:t> </a:t>
            </a:r>
            <a:r>
              <a:rPr lang="ru-RU" sz="2800" dirty="0" err="1"/>
              <a:t>Оріген</a:t>
            </a:r>
            <a:r>
              <a:rPr lang="ru-RU" sz="2800" dirty="0"/>
              <a:t> </a:t>
            </a:r>
            <a:r>
              <a:rPr lang="ru-RU" sz="2800" dirty="0" err="1"/>
              <a:t>очолив</a:t>
            </a:r>
            <a:r>
              <a:rPr lang="ru-RU" sz="2800" dirty="0"/>
              <a:t> школу і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наставником у 217-232 роках.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943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F18DD-AAC1-BBBE-152B-F6828036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ОРІГЕН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8B0A82-B5FB-3514-0FDF-E0FB5C0E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2167731"/>
            <a:ext cx="2857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1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5D92C-CF38-1D88-B980-63BD2489F0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/>
              <a:t>ОРІГЕН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9C8248-10AB-76D2-25AD-50B576494B1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Виступав</a:t>
            </a:r>
            <a:r>
              <a:rPr lang="ru-RU" dirty="0"/>
              <a:t> </a:t>
            </a:r>
            <a:r>
              <a:rPr lang="ru-RU" dirty="0" err="1"/>
              <a:t>прихильником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спасіння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сущого</a:t>
            </a:r>
            <a:r>
              <a:rPr lang="ru-RU" dirty="0"/>
              <a:t> (</a:t>
            </a:r>
            <a:r>
              <a:rPr lang="ru-RU" dirty="0" err="1"/>
              <a:t>апокатастасис</a:t>
            </a:r>
            <a:r>
              <a:rPr lang="ru-RU" dirty="0"/>
              <a:t>). До наших </a:t>
            </a:r>
            <a:r>
              <a:rPr lang="ru-RU" dirty="0" err="1"/>
              <a:t>днів</a:t>
            </a:r>
            <a:r>
              <a:rPr lang="ru-RU" dirty="0"/>
              <a:t> не </a:t>
            </a:r>
            <a:r>
              <a:rPr lang="ru-RU" dirty="0" err="1"/>
              <a:t>дійшла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b="1" dirty="0" err="1"/>
              <a:t>Гекзапла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колосальний</a:t>
            </a:r>
            <a:r>
              <a:rPr lang="ru-RU" dirty="0"/>
              <a:t> за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порівняльний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 Старого </a:t>
            </a:r>
            <a:r>
              <a:rPr lang="ru-RU" dirty="0" err="1"/>
              <a:t>Заповіту</a:t>
            </a:r>
            <a:r>
              <a:rPr lang="ru-RU" dirty="0"/>
              <a:t> з метою </a:t>
            </a:r>
            <a:r>
              <a:rPr lang="ru-RU" dirty="0" err="1"/>
              <a:t>встановлення</a:t>
            </a:r>
            <a:r>
              <a:rPr lang="ru-RU" dirty="0"/>
              <a:t> критично </a:t>
            </a:r>
            <a:r>
              <a:rPr lang="ru-RU" dirty="0" err="1"/>
              <a:t>вивіреного</a:t>
            </a:r>
            <a:r>
              <a:rPr lang="ru-RU" dirty="0"/>
              <a:t> тексту.</a:t>
            </a:r>
          </a:p>
          <a:p>
            <a:pPr marL="0" indent="0">
              <a:buNone/>
            </a:pPr>
            <a:r>
              <a:rPr lang="ru-RU" dirty="0" err="1"/>
              <a:t>Учення</a:t>
            </a:r>
            <a:r>
              <a:rPr lang="ru-RU" dirty="0"/>
              <a:t> </a:t>
            </a:r>
            <a:r>
              <a:rPr lang="ru-RU" dirty="0" err="1"/>
              <a:t>Орігена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b="1" dirty="0"/>
              <a:t>першим </a:t>
            </a:r>
            <a:r>
              <a:rPr lang="ru-RU" b="1" dirty="0" err="1"/>
              <a:t>системним</a:t>
            </a:r>
            <a:r>
              <a:rPr lang="ru-RU" b="1" dirty="0"/>
              <a:t> </a:t>
            </a:r>
            <a:r>
              <a:rPr lang="ru-RU" b="1" dirty="0" err="1"/>
              <a:t>викладом</a:t>
            </a:r>
            <a:r>
              <a:rPr lang="ru-RU" b="1" dirty="0"/>
              <a:t> </a:t>
            </a:r>
            <a:r>
              <a:rPr lang="ru-RU" b="1" dirty="0" err="1"/>
              <a:t>ідей</a:t>
            </a:r>
            <a:r>
              <a:rPr lang="ru-RU" b="1" dirty="0"/>
              <a:t> </a:t>
            </a:r>
            <a:r>
              <a:rPr lang="ru-RU" b="1" dirty="0" err="1"/>
              <a:t>християнства</a:t>
            </a:r>
            <a:r>
              <a:rPr lang="ru-RU" b="1" dirty="0"/>
              <a:t> у </a:t>
            </a:r>
            <a:r>
              <a:rPr lang="ru-RU" b="1" dirty="0" err="1"/>
              <a:t>філософському</a:t>
            </a:r>
            <a:r>
              <a:rPr lang="ru-RU" b="1" dirty="0"/>
              <a:t> </a:t>
            </a:r>
            <a:r>
              <a:rPr lang="ru-RU" b="1" dirty="0" err="1"/>
              <a:t>контексті</a:t>
            </a:r>
            <a:r>
              <a:rPr lang="ru-RU" b="1" dirty="0"/>
              <a:t>,</a:t>
            </a:r>
            <a:r>
              <a:rPr lang="ru-RU" dirty="0"/>
              <a:t> мало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мислителів</a:t>
            </a:r>
            <a:r>
              <a:rPr lang="ru-RU" dirty="0"/>
              <a:t>: </a:t>
            </a:r>
            <a:r>
              <a:rPr lang="ru-RU" dirty="0" err="1"/>
              <a:t>Євсевія</a:t>
            </a:r>
            <a:r>
              <a:rPr lang="ru-RU" dirty="0"/>
              <a:t> </a:t>
            </a:r>
            <a:r>
              <a:rPr lang="ru-RU" dirty="0" err="1"/>
              <a:t>Памфіла</a:t>
            </a:r>
            <a:r>
              <a:rPr lang="ru-RU" dirty="0"/>
              <a:t>, </a:t>
            </a:r>
            <a:r>
              <a:rPr lang="ru-RU" dirty="0" err="1"/>
              <a:t>Григорія</a:t>
            </a:r>
            <a:r>
              <a:rPr lang="ru-RU" dirty="0"/>
              <a:t> Богослова, </a:t>
            </a:r>
            <a:r>
              <a:rPr lang="ru-RU" dirty="0" err="1"/>
              <a:t>Григорія</a:t>
            </a:r>
            <a:r>
              <a:rPr lang="ru-RU" dirty="0"/>
              <a:t> </a:t>
            </a:r>
            <a:r>
              <a:rPr lang="ru-RU" dirty="0" err="1"/>
              <a:t>Нісського</a:t>
            </a:r>
            <a:r>
              <a:rPr lang="ru-RU" dirty="0"/>
              <a:t>, </a:t>
            </a:r>
            <a:r>
              <a:rPr lang="ru-RU" dirty="0" err="1"/>
              <a:t>Василія</a:t>
            </a:r>
            <a:r>
              <a:rPr lang="ru-RU" dirty="0"/>
              <a:t> Великого та </a:t>
            </a:r>
            <a:r>
              <a:rPr lang="ru-RU" dirty="0" err="1"/>
              <a:t>інших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1178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b="1" u="sng" dirty="0"/>
              <a:t>2.Патристика.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Патристика (від лат. - батько) - це християнське богослов’я II-VIII ст., філософія „батьків церкви”, які формували світоглядний і </a:t>
            </a:r>
            <a:r>
              <a:rPr lang="uk-UA" dirty="0" err="1"/>
              <a:t>теолого</a:t>
            </a:r>
            <a:r>
              <a:rPr lang="uk-UA" dirty="0"/>
              <a:t>-догматичний стандарт середньовічної християнської думки.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600" b="1" dirty="0"/>
              <a:t>Проблеми класичного періоду патристики</a:t>
            </a:r>
            <a:r>
              <a:rPr lang="uk-UA" sz="3600" dirty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/>
              <a:t>1) </a:t>
            </a:r>
            <a:r>
              <a:rPr lang="uk-UA" dirty="0" err="1"/>
              <a:t>тринітарна</a:t>
            </a:r>
            <a:r>
              <a:rPr lang="uk-UA" dirty="0"/>
              <a:t> проблема, тобто єдності та триєдності Бога;</a:t>
            </a:r>
            <a:endParaRPr lang="ru-RU" dirty="0"/>
          </a:p>
          <a:p>
            <a:r>
              <a:rPr lang="uk-UA" dirty="0"/>
              <a:t>2) </a:t>
            </a:r>
            <a:r>
              <a:rPr lang="uk-UA" dirty="0" err="1"/>
              <a:t>христологічна</a:t>
            </a:r>
            <a:r>
              <a:rPr lang="uk-UA" dirty="0"/>
              <a:t> проблема (поєднання у Христі двох </a:t>
            </a:r>
            <a:r>
              <a:rPr lang="uk-UA" dirty="0" err="1"/>
              <a:t>природ</a:t>
            </a:r>
            <a:r>
              <a:rPr lang="uk-UA" dirty="0"/>
              <a:t> - божественної та людської);</a:t>
            </a:r>
            <a:endParaRPr lang="ru-RU" dirty="0"/>
          </a:p>
          <a:p>
            <a:r>
              <a:rPr lang="uk-UA" dirty="0"/>
              <a:t>3) антропологічна проблема (питання про божественну благодать і гріховну природу людини у плані її порятунку та спокути).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D1C1B-2DA7-6B14-918C-F6AE9F3F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400" b="1" dirty="0"/>
              <a:t>Августин „</a:t>
            </a:r>
            <a:r>
              <a:rPr lang="uk-UA" sz="4400" b="1" dirty="0" err="1"/>
              <a:t>Блажений</a:t>
            </a:r>
            <a:r>
              <a:rPr lang="uk-UA" sz="4400" b="1" dirty="0"/>
              <a:t>” Аврелій (</a:t>
            </a:r>
            <a:r>
              <a:rPr lang="ru-RU" sz="4000" b="1" dirty="0">
                <a:hlinkClick r:id="rId2" tooltip="13 листопа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 листопада</a:t>
            </a:r>
            <a:r>
              <a:rPr lang="ru-RU" sz="4000" b="1" dirty="0"/>
              <a:t> </a:t>
            </a:r>
            <a:r>
              <a:rPr lang="ru-RU" sz="4000" b="1" dirty="0">
                <a:hlinkClick r:id="rId3" tooltip="3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354</a:t>
            </a:r>
            <a:r>
              <a:rPr lang="ru-RU" sz="4000" b="1" dirty="0"/>
              <a:t> — </a:t>
            </a:r>
            <a:r>
              <a:rPr lang="ru-RU" sz="4000" b="1" dirty="0">
                <a:hlinkClick r:id="rId4" tooltip="28 серп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</a:t>
            </a:r>
            <a:r>
              <a:rPr lang="ru-RU" sz="4000" b="1" dirty="0">
                <a:solidFill>
                  <a:srgbClr val="0000FF"/>
                </a:solidFill>
                <a:hlinkClick r:id="rId4" tooltip="28 серп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4000" b="1" dirty="0" err="1">
                <a:hlinkClick r:id="rId4" tooltip="28 серп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серпня</a:t>
            </a:r>
            <a:r>
              <a:rPr lang="ru-RU" sz="4000" b="1" dirty="0"/>
              <a:t> </a:t>
            </a:r>
            <a:r>
              <a:rPr lang="ru-RU" sz="4000" b="1" dirty="0">
                <a:hlinkClick r:id="rId5" tooltip="4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430</a:t>
            </a:r>
            <a:r>
              <a:rPr lang="ru-RU" sz="4000" b="1" dirty="0"/>
              <a:t>)</a:t>
            </a:r>
            <a:r>
              <a:rPr lang="uk-UA" sz="4000" b="1" dirty="0"/>
              <a:t> </a:t>
            </a:r>
            <a:endParaRPr lang="ru-UA" sz="4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093C71-146F-7D41-2FF3-BE47A72F3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43808" y="1844824"/>
            <a:ext cx="2486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3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160337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400" b="1" dirty="0"/>
              <a:t>(</a:t>
            </a:r>
            <a:r>
              <a:rPr lang="ru-RU" sz="2000" dirty="0"/>
              <a:t> ( </a:t>
            </a:r>
            <a:r>
              <a:rPr lang="ru-RU" sz="2000" u="sng" dirty="0">
                <a:hlinkClick r:id="rId2" tooltip="13 листопада"/>
              </a:rPr>
              <a:t>13 листопада</a:t>
            </a:r>
            <a:r>
              <a:rPr lang="ru-RU" sz="2000" dirty="0"/>
              <a:t> </a:t>
            </a:r>
            <a:r>
              <a:rPr lang="ru-RU" sz="2000" dirty="0">
                <a:hlinkClick r:id="rId3" tooltip="354"/>
              </a:rPr>
              <a:t>354</a:t>
            </a:r>
            <a:r>
              <a:rPr lang="ru-RU" sz="2000" dirty="0"/>
              <a:t> — </a:t>
            </a:r>
            <a:r>
              <a:rPr lang="ru-RU" sz="2000" dirty="0">
                <a:hlinkClick r:id="rId4" tooltip="28 серпня"/>
              </a:rPr>
              <a:t>28 </a:t>
            </a:r>
            <a:r>
              <a:rPr lang="ru-RU" sz="2000" dirty="0" err="1">
                <a:hlinkClick r:id="rId4" tooltip="28 серпня"/>
              </a:rPr>
              <a:t>серпня</a:t>
            </a:r>
            <a:r>
              <a:rPr lang="ru-RU" sz="2000" dirty="0"/>
              <a:t> </a:t>
            </a:r>
            <a:r>
              <a:rPr lang="ru-RU" sz="2000" dirty="0">
                <a:hlinkClick r:id="rId5" tooltip="430"/>
              </a:rPr>
              <a:t>430</a:t>
            </a:r>
            <a:r>
              <a:rPr lang="ru-RU" sz="2000" dirty="0"/>
              <a:t>)</a:t>
            </a:r>
            <a:r>
              <a:rPr lang="uk-UA" sz="2400" b="1" dirty="0"/>
              <a:t> Августин „</a:t>
            </a:r>
            <a:r>
              <a:rPr lang="uk-UA" sz="2400" b="1" dirty="0" err="1"/>
              <a:t>Блажений</a:t>
            </a:r>
            <a:r>
              <a:rPr lang="uk-UA" sz="2400" b="1" dirty="0"/>
              <a:t>” Аврелій  рр. н.е.),- єпископ, християнський богослов, філософ-містик.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ru-RU" sz="3600" b="1" i="1" u="sng" dirty="0" err="1"/>
              <a:t>Основні</a:t>
            </a:r>
            <a:r>
              <a:rPr lang="ru-RU" sz="3600" b="1" i="1" u="sng" dirty="0"/>
              <a:t> </a:t>
            </a:r>
            <a:r>
              <a:rPr lang="ru-RU" sz="3600" b="1" i="1" u="sng" dirty="0" err="1"/>
              <a:t>роботи</a:t>
            </a:r>
            <a:r>
              <a:rPr lang="ru-RU" sz="3600" b="1" i="1" u="sng" dirty="0"/>
              <a:t> </a:t>
            </a:r>
            <a:r>
              <a:rPr lang="ru-RU" sz="3600" dirty="0"/>
              <a:t>:</a:t>
            </a:r>
          </a:p>
          <a:p>
            <a:r>
              <a:rPr lang="ru-RU" sz="3600" dirty="0"/>
              <a:t>Про Град Божий .</a:t>
            </a:r>
          </a:p>
          <a:p>
            <a:r>
              <a:rPr lang="ru-RU" sz="3600" dirty="0"/>
              <a:t>Про </a:t>
            </a:r>
            <a:r>
              <a:rPr lang="ru-RU" sz="3600" dirty="0" err="1"/>
              <a:t>Трійцю</a:t>
            </a:r>
            <a:r>
              <a:rPr lang="ru-RU" sz="3600" dirty="0"/>
              <a:t>.</a:t>
            </a:r>
          </a:p>
          <a:p>
            <a:r>
              <a:rPr lang="ru-RU" sz="3600" dirty="0"/>
              <a:t> </a:t>
            </a:r>
            <a:r>
              <a:rPr lang="ru-RU" sz="3600" dirty="0" err="1"/>
              <a:t>Сповідь</a:t>
            </a:r>
            <a:endParaRPr lang="ru-RU" sz="3600" dirty="0"/>
          </a:p>
          <a:p>
            <a:r>
              <a:rPr lang="ru-RU" sz="3600" dirty="0"/>
              <a:t>Монологи.</a:t>
            </a:r>
          </a:p>
          <a:p>
            <a:r>
              <a:rPr lang="ru-RU" sz="3600" dirty="0" err="1"/>
              <a:t>Зречення</a:t>
            </a:r>
            <a:r>
              <a:rPr lang="ru-RU" sz="3600" dirty="0"/>
              <a:t>.</a:t>
            </a:r>
          </a:p>
          <a:p>
            <a:pPr marL="0" indent="0" algn="ctr">
              <a:buNone/>
            </a:pPr>
            <a:r>
              <a:rPr lang="uk-UA" sz="3800" b="1" u="sng" dirty="0"/>
              <a:t>Основні ідеї</a:t>
            </a:r>
            <a:r>
              <a:rPr lang="uk-UA" sz="3800" dirty="0"/>
              <a:t>:</a:t>
            </a:r>
          </a:p>
          <a:p>
            <a:pPr marL="0" indent="0">
              <a:buNone/>
            </a:pPr>
            <a:r>
              <a:rPr lang="uk-UA" sz="3800" dirty="0"/>
              <a:t>1.Обґрунтування  християнської лінійної концепції історії, яку він розуміє фаталістично, як результат божественного передвістя. </a:t>
            </a:r>
          </a:p>
          <a:p>
            <a:pPr marL="0" indent="0">
              <a:buNone/>
            </a:pPr>
            <a:r>
              <a:rPr lang="uk-UA" sz="3800" dirty="0"/>
              <a:t>2. Систематизував  християнське віровчення.  Створення світу було здійснено на основі принципу </a:t>
            </a:r>
            <a:r>
              <a:rPr lang="uk-UA" sz="3800" b="1" dirty="0"/>
              <a:t>креаціонізм</a:t>
            </a:r>
            <a:r>
              <a:rPr lang="uk-UA" sz="3800" dirty="0"/>
              <a:t>у та пізнання його  на основі  </a:t>
            </a:r>
            <a:r>
              <a:rPr lang="uk-UA" sz="3800" b="1" dirty="0"/>
              <a:t>одкровення. </a:t>
            </a:r>
            <a:endParaRPr lang="uk-UA" sz="3800" dirty="0"/>
          </a:p>
          <a:p>
            <a:pPr marL="0" indent="0">
              <a:buNone/>
            </a:pPr>
            <a:r>
              <a:rPr lang="uk-UA" sz="3800" dirty="0"/>
              <a:t>3.„Земному граду” він протиставляє „град Божий”, всесвітнє панування Церкви.</a:t>
            </a:r>
          </a:p>
          <a:p>
            <a:pPr marL="0" indent="0">
              <a:buNone/>
            </a:pPr>
            <a:r>
              <a:rPr lang="uk-UA" sz="3800" dirty="0"/>
              <a:t>4. Виправдовував  поділ суспільства на багатих та бідних</a:t>
            </a:r>
            <a:endParaRPr lang="ru-RU" sz="3800" dirty="0"/>
          </a:p>
          <a:p>
            <a:pPr marL="0" indent="0">
              <a:buNone/>
            </a:pPr>
            <a:r>
              <a:rPr lang="ru-RU" sz="3800" dirty="0"/>
              <a:t>5. </a:t>
            </a:r>
            <a:r>
              <a:rPr lang="uk-UA" sz="3800" dirty="0"/>
              <a:t> Сенс життя – в пізнанні та служінні Богові.</a:t>
            </a:r>
          </a:p>
          <a:p>
            <a:pPr marL="0" indent="0">
              <a:buNone/>
            </a:pPr>
            <a:r>
              <a:rPr lang="uk-UA" sz="3800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10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400" dirty="0"/>
              <a:t> Висловлювання Августина:     </a:t>
            </a:r>
            <a:r>
              <a:rPr lang="uk-UA" sz="2400" b="1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uk-UA" sz="3800" dirty="0"/>
              <a:t>- Злом називається і те, що людина коїть, і те, що вона терпить. Перше - це гріх, друге - покарання. Людина коїть зло, яке хоче, і терпить зло, якого не хоче.                           </a:t>
            </a:r>
            <a:endParaRPr lang="ru-RU" sz="3800" dirty="0"/>
          </a:p>
          <a:p>
            <a:r>
              <a:rPr lang="uk-UA" sz="3800" dirty="0"/>
              <a:t>- Явна істина, що залишає людину холодною, полонить її, коли вона розкриє її під алегорією.</a:t>
            </a:r>
            <a:endParaRPr lang="ru-RU" sz="3800" dirty="0"/>
          </a:p>
          <a:p>
            <a:r>
              <a:rPr lang="uk-UA" sz="3800" dirty="0"/>
              <a:t>- Ніхто не здатен знайти Бога, якщо раніше не повірить у те, що потім узнає.</a:t>
            </a:r>
            <a:endParaRPr lang="ru-RU" sz="3800" dirty="0"/>
          </a:p>
          <a:p>
            <a:r>
              <a:rPr lang="uk-UA" sz="3800" dirty="0"/>
              <a:t>- Найсправедливіше покарання за гріх полягає у тому, що людина втрачає те, чим вона не захотіла добре користуватися...</a:t>
            </a:r>
          </a:p>
          <a:p>
            <a:r>
              <a:rPr lang="uk-UA" sz="3800" dirty="0"/>
              <a:t> Той, хто не бажав поводитися правильно, коли міг, втрачає цю можливість, коли захоче поводитися правильно.</a:t>
            </a:r>
            <a:endParaRPr lang="ru-RU" sz="3800" dirty="0"/>
          </a:p>
          <a:p>
            <a:r>
              <a:rPr lang="uk-UA" sz="3800" dirty="0"/>
              <a:t>- Любов до тимчасового можна вигнати, лише відчувши солодкість вічного.</a:t>
            </a:r>
            <a:endParaRPr lang="ru-RU" sz="3800" dirty="0"/>
          </a:p>
          <a:p>
            <a:r>
              <a:rPr lang="uk-UA" sz="3800" dirty="0"/>
              <a:t>- Не у владі людини те, що приходить їй у голову.</a:t>
            </a:r>
            <a:endParaRPr lang="ru-RU" sz="3800" dirty="0"/>
          </a:p>
          <a:p>
            <a:r>
              <a:rPr lang="uk-UA" sz="3800" dirty="0"/>
              <a:t>- Смерть - зло лише через те, що за нею слідує. </a:t>
            </a:r>
            <a:endParaRPr lang="ru-RU" sz="3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3. Схоластика (</a:t>
            </a:r>
            <a:r>
              <a:rPr lang="en-US" dirty="0"/>
              <a:t>V</a:t>
            </a:r>
            <a:r>
              <a:rPr lang="uk-UA" dirty="0"/>
              <a:t>III-XV ст.)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Схоластика (від гр. - шкільний) - це середньовічна „шкільна” філософія, представники якої - схоласти - прагнули раціонально обґрунтувати та систематизувати християнське віровчення.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3600" b="1" u="sng" dirty="0"/>
              <a:t>1.</a:t>
            </a:r>
            <a:r>
              <a:rPr lang="ru-RU" sz="3600" b="1" u="sng" dirty="0" err="1"/>
              <a:t>Загальна</a:t>
            </a:r>
            <a:r>
              <a:rPr lang="ru-RU" sz="3600" b="1" u="sng" dirty="0"/>
              <a:t> характеристика ф</a:t>
            </a:r>
            <a:r>
              <a:rPr lang="uk-UA" sz="3600" b="1" u="sng" dirty="0" err="1"/>
              <a:t>ілософії</a:t>
            </a:r>
            <a:r>
              <a:rPr lang="uk-UA" sz="3600" b="1" u="sng" dirty="0"/>
              <a:t> </a:t>
            </a:r>
            <a:r>
              <a:rPr lang="ru-RU" sz="3600" b="1" u="sng" dirty="0" err="1"/>
              <a:t>Середньовіччя</a:t>
            </a:r>
            <a:r>
              <a:rPr lang="ru-RU" sz="3600" b="1" u="sng" dirty="0"/>
              <a:t>  (ФС)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У своєму розвитку ФС (філософія Середньовіччя) пройшла такі етапи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апологетика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(1-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ст. н.е.);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б) патристика (II-VIII ст. н.е.);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в) схоластика (VIII-XV ст.).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містика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ХY-XV1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ст. н.е.);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75572-FE23-F1C2-7383-0AA9B9A4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Фома Аквінський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A66DF7-55D4-FC33-7BA4-1633ADAEB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547" y="1600200"/>
            <a:ext cx="302290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100" dirty="0"/>
              <a:t>Ф.Аквінський (1225-1274) - італійський богослов, філософ, представник схоластики. Основні праці: </a:t>
            </a:r>
            <a:r>
              <a:rPr lang="uk-UA" sz="3100" dirty="0" err="1"/>
              <a:t>„Сума</a:t>
            </a:r>
            <a:r>
              <a:rPr lang="uk-UA" sz="3100" dirty="0"/>
              <a:t> проти </a:t>
            </a:r>
            <a:r>
              <a:rPr lang="uk-UA" sz="3100" dirty="0" err="1"/>
              <a:t>язичників”</a:t>
            </a:r>
            <a:r>
              <a:rPr lang="uk-UA" sz="3100" dirty="0"/>
              <a:t>, </a:t>
            </a:r>
            <a:r>
              <a:rPr lang="uk-UA" sz="3100" dirty="0" err="1"/>
              <a:t>„Сума</a:t>
            </a:r>
            <a:r>
              <a:rPr lang="uk-UA" sz="3100" dirty="0"/>
              <a:t> </a:t>
            </a:r>
            <a:r>
              <a:rPr lang="uk-UA" sz="3100" dirty="0" err="1"/>
              <a:t>теології”</a:t>
            </a:r>
            <a:r>
              <a:rPr lang="uk-UA" sz="3100" dirty="0"/>
              <a:t> </a:t>
            </a:r>
            <a:br>
              <a:rPr lang="ru-RU" sz="3200" dirty="0"/>
            </a:br>
            <a:r>
              <a:rPr lang="uk-UA" sz="3600" dirty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uk-UA" i="1" dirty="0"/>
              <a:t>Основні ідеї Ф. Аквінського: </a:t>
            </a:r>
            <a:endParaRPr lang="ru-RU" i="1" dirty="0"/>
          </a:p>
          <a:p>
            <a:pPr marL="0" indent="0">
              <a:buNone/>
            </a:pPr>
            <a:r>
              <a:rPr lang="uk-UA" dirty="0"/>
              <a:t>1) гармонія віри та знання при підпорядкуванні знання вірі;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2) виправдовував соціальну нерівність;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3) сенс життя людини у пізнанні Бога та дотриманні його заповідей;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4) навів п’ять доказів існування Бога.</a:t>
            </a:r>
            <a:endParaRPr lang="ru-RU" dirty="0"/>
          </a:p>
          <a:p>
            <a:r>
              <a:rPr lang="uk-UA" dirty="0"/>
              <a:t>За Ф. Аквінським Бог існує, тому що він:</a:t>
            </a:r>
            <a:endParaRPr lang="ru-RU" dirty="0"/>
          </a:p>
          <a:p>
            <a:r>
              <a:rPr lang="uk-UA" dirty="0"/>
              <a:t>а) першопричина;</a:t>
            </a:r>
            <a:endParaRPr lang="ru-RU" dirty="0"/>
          </a:p>
          <a:p>
            <a:r>
              <a:rPr lang="uk-UA" dirty="0"/>
              <a:t>б) взірець;</a:t>
            </a:r>
            <a:endParaRPr lang="ru-RU" dirty="0"/>
          </a:p>
          <a:p>
            <a:r>
              <a:rPr lang="uk-UA" dirty="0"/>
              <a:t>в) необхідність;</a:t>
            </a:r>
            <a:endParaRPr lang="ru-RU" dirty="0"/>
          </a:p>
          <a:p>
            <a:r>
              <a:rPr lang="uk-UA" dirty="0"/>
              <a:t>г) мета;</a:t>
            </a:r>
            <a:endParaRPr lang="ru-RU" dirty="0"/>
          </a:p>
          <a:p>
            <a:r>
              <a:rPr lang="uk-UA" dirty="0"/>
              <a:t>д) </a:t>
            </a:r>
            <a:r>
              <a:rPr lang="uk-UA" dirty="0" err="1"/>
              <a:t>першодвигун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5.Ф. Аквінський визнавав існування трьох видів </a:t>
            </a:r>
            <a:r>
              <a:rPr lang="uk-UA" dirty="0" err="1"/>
              <a:t>універсалій</a:t>
            </a:r>
            <a:r>
              <a:rPr lang="uk-UA" dirty="0"/>
              <a:t> (загальних ідей):</a:t>
            </a:r>
            <a:endParaRPr lang="ru-RU" dirty="0"/>
          </a:p>
          <a:p>
            <a:r>
              <a:rPr lang="uk-UA" dirty="0"/>
              <a:t>1) </a:t>
            </a:r>
            <a:r>
              <a:rPr lang="uk-UA" dirty="0" err="1"/>
              <a:t>універсалії</a:t>
            </a:r>
            <a:r>
              <a:rPr lang="uk-UA" dirty="0"/>
              <a:t> до одиничних речей;</a:t>
            </a:r>
            <a:endParaRPr lang="ru-RU" dirty="0"/>
          </a:p>
          <a:p>
            <a:r>
              <a:rPr lang="uk-UA" dirty="0"/>
              <a:t>2) </a:t>
            </a:r>
            <a:r>
              <a:rPr lang="uk-UA" dirty="0" err="1"/>
              <a:t>універсалії</a:t>
            </a:r>
            <a:r>
              <a:rPr lang="uk-UA" dirty="0"/>
              <a:t> в самих речах;</a:t>
            </a:r>
            <a:endParaRPr lang="ru-RU" dirty="0"/>
          </a:p>
          <a:p>
            <a:r>
              <a:rPr lang="uk-UA" dirty="0"/>
              <a:t>3) </a:t>
            </a:r>
            <a:r>
              <a:rPr lang="uk-UA" dirty="0" err="1"/>
              <a:t>універсалії</a:t>
            </a:r>
            <a:r>
              <a:rPr lang="uk-UA" dirty="0"/>
              <a:t> після речей.</a:t>
            </a:r>
          </a:p>
          <a:p>
            <a:pPr marL="0" indent="0">
              <a:buNone/>
            </a:pPr>
            <a:r>
              <a:rPr lang="uk-UA" dirty="0"/>
              <a:t>6. Порядок відносин панування і підпорядкування, при якому воля осіб у вищій людській ієрархії рухає нижчими верствами населення, встановлений Богом.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/>
              <a:t>Висловлювання Ф. Аквінського: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uk-UA" dirty="0"/>
              <a:t>Загальні поняття, роди існують усюди і завжди. Колір взагалі вище окремого кольору. Людство вище людини. Властивість вище того, хто нею володіє, святість вище окремого святого, Бог вище всякої окремої істоти.	</a:t>
            </a:r>
            <a:endParaRPr lang="ru-RU" dirty="0"/>
          </a:p>
          <a:p>
            <a:r>
              <a:rPr lang="uk-UA" dirty="0"/>
              <a:t>- Як може справжнє щастя витікати з багатства, якщо для придбання багатства доводиться зазнавати страждання? Якщо втрата багатства викликає потрясіння, то його надлишок призводить до божевілля.</a:t>
            </a:r>
            <a:endParaRPr lang="ru-RU" dirty="0"/>
          </a:p>
          <a:p>
            <a:r>
              <a:rPr lang="uk-UA" dirty="0"/>
              <a:t>- Блаженство і Бог - одне і теж.</a:t>
            </a:r>
            <a:endParaRPr lang="ru-RU" dirty="0"/>
          </a:p>
          <a:p>
            <a:r>
              <a:rPr lang="uk-UA" dirty="0"/>
              <a:t>- Недосконалість проявляється раніше від того, що досконале.</a:t>
            </a:r>
            <a:endParaRPr lang="ru-RU" dirty="0"/>
          </a:p>
          <a:p>
            <a:r>
              <a:rPr lang="uk-UA" dirty="0"/>
              <a:t>- Справедливість є властивість душі, керуючись якою люди неодмінно і постійно прагнуть відплатити  кожному по заслугах  його.</a:t>
            </a:r>
            <a:endParaRPr lang="ru-RU" dirty="0"/>
          </a:p>
          <a:p>
            <a:r>
              <a:rPr lang="uk-UA" dirty="0"/>
              <a:t>- Ми повинні щиро любити інших заради їх власного блага. А не заради нашого.</a:t>
            </a:r>
            <a:endParaRPr lang="ru-RU" dirty="0"/>
          </a:p>
          <a:p>
            <a:r>
              <a:rPr lang="uk-UA" dirty="0"/>
              <a:t>- Спілкування друзів не є необхідністю для людського щастя, оскільки людина має вже всю повноту своєї досконалості в Богу.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097200" cy="94096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vi-VN" sz="3200" b="1" dirty="0"/>
              <a:t>МІ́СТИКА</a:t>
            </a:r>
            <a:r>
              <a:rPr lang="vi-VN" sz="3200" dirty="0"/>
              <a:t> (від </a:t>
            </a:r>
            <a:r>
              <a:rPr lang="uk-UA" sz="3200" dirty="0" err="1"/>
              <a:t>грец</a:t>
            </a:r>
            <a:r>
              <a:rPr lang="uk-UA" sz="3200" dirty="0"/>
              <a:t>.</a:t>
            </a:r>
            <a:r>
              <a:rPr lang="el-GR" sz="3200" dirty="0"/>
              <a:t> </a:t>
            </a:r>
            <a:r>
              <a:rPr lang="uk-UA" sz="3200" dirty="0"/>
              <a:t>-</a:t>
            </a:r>
            <a:r>
              <a:rPr lang="el-GR" sz="3200" i="1" dirty="0"/>
              <a:t>«</a:t>
            </a:r>
            <a:r>
              <a:rPr lang="vi-VN" sz="3200" i="1" dirty="0"/>
              <a:t>прихований»</a:t>
            </a:r>
            <a:r>
              <a:rPr lang="vi-VN" sz="3200" dirty="0"/>
              <a:t>, </a:t>
            </a:r>
            <a:r>
              <a:rPr lang="vi-VN" sz="3200" i="1" dirty="0"/>
              <a:t>«таємний»</a:t>
            </a:r>
            <a:r>
              <a:rPr lang="vi-VN" sz="3200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277200" cy="485740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/>
              <a:t>— </a:t>
            </a:r>
            <a:r>
              <a:rPr lang="vi-VN" u="sng" dirty="0"/>
              <a:t>надприродні явища і духовна практика, </a:t>
            </a:r>
            <a:r>
              <a:rPr lang="uk-UA" u="sng" dirty="0"/>
              <a:t>що </a:t>
            </a:r>
            <a:r>
              <a:rPr lang="vi-VN" u="sng" dirty="0"/>
              <a:t>спрямован</a:t>
            </a:r>
            <a:r>
              <a:rPr lang="uk-UA" u="sng" dirty="0"/>
              <a:t>а</a:t>
            </a:r>
            <a:r>
              <a:rPr lang="vi-VN" u="sng" dirty="0"/>
              <a:t> на зв'язок із потойбічним світом і надприродними силами</a:t>
            </a:r>
            <a:r>
              <a:rPr lang="uk-UA" u="sng" dirty="0"/>
              <a:t>.</a:t>
            </a:r>
          </a:p>
          <a:p>
            <a:pPr marL="0" indent="0" algn="just">
              <a:buNone/>
            </a:pPr>
            <a:r>
              <a:rPr lang="vi-VN" dirty="0"/>
              <a:t>Якщо ціллю містичної практики є безпосередній зв'язок (єднання) з Богом і божественними силами, тоді говорять про </a:t>
            </a:r>
            <a:r>
              <a:rPr lang="vi-VN" u="sng" dirty="0"/>
              <a:t>релігійну містику</a:t>
            </a:r>
            <a:r>
              <a:rPr lang="vi-VN" dirty="0"/>
              <a:t>.</a:t>
            </a:r>
            <a:endParaRPr lang="uk-UA" dirty="0"/>
          </a:p>
          <a:p>
            <a:pPr marL="0" indent="0" algn="just">
              <a:buNone/>
            </a:pPr>
            <a:r>
              <a:rPr lang="uk-UA" b="1" i="1" u="sng" dirty="0"/>
              <a:t>Окультизм, ворожіння </a:t>
            </a:r>
            <a:r>
              <a:rPr lang="uk-UA" dirty="0"/>
              <a:t>та інше</a:t>
            </a:r>
            <a:r>
              <a:rPr lang="vi-VN" dirty="0"/>
              <a:t> відносять до нерелігійної містики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254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dirty="0"/>
              <a:t>МІСТИЦИЗМ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2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 - </a:t>
            </a:r>
            <a:r>
              <a:rPr lang="ru-RU" b="1" u="sng" dirty="0" err="1"/>
              <a:t>це</a:t>
            </a:r>
            <a:r>
              <a:rPr lang="ru-RU" b="1" u="sng" dirty="0"/>
              <a:t> </a:t>
            </a:r>
            <a:r>
              <a:rPr lang="ru-RU" b="1" u="sng" dirty="0" err="1"/>
              <a:t>пошук</a:t>
            </a:r>
            <a:r>
              <a:rPr lang="ru-RU" b="1" u="sng" dirty="0"/>
              <a:t> </a:t>
            </a:r>
            <a:r>
              <a:rPr lang="ru-RU" b="1" u="sng" dirty="0" err="1"/>
              <a:t>усвідомлення</a:t>
            </a:r>
            <a:r>
              <a:rPr lang="ru-RU" b="1" u="sng" dirty="0"/>
              <a:t> та </a:t>
            </a:r>
            <a:r>
              <a:rPr lang="ru-RU" b="1" u="sng" dirty="0" err="1"/>
              <a:t>способів</a:t>
            </a:r>
            <a:r>
              <a:rPr lang="ru-RU" b="1" u="sng" dirty="0"/>
              <a:t>  </a:t>
            </a:r>
            <a:r>
              <a:rPr lang="ru-RU" b="1" u="sng" dirty="0" err="1"/>
              <a:t>єднання</a:t>
            </a:r>
            <a:r>
              <a:rPr lang="ru-RU" b="1" u="sng" dirty="0"/>
              <a:t> </a:t>
            </a:r>
            <a:r>
              <a:rPr lang="ru-RU" b="1" u="sng" dirty="0" err="1"/>
              <a:t>із</a:t>
            </a:r>
            <a:r>
              <a:rPr lang="ru-RU" b="1" u="sng" dirty="0"/>
              <a:t> </a:t>
            </a:r>
            <a:r>
              <a:rPr lang="ru-RU" b="1" u="sng" dirty="0" err="1"/>
              <a:t>вищою</a:t>
            </a:r>
            <a:r>
              <a:rPr lang="ru-RU" b="1" u="sng" dirty="0"/>
              <a:t> </a:t>
            </a:r>
            <a:r>
              <a:rPr lang="ru-RU" b="1" u="sng" dirty="0" err="1"/>
              <a:t>дійсністю</a:t>
            </a:r>
            <a:r>
              <a:rPr lang="ru-RU" b="1" u="sng" dirty="0"/>
              <a:t>, </a:t>
            </a:r>
            <a:r>
              <a:rPr lang="ru-RU" b="1" u="sng" dirty="0" err="1"/>
              <a:t>сакральним</a:t>
            </a:r>
            <a:r>
              <a:rPr lang="ru-RU" b="1" u="sng" dirty="0"/>
              <a:t>, Богом, </a:t>
            </a:r>
            <a:r>
              <a:rPr lang="ru-RU" b="1" u="sng" dirty="0" err="1"/>
              <a:t>що</a:t>
            </a:r>
            <a:r>
              <a:rPr lang="ru-RU" b="1" u="sng" dirty="0"/>
              <a:t> </a:t>
            </a:r>
            <a:r>
              <a:rPr lang="ru-RU" b="1" u="sng" dirty="0" err="1"/>
              <a:t>ґрунтується</a:t>
            </a:r>
            <a:r>
              <a:rPr lang="ru-RU" b="1" u="sng" dirty="0"/>
              <a:t> на </a:t>
            </a:r>
            <a:r>
              <a:rPr lang="ru-RU" b="1" u="sng" dirty="0" err="1"/>
              <a:t>безпосереденьому</a:t>
            </a:r>
            <a:r>
              <a:rPr lang="ru-RU" b="1" u="sng" dirty="0"/>
              <a:t> </a:t>
            </a:r>
            <a:r>
              <a:rPr lang="ru-RU" b="1" u="sng" dirty="0" err="1"/>
              <a:t>досвіді</a:t>
            </a:r>
            <a:r>
              <a:rPr lang="ru-RU" b="1" u="sng" dirty="0"/>
              <a:t> </a:t>
            </a:r>
            <a:r>
              <a:rPr lang="ru-RU" b="1" u="sng" dirty="0" err="1"/>
              <a:t>переживання</a:t>
            </a:r>
            <a:r>
              <a:rPr lang="ru-RU" b="1" u="sng" dirty="0"/>
              <a:t>, </a:t>
            </a:r>
            <a:r>
              <a:rPr lang="ru-RU" b="1" u="sng" dirty="0" err="1"/>
              <a:t>інтуїції</a:t>
            </a:r>
            <a:r>
              <a:rPr lang="ru-RU" b="1" u="sng" dirty="0"/>
              <a:t>, </a:t>
            </a:r>
            <a:r>
              <a:rPr lang="ru-RU" b="1" u="sng" dirty="0" err="1"/>
              <a:t>інсайті</a:t>
            </a:r>
            <a:r>
              <a:rPr lang="ru-RU" b="1" u="sng" dirty="0"/>
              <a:t> </a:t>
            </a:r>
            <a:r>
              <a:rPr lang="ru-RU" b="1" u="sng" dirty="0" err="1"/>
              <a:t>або</a:t>
            </a:r>
            <a:r>
              <a:rPr lang="ru-RU" b="1" u="sng" dirty="0"/>
              <a:t> </a:t>
            </a:r>
            <a:r>
              <a:rPr lang="ru-RU" b="1" u="sng" dirty="0" err="1"/>
              <a:t>інстинкті</a:t>
            </a:r>
            <a:r>
              <a:rPr lang="ru-RU" b="1" u="sng" dirty="0"/>
              <a:t>;</a:t>
            </a:r>
          </a:p>
          <a:p>
            <a:pPr>
              <a:buFontTx/>
              <a:buChar char="-"/>
            </a:pPr>
            <a:r>
              <a:rPr lang="ru-RU" b="1" dirty="0" err="1"/>
              <a:t>заснований</a:t>
            </a:r>
            <a:r>
              <a:rPr lang="ru-RU" b="1" dirty="0"/>
              <a:t> на </a:t>
            </a:r>
            <a:r>
              <a:rPr lang="ru-RU" b="1" dirty="0" err="1"/>
              <a:t>плеканні</a:t>
            </a:r>
            <a:r>
              <a:rPr lang="ru-RU" b="1" dirty="0"/>
              <a:t> </a:t>
            </a:r>
            <a:r>
              <a:rPr lang="ru-RU" b="1" dirty="0" err="1"/>
              <a:t>різноманітних</a:t>
            </a:r>
            <a:r>
              <a:rPr lang="ru-RU" b="1" dirty="0"/>
              <a:t>, </a:t>
            </a:r>
            <a:r>
              <a:rPr lang="ru-RU" b="1" dirty="0" err="1"/>
              <a:t>містичних</a:t>
            </a:r>
            <a:r>
              <a:rPr lang="ru-RU" b="1" dirty="0"/>
              <a:t> </a:t>
            </a:r>
            <a:r>
              <a:rPr lang="ru-RU" b="1" dirty="0" err="1"/>
              <a:t>переживан</a:t>
            </a:r>
            <a:r>
              <a:rPr lang="ru-RU" dirty="0" err="1"/>
              <a:t>ь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 </a:t>
            </a:r>
            <a:r>
              <a:rPr lang="ru-RU" dirty="0" err="1"/>
              <a:t>розробці</a:t>
            </a:r>
            <a:r>
              <a:rPr lang="ru-RU" dirty="0"/>
              <a:t> та </a:t>
            </a:r>
            <a:r>
              <a:rPr lang="ru-RU" dirty="0" err="1"/>
              <a:t>вдосконаленні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переживань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</a:t>
            </a:r>
            <a:r>
              <a:rPr lang="ru-RU" dirty="0" err="1"/>
              <a:t>свідомість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/>
              <a:t> До </a:t>
            </a:r>
            <a:r>
              <a:rPr lang="ru-RU" dirty="0" err="1"/>
              <a:t>містичних</a:t>
            </a:r>
            <a:r>
              <a:rPr lang="ru-RU" dirty="0"/>
              <a:t> практик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i="1" dirty="0" err="1"/>
              <a:t>медитативн</a:t>
            </a:r>
            <a:r>
              <a:rPr lang="ru-RU" dirty="0" err="1"/>
              <a:t>і</a:t>
            </a:r>
            <a:r>
              <a:rPr lang="ru-RU" dirty="0"/>
              <a:t>, </a:t>
            </a:r>
            <a:r>
              <a:rPr lang="ru-RU" i="1" dirty="0" err="1"/>
              <a:t>контемплятивні</a:t>
            </a:r>
            <a:r>
              <a:rPr lang="ru-RU" i="1" dirty="0"/>
              <a:t> методики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молитви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Суттєвою</a:t>
            </a:r>
            <a:r>
              <a:rPr lang="ru-RU" dirty="0"/>
              <a:t>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містичного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є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індивідуальний</a:t>
            </a:r>
            <a:r>
              <a:rPr lang="ru-RU" b="1" i="1" dirty="0"/>
              <a:t>, </a:t>
            </a:r>
            <a:r>
              <a:rPr lang="ru-RU" b="1" i="1" dirty="0" err="1"/>
              <a:t>особистісний</a:t>
            </a:r>
            <a:r>
              <a:rPr lang="ru-RU" b="1" i="1" dirty="0"/>
              <a:t> характер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релігійної</a:t>
            </a:r>
            <a:r>
              <a:rPr lang="ru-RU" dirty="0"/>
              <a:t> практики, де не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докладати</a:t>
            </a:r>
            <a:r>
              <a:rPr lang="ru-RU" dirty="0"/>
              <a:t> </a:t>
            </a:r>
            <a:r>
              <a:rPr lang="ru-RU" dirty="0" err="1"/>
              <a:t>надмірних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,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аскези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1305342"/>
            <a:ext cx="53752" cy="152995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винятково</a:t>
            </a:r>
            <a:r>
              <a:rPr lang="ru-RU" dirty="0"/>
              <a:t> </a:t>
            </a:r>
            <a:r>
              <a:rPr lang="ru-RU" dirty="0" err="1"/>
              <a:t>традиційним</a:t>
            </a:r>
            <a:r>
              <a:rPr lang="ru-RU" dirty="0"/>
              <a:t>, </a:t>
            </a:r>
            <a:r>
              <a:rPr lang="ru-RU" dirty="0" err="1"/>
              <a:t>ортодоксальним</a:t>
            </a:r>
            <a:r>
              <a:rPr lang="ru-RU" dirty="0"/>
              <a:t> </a:t>
            </a:r>
            <a:r>
              <a:rPr lang="ru-RU" dirty="0" err="1"/>
              <a:t>релігіям</a:t>
            </a:r>
            <a:r>
              <a:rPr lang="ru-RU" dirty="0"/>
              <a:t>, а </a:t>
            </a:r>
            <a:r>
              <a:rPr lang="ru-RU" dirty="0" err="1"/>
              <a:t>присутній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релігіях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кабала в </a:t>
            </a:r>
            <a:r>
              <a:rPr lang="ru-RU" dirty="0" err="1"/>
              <a:t>юдаїзмі</a:t>
            </a:r>
            <a:r>
              <a:rPr lang="ru-RU" dirty="0"/>
              <a:t>, </a:t>
            </a:r>
            <a:r>
              <a:rPr lang="ru-RU" dirty="0" err="1"/>
              <a:t>суфізм</a:t>
            </a:r>
            <a:r>
              <a:rPr lang="ru-RU" dirty="0"/>
              <a:t> в </a:t>
            </a:r>
            <a:r>
              <a:rPr lang="ru-RU" dirty="0" err="1"/>
              <a:t>ісламі</a:t>
            </a:r>
            <a:r>
              <a:rPr lang="ru-RU" dirty="0"/>
              <a:t>,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бхакті</a:t>
            </a:r>
            <a:r>
              <a:rPr lang="ru-RU" dirty="0"/>
              <a:t> в </a:t>
            </a:r>
            <a:r>
              <a:rPr lang="ru-RU" dirty="0" err="1"/>
              <a:t>індуїзмі</a:t>
            </a:r>
            <a:r>
              <a:rPr lang="ru-RU" dirty="0"/>
              <a:t>. </a:t>
            </a:r>
            <a:r>
              <a:rPr lang="ru-RU" dirty="0" err="1"/>
              <a:t>Містичний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часто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аскетизмі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видіння</a:t>
            </a:r>
            <a:r>
              <a:rPr lang="ru-RU" dirty="0"/>
              <a:t>, </a:t>
            </a:r>
            <a:r>
              <a:rPr lang="ru-RU" dirty="0" err="1"/>
              <a:t>транси</a:t>
            </a:r>
            <a:r>
              <a:rPr lang="ru-RU" dirty="0"/>
              <a:t> й </a:t>
            </a:r>
            <a:r>
              <a:rPr lang="ru-RU" dirty="0" err="1"/>
              <a:t>екстази</a:t>
            </a:r>
            <a:r>
              <a:rPr lang="ru-RU" dirty="0"/>
              <a:t>;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медитації</a:t>
            </a:r>
            <a:r>
              <a:rPr lang="ru-RU" dirty="0"/>
              <a:t> і </a:t>
            </a:r>
            <a:r>
              <a:rPr lang="ru-RU" dirty="0" err="1"/>
              <a:t>споглядання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містичних</a:t>
            </a:r>
            <a:r>
              <a:rPr lang="ru-RU" dirty="0"/>
              <a:t> </a:t>
            </a:r>
            <a:r>
              <a:rPr lang="ru-RU" dirty="0" err="1"/>
              <a:t>видінь</a:t>
            </a:r>
            <a:r>
              <a:rPr lang="ru-RU" dirty="0"/>
              <a:t>. </a:t>
            </a:r>
            <a:r>
              <a:rPr lang="ru-RU" dirty="0" err="1"/>
              <a:t>Християнські</a:t>
            </a:r>
            <a:r>
              <a:rPr lang="ru-RU" dirty="0"/>
              <a:t> церкви </a:t>
            </a:r>
            <a:r>
              <a:rPr lang="ru-RU" dirty="0" err="1"/>
              <a:t>розходяться</a:t>
            </a:r>
            <a:r>
              <a:rPr lang="ru-RU" dirty="0"/>
              <a:t> в </a:t>
            </a:r>
            <a:r>
              <a:rPr lang="ru-RU" dirty="0" err="1"/>
              <a:t>поглядах</a:t>
            </a:r>
            <a:r>
              <a:rPr lang="ru-RU" dirty="0"/>
              <a:t> на </a:t>
            </a:r>
            <a:r>
              <a:rPr lang="ru-RU" dirty="0" err="1"/>
              <a:t>містицизм</a:t>
            </a:r>
            <a:r>
              <a:rPr lang="ru-RU" dirty="0"/>
              <a:t>;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містицизм</a:t>
            </a:r>
            <a:r>
              <a:rPr lang="ru-RU" dirty="0"/>
              <a:t> є особливою формою </a:t>
            </a:r>
            <a:r>
              <a:rPr lang="ru-RU" dirty="0" err="1"/>
              <a:t>пізнання</a:t>
            </a:r>
            <a:r>
              <a:rPr lang="ru-RU" dirty="0"/>
              <a:t> Бога, </a:t>
            </a:r>
            <a:r>
              <a:rPr lang="ru-RU" dirty="0" err="1"/>
              <a:t>інші</a:t>
            </a:r>
            <a:r>
              <a:rPr lang="ru-RU" dirty="0"/>
              <a:t> ж </a:t>
            </a:r>
            <a:r>
              <a:rPr lang="ru-RU" dirty="0" err="1"/>
              <a:t>відкидають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як </a:t>
            </a:r>
            <a:r>
              <a:rPr lang="ru-RU" dirty="0" err="1"/>
              <a:t>небезпечне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межує</a:t>
            </a:r>
            <a:r>
              <a:rPr lang="ru-RU" dirty="0"/>
              <a:t> з </a:t>
            </a:r>
            <a:r>
              <a:rPr lang="ru-RU" dirty="0" err="1"/>
              <a:t>єрессю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34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Містицизм</a:t>
            </a:r>
            <a:r>
              <a:rPr lang="ru-RU" dirty="0"/>
              <a:t> </a:t>
            </a:r>
            <a:r>
              <a:rPr lang="ru-RU" dirty="0" err="1"/>
              <a:t>присутній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релігіях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u="sng" dirty="0" err="1"/>
              <a:t>Містичний</a:t>
            </a:r>
            <a:r>
              <a:rPr lang="ru-RU" b="1" u="sng" dirty="0"/>
              <a:t> </a:t>
            </a:r>
            <a:r>
              <a:rPr lang="ru-RU" b="1" u="sng" dirty="0" err="1"/>
              <a:t>досвід</a:t>
            </a:r>
            <a:r>
              <a:rPr lang="ru-RU" b="1" u="sng" dirty="0"/>
              <a:t> </a:t>
            </a:r>
            <a:r>
              <a:rPr lang="ru-RU" dirty="0"/>
              <a:t>часто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b="1" i="1" dirty="0" err="1"/>
              <a:t>аскетизмі</a:t>
            </a:r>
            <a:r>
              <a:rPr lang="ru-RU" b="1" i="1" dirty="0"/>
              <a:t> </a:t>
            </a:r>
            <a:r>
              <a:rPr lang="ru-RU" dirty="0"/>
              <a:t>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b="1" i="1" u="sng" dirty="0" err="1"/>
              <a:t>видіння</a:t>
            </a:r>
            <a:r>
              <a:rPr lang="ru-RU" b="1" i="1" u="sng" dirty="0"/>
              <a:t>, </a:t>
            </a:r>
            <a:r>
              <a:rPr lang="ru-RU" b="1" i="1" u="sng" dirty="0" err="1"/>
              <a:t>транси</a:t>
            </a:r>
            <a:r>
              <a:rPr lang="ru-RU" b="1" i="1" u="sng" dirty="0"/>
              <a:t> й </a:t>
            </a:r>
            <a:r>
              <a:rPr lang="ru-RU" b="1" i="1" u="sng" dirty="0" err="1"/>
              <a:t>екстази</a:t>
            </a:r>
            <a:r>
              <a:rPr lang="ru-RU" dirty="0"/>
              <a:t>;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медитації</a:t>
            </a:r>
            <a:r>
              <a:rPr lang="ru-RU" dirty="0"/>
              <a:t> і </a:t>
            </a:r>
            <a:r>
              <a:rPr lang="ru-RU" dirty="0" err="1"/>
              <a:t>споглядання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містичних</a:t>
            </a:r>
            <a:r>
              <a:rPr lang="ru-RU" dirty="0"/>
              <a:t> </a:t>
            </a:r>
            <a:r>
              <a:rPr lang="ru-RU" dirty="0" err="1"/>
              <a:t>видінь</a:t>
            </a:r>
            <a:r>
              <a:rPr lang="ru-RU" dirty="0"/>
              <a:t>. </a:t>
            </a:r>
            <a:r>
              <a:rPr lang="ru-RU" dirty="0" err="1"/>
              <a:t>Християнські</a:t>
            </a:r>
            <a:r>
              <a:rPr lang="ru-RU" dirty="0"/>
              <a:t> церкви </a:t>
            </a:r>
            <a:r>
              <a:rPr lang="ru-RU" dirty="0" err="1"/>
              <a:t>розходяться</a:t>
            </a:r>
            <a:r>
              <a:rPr lang="ru-RU" dirty="0"/>
              <a:t> в </a:t>
            </a:r>
            <a:r>
              <a:rPr lang="ru-RU" dirty="0" err="1"/>
              <a:t>поглядах</a:t>
            </a:r>
            <a:r>
              <a:rPr lang="ru-RU" dirty="0"/>
              <a:t> на </a:t>
            </a:r>
            <a:r>
              <a:rPr lang="ru-RU" dirty="0" err="1"/>
              <a:t>містицизм</a:t>
            </a:r>
            <a:r>
              <a:rPr lang="ru-RU" dirty="0"/>
              <a:t>;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містицизм</a:t>
            </a:r>
            <a:r>
              <a:rPr lang="ru-RU" dirty="0"/>
              <a:t> є особливою формою </a:t>
            </a:r>
            <a:r>
              <a:rPr lang="ru-RU" dirty="0" err="1"/>
              <a:t>пізнання</a:t>
            </a:r>
            <a:r>
              <a:rPr lang="ru-RU" dirty="0"/>
              <a:t> Бога, </a:t>
            </a:r>
            <a:r>
              <a:rPr lang="ru-RU" dirty="0" err="1"/>
              <a:t>інші</a:t>
            </a:r>
            <a:r>
              <a:rPr lang="ru-RU" dirty="0"/>
              <a:t> ж </a:t>
            </a:r>
            <a:r>
              <a:rPr lang="ru-RU" dirty="0" err="1"/>
              <a:t>відкидають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як </a:t>
            </a:r>
            <a:r>
              <a:rPr lang="ru-RU" dirty="0" err="1"/>
              <a:t>небезпечне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межує</a:t>
            </a:r>
            <a:r>
              <a:rPr lang="ru-RU" dirty="0"/>
              <a:t> з </a:t>
            </a:r>
            <a:r>
              <a:rPr lang="ru-RU" dirty="0" err="1"/>
              <a:t>єрессю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572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sz="4000" b="1" dirty="0"/>
              <a:t>Окультизм</a:t>
            </a:r>
            <a:br>
              <a:rPr lang="uk-UA" sz="2400" b="1" dirty="0"/>
            </a:br>
            <a:r>
              <a:rPr lang="uk-UA" sz="2400" b="1" dirty="0"/>
              <a:t>(</a:t>
            </a:r>
            <a:r>
              <a:rPr lang="ru-RU" sz="2800" dirty="0" err="1"/>
              <a:t>від</a:t>
            </a:r>
            <a:r>
              <a:rPr lang="ru-RU" sz="2800" dirty="0"/>
              <a:t> лат. </a:t>
            </a:r>
            <a:r>
              <a:rPr lang="en-US" sz="2800" dirty="0" err="1"/>
              <a:t>occultus</a:t>
            </a:r>
            <a:r>
              <a:rPr lang="en-US" sz="2800" dirty="0"/>
              <a:t> — </a:t>
            </a:r>
            <a:r>
              <a:rPr lang="ru-RU" sz="2800" dirty="0" err="1"/>
              <a:t>таємний</a:t>
            </a:r>
            <a:r>
              <a:rPr lang="ru-RU" sz="2800" dirty="0"/>
              <a:t>, </a:t>
            </a:r>
            <a:r>
              <a:rPr lang="ru-RU" sz="2800" dirty="0" err="1"/>
              <a:t>потайний</a:t>
            </a:r>
            <a:r>
              <a:rPr lang="ru-RU" sz="2800" dirty="0"/>
              <a:t>, </a:t>
            </a:r>
            <a:r>
              <a:rPr lang="ru-RU" sz="2800" dirty="0" err="1"/>
              <a:t>схований</a:t>
            </a:r>
            <a:r>
              <a:rPr lang="ru-RU" sz="2400" dirty="0"/>
              <a:t>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— </a:t>
            </a:r>
            <a:r>
              <a:rPr lang="ru-RU" sz="4000" b="1" dirty="0" err="1"/>
              <a:t>містичне</a:t>
            </a:r>
            <a:r>
              <a:rPr lang="ru-RU" sz="4000" b="1" dirty="0"/>
              <a:t> </a:t>
            </a:r>
            <a:r>
              <a:rPr lang="ru-RU" sz="4000" b="1" dirty="0" err="1"/>
              <a:t>вчення</a:t>
            </a:r>
            <a:r>
              <a:rPr lang="ru-RU" sz="4000" b="1" dirty="0"/>
              <a:t>, </a:t>
            </a:r>
            <a:r>
              <a:rPr lang="ru-RU" sz="4000" b="1" dirty="0" err="1"/>
              <a:t>що</a:t>
            </a:r>
            <a:r>
              <a:rPr lang="ru-RU" sz="4000" b="1" dirty="0"/>
              <a:t> </a:t>
            </a:r>
            <a:r>
              <a:rPr lang="ru-RU" sz="4000" b="1" dirty="0" err="1"/>
              <a:t>визнає</a:t>
            </a:r>
            <a:r>
              <a:rPr lang="ru-RU" sz="4000" b="1" dirty="0"/>
              <a:t> </a:t>
            </a:r>
            <a:r>
              <a:rPr lang="ru-RU" sz="4000" b="1" dirty="0" err="1"/>
              <a:t>існування</a:t>
            </a:r>
            <a:r>
              <a:rPr lang="ru-RU" sz="4000" b="1" dirty="0"/>
              <a:t> </a:t>
            </a:r>
            <a:r>
              <a:rPr lang="ru-RU" sz="4000" b="1" dirty="0" err="1"/>
              <a:t>надприродних</a:t>
            </a:r>
            <a:r>
              <a:rPr lang="ru-RU" sz="4000" b="1" dirty="0"/>
              <a:t> (</a:t>
            </a:r>
            <a:r>
              <a:rPr lang="ru-RU" sz="4000" b="1" dirty="0" err="1"/>
              <a:t>окультних</a:t>
            </a:r>
            <a:r>
              <a:rPr lang="ru-RU" sz="4000" b="1" dirty="0"/>
              <a:t>) сил і </a:t>
            </a:r>
            <a:r>
              <a:rPr lang="ru-RU" sz="4000" b="1" dirty="0" err="1"/>
              <a:t>можливість</a:t>
            </a:r>
            <a:r>
              <a:rPr lang="ru-RU" sz="4000" b="1" dirty="0"/>
              <a:t> </a:t>
            </a:r>
            <a:r>
              <a:rPr lang="ru-RU" sz="4000" b="1" dirty="0" err="1"/>
              <a:t>спілкування</a:t>
            </a:r>
            <a:r>
              <a:rPr lang="ru-RU" sz="4000" b="1" dirty="0"/>
              <a:t> з ними за </a:t>
            </a:r>
            <a:r>
              <a:rPr lang="ru-RU" sz="4000" b="1" dirty="0" err="1"/>
              <a:t>допомогою</a:t>
            </a:r>
            <a:r>
              <a:rPr lang="ru-RU" sz="4000" b="1" dirty="0"/>
              <a:t> </a:t>
            </a:r>
            <a:r>
              <a:rPr lang="ru-RU" sz="4000" b="1" dirty="0" err="1"/>
              <a:t>ритуалів</a:t>
            </a:r>
            <a:r>
              <a:rPr lang="ru-RU" sz="4000" b="1" dirty="0"/>
              <a:t> та </a:t>
            </a:r>
            <a:r>
              <a:rPr lang="ru-RU" sz="4000" b="1" dirty="0" err="1"/>
              <a:t>магії</a:t>
            </a:r>
            <a:r>
              <a:rPr lang="ru-R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96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b="1" u="sng" dirty="0"/>
              <a:t>4. Світоглядні ідеї </a:t>
            </a:r>
            <a:r>
              <a:rPr lang="uk-UA" sz="3200" b="1" u="sng" dirty="0" err="1"/>
              <a:t>Еклезіаста</a:t>
            </a:r>
            <a:r>
              <a:rPr lang="uk-UA" sz="3200" b="1" u="sng" dirty="0"/>
              <a:t> та об'явлення Іоанна Богослова (Біблія)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u="sng" dirty="0"/>
              <a:t>Світоглядні ідеї </a:t>
            </a:r>
            <a:r>
              <a:rPr lang="uk-UA" u="sng" dirty="0" err="1"/>
              <a:t>Еклезіаста</a:t>
            </a:r>
            <a:r>
              <a:rPr lang="uk-UA" u="sng" dirty="0"/>
              <a:t> такі:</a:t>
            </a:r>
            <a:endParaRPr lang="ru-RU" u="sng" dirty="0"/>
          </a:p>
          <a:p>
            <a:r>
              <a:rPr lang="uk-UA" dirty="0"/>
              <a:t>1) усе в світі суєта суєт і томління духу;</a:t>
            </a:r>
            <a:endParaRPr lang="ru-RU" dirty="0"/>
          </a:p>
          <a:p>
            <a:r>
              <a:rPr lang="uk-UA" dirty="0"/>
              <a:t>2) всьому свій час;</a:t>
            </a:r>
            <a:endParaRPr lang="ru-RU" dirty="0"/>
          </a:p>
          <a:p>
            <a:r>
              <a:rPr lang="uk-UA" dirty="0"/>
              <a:t>3) хто приумножує пізнання, той приумножує смуток;</a:t>
            </a:r>
            <a:endParaRPr lang="ru-RU" dirty="0"/>
          </a:p>
          <a:p>
            <a:r>
              <a:rPr lang="uk-UA" dirty="0"/>
              <a:t>4) засуджує накопичення та бажання   наживи;</a:t>
            </a:r>
            <a:endParaRPr lang="ru-RU" dirty="0"/>
          </a:p>
          <a:p>
            <a:r>
              <a:rPr lang="uk-UA" dirty="0"/>
              <a:t>5) жінка розглядається як джерело зла;</a:t>
            </a:r>
            <a:endParaRPr lang="ru-RU" dirty="0"/>
          </a:p>
          <a:p>
            <a:r>
              <a:rPr lang="uk-UA" dirty="0"/>
              <a:t>6) радить боятися Бога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uk-UA"/>
            </a:br>
            <a:r>
              <a:rPr lang="uk-UA"/>
              <a:t>Світоглядні </a:t>
            </a:r>
            <a:r>
              <a:rPr lang="uk-UA" dirty="0"/>
              <a:t>ідеї Одкровення Іоанна Богослова такі: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1) Ідея катастрофічного кінця світу (есхатологія);</a:t>
            </a:r>
            <a:endParaRPr lang="ru-RU" dirty="0"/>
          </a:p>
          <a:p>
            <a:r>
              <a:rPr lang="uk-UA" dirty="0"/>
              <a:t>2) Ідея знамення наближення кінця світу;</a:t>
            </a:r>
            <a:endParaRPr lang="ru-RU" dirty="0"/>
          </a:p>
          <a:p>
            <a:r>
              <a:rPr lang="uk-UA" dirty="0"/>
              <a:t>3) Ідея Страшного Суду для всіх нехристиян;</a:t>
            </a:r>
            <a:endParaRPr lang="ru-RU" dirty="0"/>
          </a:p>
          <a:p>
            <a:r>
              <a:rPr lang="uk-UA" dirty="0"/>
              <a:t>4) Друге пришестя Ісуса Христа;</a:t>
            </a:r>
            <a:endParaRPr lang="ru-RU" dirty="0"/>
          </a:p>
          <a:p>
            <a:r>
              <a:rPr lang="uk-UA" dirty="0"/>
              <a:t>5) Ідея царства Божого.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C150-FD02-14D6-C876-BD59E94C2D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err="1"/>
              <a:t>Апокаліпсис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456E3-8607-9314-C87E-C820E4E2450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Викладається</a:t>
            </a:r>
            <a:r>
              <a:rPr lang="ru-RU" dirty="0"/>
              <a:t> </a:t>
            </a:r>
            <a:r>
              <a:rPr lang="ru-RU" dirty="0" err="1"/>
              <a:t>отримане</a:t>
            </a:r>
            <a:r>
              <a:rPr lang="ru-RU" dirty="0"/>
              <a:t> І</a:t>
            </a:r>
            <a:r>
              <a:rPr lang="uk-UA" dirty="0"/>
              <a:t>о</a:t>
            </a:r>
            <a:r>
              <a:rPr lang="ru-RU" dirty="0" err="1"/>
              <a:t>аном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Бога </a:t>
            </a:r>
            <a:r>
              <a:rPr lang="ru-RU" dirty="0" err="1"/>
              <a:t>одкровення</a:t>
            </a:r>
            <a:r>
              <a:rPr lang="ru-RU" dirty="0"/>
              <a:t>. Через </a:t>
            </a:r>
            <a:r>
              <a:rPr lang="ru-RU" dirty="0" err="1"/>
              <a:t>видіння</a:t>
            </a:r>
            <a:r>
              <a:rPr lang="ru-RU" dirty="0"/>
              <a:t> </a:t>
            </a:r>
            <a:r>
              <a:rPr lang="ru-RU" dirty="0" err="1"/>
              <a:t>Іоанну</a:t>
            </a:r>
            <a:r>
              <a:rPr lang="ru-RU" dirty="0"/>
              <a:t> </a:t>
            </a:r>
            <a:r>
              <a:rPr lang="ru-RU" dirty="0" err="1"/>
              <a:t>відкрилося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антихриста на </a:t>
            </a:r>
            <a:r>
              <a:rPr lang="ru-RU" dirty="0" err="1"/>
              <a:t>Землі</a:t>
            </a:r>
            <a:r>
              <a:rPr lang="ru-RU" dirty="0"/>
              <a:t>, друге </a:t>
            </a:r>
            <a:r>
              <a:rPr lang="ru-RU" dirty="0" err="1"/>
              <a:t>пришестя</a:t>
            </a:r>
            <a:r>
              <a:rPr lang="ru-RU" dirty="0"/>
              <a:t> </a:t>
            </a:r>
            <a:r>
              <a:rPr lang="ru-RU" dirty="0" err="1"/>
              <a:t>Ісуса</a:t>
            </a:r>
            <a:r>
              <a:rPr lang="ru-RU" dirty="0"/>
              <a:t> Христа,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Страшний</a:t>
            </a:r>
            <a:r>
              <a:rPr lang="ru-RU" dirty="0"/>
              <a:t> суд. У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стали темою для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богословських</a:t>
            </a:r>
            <a:r>
              <a:rPr lang="ru-RU" dirty="0"/>
              <a:t> </a:t>
            </a:r>
            <a:r>
              <a:rPr lang="ru-RU" dirty="0" err="1"/>
              <a:t>тлумачень</a:t>
            </a:r>
            <a:r>
              <a:rPr lang="ru-RU" dirty="0"/>
              <a:t>: </a:t>
            </a:r>
            <a:r>
              <a:rPr lang="ru-RU" dirty="0" err="1"/>
              <a:t>апокаліптичні</a:t>
            </a:r>
            <a:r>
              <a:rPr lang="ru-RU" dirty="0"/>
              <a:t> вершники, </a:t>
            </a:r>
            <a:r>
              <a:rPr lang="ru-RU" dirty="0" err="1"/>
              <a:t>вавилонська</a:t>
            </a:r>
            <a:r>
              <a:rPr lang="ru-RU" dirty="0"/>
              <a:t> </a:t>
            </a:r>
            <a:r>
              <a:rPr lang="ru-RU" dirty="0" err="1"/>
              <a:t>блудниця</a:t>
            </a:r>
            <a:r>
              <a:rPr lang="ru-RU" dirty="0"/>
              <a:t>, Дружина, </a:t>
            </a:r>
            <a:r>
              <a:rPr lang="ru-RU" dirty="0" err="1"/>
              <a:t>зодягнена</a:t>
            </a:r>
            <a:r>
              <a:rPr lang="ru-RU" dirty="0"/>
              <a:t> в </a:t>
            </a:r>
            <a:r>
              <a:rPr lang="ru-RU" dirty="0" err="1"/>
              <a:t>сонце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616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b="1" u="sng" dirty="0"/>
              <a:t>Проблематика філософії Середньовіччя:</a:t>
            </a:r>
            <a:br>
              <a:rPr lang="ru-RU" b="1" u="sng" dirty="0"/>
            </a:br>
            <a:endParaRPr lang="uk-UA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1) пізнання Бога та доказування його існування;</a:t>
            </a:r>
            <a:endParaRPr lang="ru-RU" b="1" dirty="0"/>
          </a:p>
          <a:p>
            <a:r>
              <a:rPr lang="uk-UA" b="1" dirty="0"/>
              <a:t>2) проблема «Трійці»;</a:t>
            </a:r>
          </a:p>
          <a:p>
            <a:r>
              <a:rPr lang="uk-UA" b="1" dirty="0"/>
              <a:t>3)проблема теодицеї (</a:t>
            </a:r>
            <a:r>
              <a:rPr lang="uk-UA" b="1" dirty="0" err="1"/>
              <a:t>виправдовування</a:t>
            </a:r>
            <a:r>
              <a:rPr lang="uk-UA" b="1" dirty="0"/>
              <a:t> Бога);</a:t>
            </a:r>
            <a:endParaRPr lang="ru-RU" b="1" dirty="0"/>
          </a:p>
          <a:p>
            <a:r>
              <a:rPr lang="uk-UA" b="1" dirty="0"/>
              <a:t>4) проблема істини (відображення об’єкта у свідомості; істину дає Бог і природа);</a:t>
            </a:r>
            <a:endParaRPr lang="ru-RU" b="1" dirty="0"/>
          </a:p>
          <a:p>
            <a:r>
              <a:rPr lang="uk-UA" b="1" dirty="0"/>
              <a:t>5) проблема сенсу життя;</a:t>
            </a:r>
            <a:endParaRPr lang="ru-RU" b="1" dirty="0"/>
          </a:p>
          <a:p>
            <a:r>
              <a:rPr lang="uk-UA" b="1" dirty="0"/>
              <a:t>6) проблема держави.</a:t>
            </a:r>
            <a:endParaRPr lang="ru-RU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7043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88A6E-D52F-1820-81B9-4FD907E0B4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/>
              <a:t>Апокаліпсис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4DB27-8CF3-1D50-7C91-93499A07DBD3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Книга </a:t>
            </a:r>
            <a:r>
              <a:rPr lang="ru-RU" dirty="0" err="1"/>
              <a:t>Одкровення</a:t>
            </a:r>
            <a:r>
              <a:rPr lang="ru-RU" dirty="0"/>
              <a:t>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пророцтвом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перемога</a:t>
            </a:r>
            <a:r>
              <a:rPr lang="ru-RU" dirty="0"/>
              <a:t> Бога над </a:t>
            </a:r>
            <a:r>
              <a:rPr lang="ru-RU" dirty="0" err="1"/>
              <a:t>дияволом</a:t>
            </a:r>
            <a:r>
              <a:rPr lang="ru-RU" dirty="0"/>
              <a:t> </a:t>
            </a:r>
            <a:r>
              <a:rPr lang="ru-RU" dirty="0" err="1"/>
              <a:t>увінчає</a:t>
            </a:r>
            <a:r>
              <a:rPr lang="ru-RU" dirty="0"/>
              <a:t> </a:t>
            </a:r>
            <a:r>
              <a:rPr lang="ru-RU" dirty="0" err="1"/>
              <a:t>важку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. У </a:t>
            </a:r>
            <a:r>
              <a:rPr lang="ru-RU" dirty="0" err="1"/>
              <a:t>оновленому</a:t>
            </a:r>
            <a:r>
              <a:rPr lang="ru-RU" dirty="0"/>
              <a:t> </a:t>
            </a:r>
            <a:r>
              <a:rPr lang="ru-RU" dirty="0" err="1"/>
              <a:t>творінні</a:t>
            </a:r>
            <a:r>
              <a:rPr lang="ru-RU" dirty="0"/>
              <a:t> («</a:t>
            </a:r>
            <a:r>
              <a:rPr lang="ru-RU" dirty="0" err="1"/>
              <a:t>нове</a:t>
            </a:r>
            <a:r>
              <a:rPr lang="ru-RU" dirty="0"/>
              <a:t> небо і нова земля») Бог </a:t>
            </a:r>
            <a:r>
              <a:rPr lang="ru-RU" dirty="0" err="1"/>
              <a:t>перебуватиме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людей у ​​</a:t>
            </a:r>
            <a:r>
              <a:rPr lang="ru-RU" dirty="0" err="1"/>
              <a:t>вічному</a:t>
            </a:r>
            <a:r>
              <a:rPr lang="ru-RU" dirty="0"/>
              <a:t> Небесному </a:t>
            </a:r>
            <a:r>
              <a:rPr lang="ru-RU" dirty="0" err="1"/>
              <a:t>Єрусалимі</a:t>
            </a:r>
            <a:r>
              <a:rPr lang="ru-RU" dirty="0"/>
              <a:t>. </a:t>
            </a:r>
            <a:r>
              <a:rPr lang="ru-RU" dirty="0" err="1"/>
              <a:t>Закінчується</a:t>
            </a:r>
            <a:r>
              <a:rPr lang="ru-RU" dirty="0"/>
              <a:t> книга </a:t>
            </a:r>
            <a:r>
              <a:rPr lang="ru-RU" dirty="0" err="1"/>
              <a:t>Одкровення</a:t>
            </a:r>
            <a:r>
              <a:rPr lang="ru-RU" dirty="0"/>
              <a:t> словами «</a:t>
            </a:r>
            <a:r>
              <a:rPr lang="ru-RU" dirty="0" err="1"/>
              <a:t>Їй</a:t>
            </a:r>
            <a:r>
              <a:rPr lang="ru-RU" dirty="0"/>
              <a:t>, </a:t>
            </a:r>
            <a:r>
              <a:rPr lang="ru-RU" dirty="0" err="1"/>
              <a:t>прийди</a:t>
            </a:r>
            <a:r>
              <a:rPr lang="ru-RU" dirty="0"/>
              <a:t>, Господи </a:t>
            </a:r>
            <a:r>
              <a:rPr lang="ru-RU" dirty="0" err="1"/>
              <a:t>Ісусе</a:t>
            </a:r>
            <a:r>
              <a:rPr lang="ru-RU" dirty="0"/>
              <a:t>!»,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назавжди</a:t>
            </a:r>
            <a:r>
              <a:rPr lang="ru-RU" dirty="0"/>
              <a:t> стали для </a:t>
            </a:r>
            <a:r>
              <a:rPr lang="ru-RU" dirty="0" err="1"/>
              <a:t>учнів</a:t>
            </a:r>
            <a:r>
              <a:rPr lang="ru-RU" dirty="0"/>
              <a:t> Христа </a:t>
            </a:r>
            <a:r>
              <a:rPr lang="ru-RU" dirty="0" err="1"/>
              <a:t>виразом</a:t>
            </a:r>
            <a:r>
              <a:rPr lang="ru-RU" dirty="0"/>
              <a:t>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наблизити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прийдешню</a:t>
            </a:r>
            <a:r>
              <a:rPr lang="ru-RU" dirty="0"/>
              <a:t> перемогу.</a:t>
            </a:r>
          </a:p>
          <a:p>
            <a:pPr marL="0" indent="0" algn="just">
              <a:buNone/>
            </a:pPr>
            <a:r>
              <a:rPr lang="ru-RU" dirty="0" err="1"/>
              <a:t>Одкровення</a:t>
            </a:r>
            <a:r>
              <a:rPr lang="ru-RU" dirty="0"/>
              <a:t> </a:t>
            </a:r>
            <a:r>
              <a:rPr lang="ru-RU" dirty="0" err="1"/>
              <a:t>підбиває</a:t>
            </a:r>
            <a:r>
              <a:rPr lang="ru-RU" dirty="0"/>
              <a:t> </a:t>
            </a:r>
            <a:r>
              <a:rPr lang="ru-RU" dirty="0" err="1"/>
              <a:t>підсумок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сказано про </a:t>
            </a:r>
            <a:r>
              <a:rPr lang="ru-RU" dirty="0" err="1"/>
              <a:t>це</a:t>
            </a:r>
            <a:r>
              <a:rPr lang="ru-RU" dirty="0"/>
              <a:t> в </a:t>
            </a:r>
            <a:r>
              <a:rPr lang="ru-RU" dirty="0" err="1"/>
              <a:t>біблійній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. </a:t>
            </a:r>
            <a:r>
              <a:rPr lang="ru-RU" dirty="0" err="1"/>
              <a:t>Іоанн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до </a:t>
            </a:r>
            <a:r>
              <a:rPr lang="ru-RU" dirty="0" err="1"/>
              <a:t>образів</a:t>
            </a:r>
            <a:r>
              <a:rPr lang="ru-RU" dirty="0"/>
              <a:t>, </a:t>
            </a:r>
            <a:r>
              <a:rPr lang="ru-RU" dirty="0" err="1"/>
              <a:t>запозичених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старозавітних</a:t>
            </a:r>
            <a:r>
              <a:rPr lang="ru-RU" dirty="0"/>
              <a:t> </a:t>
            </a:r>
            <a:r>
              <a:rPr lang="ru-RU" dirty="0" err="1"/>
              <a:t>пророцтв</a:t>
            </a:r>
            <a:r>
              <a:rPr lang="ru-RU" dirty="0"/>
              <a:t>, </a:t>
            </a:r>
            <a:r>
              <a:rPr lang="ru-RU" dirty="0" err="1"/>
              <a:t>підкреслюючи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наступність</a:t>
            </a:r>
            <a:r>
              <a:rPr lang="ru-RU" dirty="0"/>
              <a:t> </a:t>
            </a:r>
            <a:r>
              <a:rPr lang="ru-RU" dirty="0" err="1"/>
              <a:t>старозавітного</a:t>
            </a:r>
            <a:r>
              <a:rPr lang="ru-RU" dirty="0"/>
              <a:t> та </a:t>
            </a:r>
            <a:r>
              <a:rPr lang="ru-RU" dirty="0" err="1"/>
              <a:t>новозавітного</a:t>
            </a:r>
            <a:r>
              <a:rPr lang="ru-RU" dirty="0"/>
              <a:t> </a:t>
            </a:r>
            <a:r>
              <a:rPr lang="ru-RU" dirty="0" err="1"/>
              <a:t>одкровення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1897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EAF7C-5E1E-D6B4-3696-C11A5CE3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err="1"/>
              <a:t>Апокаліпсис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CC82B-4E0E-B9DF-C8AD-CB430BCA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И семь Ангелов, имеющие семь труб (Seven </a:t>
            </a:r>
            <a:r>
              <a:rPr lang="ru-RU" dirty="0" err="1"/>
              <a:t>trumpets</a:t>
            </a:r>
            <a:r>
              <a:rPr lang="ru-RU" dirty="0"/>
              <a:t>), приготовились трубить:</a:t>
            </a:r>
          </a:p>
          <a:p>
            <a:r>
              <a:rPr lang="ru-RU" dirty="0"/>
              <a:t>первый Ангел — град и огонь, смешанные с кровью; и третья часть деревьев сгорела, и вся трава зелёная сгорела;</a:t>
            </a:r>
          </a:p>
          <a:p>
            <a:r>
              <a:rPr lang="ru-RU" dirty="0"/>
              <a:t>второй Ангел — большая гора, пылающая огнём, низверглась в море; и третья часть моря сделалась кровью, и умерла третья часть одушевленных тварей, живущих в море, и третья часть судов погибла;</a:t>
            </a:r>
          </a:p>
          <a:p>
            <a:r>
              <a:rPr lang="ru-RU" dirty="0"/>
              <a:t>третий Ангел — упала с неба большая звезда («Полынь»); и третья часть вод сделалась полынью, и многие из людей умерли от вод, потому что они стали горьки;</a:t>
            </a:r>
          </a:p>
          <a:p>
            <a:r>
              <a:rPr lang="ru-RU" dirty="0"/>
              <a:t>четвёртый Ангел — затмилась третья часть солнца, луны, звезд, и третья часть дня не светла была — так, как и ночи;</a:t>
            </a:r>
          </a:p>
          <a:p>
            <a:r>
              <a:rPr lang="ru-RU" dirty="0"/>
              <a:t>пятый Ангел — звезда, падшая с неба на землю, отворила </a:t>
            </a:r>
            <a:r>
              <a:rPr lang="ru-RU" dirty="0" err="1"/>
              <a:t>кладязь</a:t>
            </a:r>
            <a:r>
              <a:rPr lang="ru-RU" dirty="0"/>
              <a:t> бездны; и вышла саранча; и дано ей мучить пять месяцев только одним людям, которые не имеют печати Божией на челах своих;</a:t>
            </a:r>
          </a:p>
          <a:p>
            <a:r>
              <a:rPr lang="ru-RU" dirty="0"/>
              <a:t>шестой Ангел — и освобождены были четыре Ангела, связанные при великой реке Евфрат, приготовленные на час и день, и месяц и год, для того, чтобы умертвить третью часть людей. Явление всадников на конях с львиными головами. </a:t>
            </a:r>
          </a:p>
          <a:p>
            <a:r>
              <a:rPr lang="ru-RU" dirty="0"/>
              <a:t>Два человека Божьих 1260 дней свидетельствуют, после чего выходит зверь и убивает их. Через 3,5 дня они воскресают.</a:t>
            </a:r>
          </a:p>
          <a:p>
            <a:r>
              <a:rPr lang="ru-RU" dirty="0"/>
              <a:t>Седьмой Ангел — голоса сообщают, что царство мира сделалось царством Господа и Христа Его. Открытие Храма Божьего с ковчегом на небе.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34023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4928F-58B6-A24D-77D2-6588573A12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err="1"/>
              <a:t>Апокаліпсис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F3554-4567-353B-532E-C01D2AC6A96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Вознесіння</a:t>
            </a:r>
            <a:r>
              <a:rPr lang="ru-RU" dirty="0"/>
              <a:t> </a:t>
            </a:r>
            <a:r>
              <a:rPr lang="ru-RU" dirty="0" err="1"/>
              <a:t>Іоанна</a:t>
            </a:r>
            <a:r>
              <a:rPr lang="ru-RU" dirty="0"/>
              <a:t> до небесного престола,</a:t>
            </a:r>
          </a:p>
          <a:p>
            <a:r>
              <a:rPr lang="ru-RU" dirty="0" err="1"/>
              <a:t>Зняття</a:t>
            </a:r>
            <a:r>
              <a:rPr lang="ru-RU" dirty="0"/>
              <a:t> Агнцем </a:t>
            </a:r>
            <a:r>
              <a:rPr lang="ru-RU" dirty="0" err="1"/>
              <a:t>закланим</a:t>
            </a:r>
            <a:r>
              <a:rPr lang="ru-RU" dirty="0"/>
              <a:t> семи печаток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запечатаної</a:t>
            </a:r>
            <a:r>
              <a:rPr lang="ru-RU" dirty="0"/>
              <a:t> книги:</a:t>
            </a:r>
          </a:p>
          <a:p>
            <a:r>
              <a:rPr lang="ru-RU" dirty="0"/>
              <a:t>Перша печать - </a:t>
            </a:r>
            <a:r>
              <a:rPr lang="ru-RU" b="1" dirty="0" err="1"/>
              <a:t>кінь</a:t>
            </a:r>
            <a:r>
              <a:rPr lang="ru-RU" b="1" dirty="0"/>
              <a:t> </a:t>
            </a:r>
            <a:r>
              <a:rPr lang="ru-RU" b="1" dirty="0" err="1"/>
              <a:t>білий</a:t>
            </a:r>
            <a:r>
              <a:rPr lang="ru-RU" b="1" dirty="0"/>
              <a:t> з в</a:t>
            </a:r>
            <a:r>
              <a:rPr lang="ru-RU" dirty="0"/>
              <a:t>ершником-</a:t>
            </a:r>
            <a:r>
              <a:rPr lang="ru-RU" dirty="0" err="1"/>
              <a:t>переможцем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в руках лук;</a:t>
            </a:r>
          </a:p>
          <a:p>
            <a:r>
              <a:rPr lang="ru-RU" dirty="0"/>
              <a:t>друга печать — </a:t>
            </a:r>
            <a:r>
              <a:rPr lang="ru-RU" b="1" dirty="0" err="1"/>
              <a:t>кінь</a:t>
            </a:r>
            <a:r>
              <a:rPr lang="ru-RU" b="1" dirty="0"/>
              <a:t> </a:t>
            </a:r>
            <a:r>
              <a:rPr lang="ru-RU" b="1" dirty="0" err="1"/>
              <a:t>рудий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вершником, </a:t>
            </a:r>
            <a:r>
              <a:rPr lang="ru-RU" dirty="0" err="1"/>
              <a:t>що</a:t>
            </a:r>
            <a:r>
              <a:rPr lang="ru-RU" dirty="0"/>
              <a:t> взяв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;</a:t>
            </a:r>
          </a:p>
          <a:p>
            <a:r>
              <a:rPr lang="ru-RU" dirty="0" err="1"/>
              <a:t>третя</a:t>
            </a:r>
            <a:r>
              <a:rPr lang="ru-RU" dirty="0"/>
              <a:t> печать- </a:t>
            </a:r>
            <a:r>
              <a:rPr lang="ru-RU" b="1" dirty="0" err="1"/>
              <a:t>кінь</a:t>
            </a:r>
            <a:r>
              <a:rPr lang="ru-RU" b="1" dirty="0"/>
              <a:t> вороний</a:t>
            </a:r>
          </a:p>
          <a:p>
            <a:r>
              <a:rPr lang="ru-RU" dirty="0"/>
              <a:t>з вершником,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на землю голод;</a:t>
            </a:r>
          </a:p>
          <a:p>
            <a:r>
              <a:rPr lang="ru-RU" dirty="0" err="1"/>
              <a:t>Четверта</a:t>
            </a:r>
            <a:r>
              <a:rPr lang="ru-RU" dirty="0"/>
              <a:t> печать - </a:t>
            </a:r>
            <a:r>
              <a:rPr lang="ru-RU" b="1" dirty="0" err="1"/>
              <a:t>кінь</a:t>
            </a:r>
            <a:r>
              <a:rPr lang="ru-RU" b="1" dirty="0"/>
              <a:t> </a:t>
            </a:r>
            <a:r>
              <a:rPr lang="ru-RU" b="1" dirty="0" err="1"/>
              <a:t>блідий</a:t>
            </a:r>
            <a:endParaRPr lang="ru-RU" b="1" dirty="0"/>
          </a:p>
          <a:p>
            <a:r>
              <a:rPr lang="ru-RU" dirty="0"/>
              <a:t>з вершником на </a:t>
            </a:r>
            <a:r>
              <a:rPr lang="ru-RU" dirty="0" err="1"/>
              <a:t>ім'я</a:t>
            </a:r>
            <a:r>
              <a:rPr lang="ru-RU" dirty="0"/>
              <a:t> «смерть»;</a:t>
            </a:r>
          </a:p>
          <a:p>
            <a:endParaRPr lang="ru-UA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0E91E82-6244-02A4-4DAA-9C93EDF55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Вознесіння Іоанна до небесного престола, Зняття Агнцем закланим семи печаток із запечатаної книги: перший друк - кінь білий з вершником-переможцем, що має в руках цибулю; другий друк — кінь рудий із вершником, що взяв із землі світ; третій друк - кінь вороний з вершником, що несе на землю голод; четвертий друк - кінь блідий з вершником на ім'я «смерть»; </a:t>
            </a:r>
            <a:br>
              <a:rPr kumimoji="0" lang="uk-UA" altLang="ru-UA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uk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96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4B74563-E385-8451-9CBE-89C0BB16E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279" y="1600200"/>
            <a:ext cx="3169441" cy="452596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5AAE5B0-2FF3-2C4F-21A0-B700AE852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7375"/>
            <a:ext cx="6441892" cy="29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                                          Чотири вершники Апокаліпсису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8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4000" b="1" u="sng" dirty="0"/>
              <a:t>Середньовічна філософія(ФС)</a:t>
            </a:r>
            <a:endParaRPr lang="ru-RU" sz="4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700" dirty="0"/>
              <a:t>1.</a:t>
            </a:r>
            <a:r>
              <a:rPr lang="uk-UA" sz="3700" dirty="0"/>
              <a:t>Існувала переважно як </a:t>
            </a:r>
            <a:r>
              <a:rPr lang="uk-UA" sz="3700" b="1" u="sng" dirty="0" err="1"/>
              <a:t>теоцентричний</a:t>
            </a:r>
            <a:r>
              <a:rPr lang="uk-UA" sz="3700" b="1" u="sng" dirty="0"/>
              <a:t> світогляд</a:t>
            </a:r>
            <a:r>
              <a:rPr lang="uk-UA" sz="3700" dirty="0"/>
              <a:t>, тобто теоретична проблематика концентрувалася навколо поняття - міфологеми Бога, а любов до мудрості реалізувалася як течія бого­словської думки. </a:t>
            </a:r>
            <a:endParaRPr lang="ru-RU" sz="3700" dirty="0"/>
          </a:p>
          <a:p>
            <a:pPr>
              <a:buNone/>
            </a:pPr>
            <a:r>
              <a:rPr lang="en-US" sz="3700" dirty="0"/>
              <a:t>2.</a:t>
            </a:r>
            <a:r>
              <a:rPr lang="uk-UA" sz="3700" dirty="0"/>
              <a:t>Питання про походження світу вирішується у дусі </a:t>
            </a:r>
            <a:r>
              <a:rPr lang="uk-UA" sz="3700" b="1" dirty="0"/>
              <a:t>біблейського креаціонізму </a:t>
            </a:r>
            <a:r>
              <a:rPr lang="uk-UA" sz="3700" dirty="0"/>
              <a:t>(від лат. </a:t>
            </a:r>
            <a:r>
              <a:rPr lang="uk-UA" sz="3700" dirty="0" err="1"/>
              <a:t>creare</a:t>
            </a:r>
            <a:r>
              <a:rPr lang="uk-UA" sz="3700" dirty="0"/>
              <a:t> - творити): світ створено з нічого, за одним лише вільним волевиявленням Бо</a:t>
            </a:r>
            <a:r>
              <a:rPr lang="ru-RU" sz="3700" dirty="0"/>
              <a:t>г</a:t>
            </a:r>
            <a:r>
              <a:rPr lang="uk-UA" sz="3700" dirty="0"/>
              <a:t>а.</a:t>
            </a:r>
            <a:endParaRPr lang="en-US" sz="3700" dirty="0"/>
          </a:p>
          <a:p>
            <a:pPr>
              <a:buNone/>
            </a:pPr>
            <a:r>
              <a:rPr lang="uk-UA" sz="3700" dirty="0"/>
              <a:t> </a:t>
            </a:r>
            <a:endParaRPr lang="ru-RU" sz="3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uk-UA" sz="3600" b="1" u="sng" dirty="0"/>
              <a:t>У філософії Середньовіччя виділяються два напрямки щодо проблеми, що реально існує – поняття чи  окремі предмети:</a:t>
            </a:r>
            <a:br>
              <a:rPr lang="ru-RU" b="1" u="sng" dirty="0"/>
            </a:b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7"/>
            <a:ext cx="9036000" cy="5580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5100" b="1" dirty="0"/>
              <a:t>1)  реалізм (Августин, Ф. Аквінський);</a:t>
            </a:r>
            <a:endParaRPr lang="ru-RU" sz="5100" b="1" dirty="0"/>
          </a:p>
          <a:p>
            <a:pPr>
              <a:buNone/>
            </a:pPr>
            <a:r>
              <a:rPr lang="uk-UA" sz="5100" b="1" dirty="0"/>
              <a:t>2) номіналізм (Абеляр, </a:t>
            </a:r>
            <a:r>
              <a:rPr lang="uk-UA" sz="5100" b="1" dirty="0" err="1"/>
              <a:t>Росцеллін</a:t>
            </a:r>
            <a:r>
              <a:rPr lang="uk-UA" sz="5100" b="1" dirty="0"/>
              <a:t>).</a:t>
            </a:r>
          </a:p>
          <a:p>
            <a:pPr>
              <a:buNone/>
            </a:pPr>
            <a:r>
              <a:rPr lang="uk-UA" sz="3400" dirty="0"/>
              <a:t> </a:t>
            </a:r>
            <a:r>
              <a:rPr lang="uk-UA" sz="3400" b="1" i="1" u="sng" dirty="0"/>
              <a:t>Реалізм </a:t>
            </a:r>
            <a:r>
              <a:rPr lang="uk-UA" sz="3400" dirty="0"/>
              <a:t>продовжує «лінію Платона» і, як правило, зливає­ться з церковною ортодоксією -  реально існують поняття. </a:t>
            </a:r>
            <a:endParaRPr lang="ru-RU" sz="3400" dirty="0"/>
          </a:p>
          <a:p>
            <a:pPr>
              <a:buNone/>
            </a:pPr>
            <a:r>
              <a:rPr lang="uk-UA" sz="3400" b="1" i="1" u="sng" dirty="0"/>
              <a:t>Номіналізм</a:t>
            </a:r>
            <a:r>
              <a:rPr lang="uk-UA" sz="3400" dirty="0"/>
              <a:t> (від лат. </a:t>
            </a:r>
            <a:r>
              <a:rPr lang="uk-UA" sz="3400" dirty="0" err="1"/>
              <a:t>nomina</a:t>
            </a:r>
            <a:r>
              <a:rPr lang="uk-UA" sz="3400" dirty="0"/>
              <a:t> - ім'я) проводить у середньо­вічній схоластиці «лінію</a:t>
            </a:r>
            <a:r>
              <a:rPr lang="en-US" sz="3400" dirty="0"/>
              <a:t> </a:t>
            </a:r>
            <a:r>
              <a:rPr lang="uk-UA" sz="3400" dirty="0" err="1"/>
              <a:t>Демокріта</a:t>
            </a:r>
            <a:r>
              <a:rPr lang="uk-UA" sz="3400" dirty="0"/>
              <a:t>»,відроджує орієнтацію на світ одиничних об'єктів Аристотеля. </a:t>
            </a:r>
            <a:endParaRPr lang="ru-RU" sz="3400" dirty="0"/>
          </a:p>
          <a:p>
            <a:pPr marL="0" indent="0">
              <a:buNone/>
            </a:pPr>
            <a:r>
              <a:rPr lang="uk-UA" sz="2900" dirty="0"/>
              <a:t>Термін «номіналізм» походить від латинського слова «</a:t>
            </a:r>
            <a:r>
              <a:rPr lang="en-US" sz="2900" dirty="0" err="1"/>
              <a:t>nomen</a:t>
            </a:r>
            <a:r>
              <a:rPr lang="en-US" sz="2900" dirty="0"/>
              <a:t>», </a:t>
            </a:r>
            <a:r>
              <a:rPr lang="uk-UA" sz="2900" dirty="0"/>
              <a:t>що означає </a:t>
            </a:r>
            <a:r>
              <a:rPr lang="uk-UA" sz="2900" dirty="0">
                <a:hlinkClick r:id="rId3" tooltip="Ім'я"/>
              </a:rPr>
              <a:t>«ім'я»</a:t>
            </a:r>
            <a:r>
              <a:rPr lang="uk-UA" sz="2900" dirty="0"/>
              <a:t>, </a:t>
            </a:r>
            <a:r>
              <a:rPr lang="uk-UA" sz="2900" dirty="0">
                <a:hlinkClick r:id="rId4" tooltip="Назва"/>
              </a:rPr>
              <a:t>«назва»</a:t>
            </a:r>
            <a:r>
              <a:rPr lang="uk-UA" sz="2900" dirty="0"/>
              <a:t>. На противагу середньовічному реалізмові, номіналісти вважали, що реально існують лише поодинокі індивідуальні речі, а загальні </a:t>
            </a:r>
            <a:r>
              <a:rPr lang="uk-UA" sz="2900" dirty="0">
                <a:hlinkClick r:id="rId5" tooltip="Поняття"/>
              </a:rPr>
              <a:t>поняття</a:t>
            </a:r>
            <a:r>
              <a:rPr lang="uk-UA" sz="2900" dirty="0"/>
              <a:t> (так звані, </a:t>
            </a:r>
            <a:r>
              <a:rPr lang="uk-UA" sz="2900" dirty="0" err="1">
                <a:hlinkClick r:id="rId6" tooltip="Універсалії"/>
              </a:rPr>
              <a:t>універсалії</a:t>
            </a:r>
            <a:r>
              <a:rPr lang="uk-UA" sz="2900" dirty="0"/>
              <a:t>) — лише назви, </a:t>
            </a:r>
            <a:r>
              <a:rPr lang="uk-UA" sz="2900" dirty="0">
                <a:hlinkClick r:id="rId7" tooltip="Знак"/>
              </a:rPr>
              <a:t>знаки</a:t>
            </a:r>
            <a:r>
              <a:rPr lang="uk-UA" sz="2900" dirty="0"/>
              <a:t> або імена, породжені людським </a:t>
            </a:r>
            <a:r>
              <a:rPr lang="uk-UA" sz="2900" dirty="0">
                <a:hlinkClick r:id="rId8" tooltip="Мислення"/>
              </a:rPr>
              <a:t>мисленням</a:t>
            </a:r>
            <a:r>
              <a:rPr lang="uk-UA" sz="2900" dirty="0"/>
              <a:t>. Основними представниками цього напряму були: </a:t>
            </a:r>
            <a:r>
              <a:rPr lang="uk-UA" sz="2900" dirty="0" err="1">
                <a:hlinkClick r:id="rId9" tooltip="Росцелін"/>
              </a:rPr>
              <a:t>Росцелін</a:t>
            </a:r>
            <a:r>
              <a:rPr lang="uk-UA" sz="2900" dirty="0"/>
              <a:t>, </a:t>
            </a:r>
            <a:r>
              <a:rPr lang="uk-UA" sz="2900" dirty="0">
                <a:hlinkClick r:id="rId10" tooltip="Вільям Оккам"/>
              </a:rPr>
              <a:t>Вільям </a:t>
            </a:r>
            <a:r>
              <a:rPr lang="uk-UA" sz="2900" dirty="0" err="1">
                <a:hlinkClick r:id="rId10" tooltip="Вільям Оккам"/>
              </a:rPr>
              <a:t>Оккам</a:t>
            </a:r>
            <a:r>
              <a:rPr lang="uk-UA" sz="2900" dirty="0"/>
              <a:t>.</a:t>
            </a:r>
          </a:p>
          <a:p>
            <a:pPr marL="0" indent="0">
              <a:buNone/>
            </a:pPr>
            <a:r>
              <a:rPr lang="uk-UA" sz="2900" dirty="0"/>
              <a:t>Крайні номіналісти, до яких належав </a:t>
            </a:r>
            <a:r>
              <a:rPr lang="uk-UA" sz="2900" dirty="0" err="1">
                <a:hlinkClick r:id="rId9" tooltip="Росцелін"/>
              </a:rPr>
              <a:t>Росцелін</a:t>
            </a:r>
            <a:r>
              <a:rPr lang="uk-UA" sz="2900" dirty="0"/>
              <a:t> /</a:t>
            </a:r>
            <a:r>
              <a:rPr lang="en-US" sz="2900" dirty="0"/>
              <a:t>XI -XII </a:t>
            </a:r>
            <a:r>
              <a:rPr lang="uk-UA" sz="2900" dirty="0"/>
              <a:t>ст./, обґрунтовували думку про те, що загальні поняття — це тільки звуки людського голосу; реально існує лише одиничне, а загальне — тільки </a:t>
            </a:r>
            <a:r>
              <a:rPr lang="uk-UA" sz="2900" dirty="0">
                <a:hlinkClick r:id="rId11" tooltip="Ілюзія"/>
              </a:rPr>
              <a:t>ілюзія</a:t>
            </a:r>
            <a:r>
              <a:rPr lang="uk-UA" sz="2900" dirty="0"/>
              <a:t>, яка може існувати лише в людському розумі.</a:t>
            </a:r>
          </a:p>
          <a:p>
            <a:endParaRPr lang="ru-RU" sz="2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b="1" u="sng" dirty="0"/>
              <a:t>ЕТАПИ СВФ </a:t>
            </a:r>
            <a:br>
              <a:rPr lang="uk-UA" b="1" u="sng" dirty="0"/>
            </a:br>
            <a:r>
              <a:rPr lang="uk-UA" b="1" u="sng" dirty="0"/>
              <a:t>1.Апологетика (I-II ст.):</a:t>
            </a:r>
            <a:br>
              <a:rPr lang="ru-RU" dirty="0"/>
            </a:b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- </a:t>
            </a:r>
            <a:r>
              <a:rPr lang="uk-UA" b="1" dirty="0"/>
              <a:t>оформлення і обґрунтування християнського світогляду, теоретичний захист християнства від його численних ворогів;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-  головна проблема – критика язичництва.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Представниками цього періоду були </a:t>
            </a:r>
            <a:r>
              <a:rPr lang="uk-UA" b="1" dirty="0" err="1"/>
              <a:t>Тертуліан</a:t>
            </a:r>
            <a:r>
              <a:rPr lang="uk-UA" b="1" dirty="0"/>
              <a:t>, Климент та </a:t>
            </a:r>
            <a:r>
              <a:rPr lang="uk-UA" b="1" dirty="0" err="1"/>
              <a:t>Ориген</a:t>
            </a:r>
            <a:r>
              <a:rPr lang="uk-UA" b="1" dirty="0"/>
              <a:t>. </a:t>
            </a:r>
            <a:r>
              <a:rPr lang="uk-UA" b="1" dirty="0" err="1"/>
              <a:t>Ориген</a:t>
            </a:r>
            <a:r>
              <a:rPr lang="uk-UA" b="1" dirty="0"/>
              <a:t> створив першу </a:t>
            </a:r>
            <a:r>
              <a:rPr lang="uk-UA" b="1" dirty="0" err="1"/>
              <a:t>філософсько</a:t>
            </a:r>
            <a:r>
              <a:rPr lang="uk-UA" b="1" dirty="0"/>
              <a:t>-теологічну систему християнства.</a:t>
            </a:r>
            <a:endParaRPr lang="ru-RU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691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4078E-6089-BDD6-D817-C246A0E5045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uk-UA" dirty="0"/>
              <a:t>Квінт </a:t>
            </a:r>
            <a:r>
              <a:rPr lang="uk-UA" dirty="0" err="1"/>
              <a:t>Септимій</a:t>
            </a:r>
            <a:r>
              <a:rPr lang="uk-UA" dirty="0"/>
              <a:t> </a:t>
            </a:r>
            <a:r>
              <a:rPr lang="uk-UA" dirty="0" err="1"/>
              <a:t>Флоренс</a:t>
            </a:r>
            <a:r>
              <a:rPr lang="uk-UA" dirty="0"/>
              <a:t> </a:t>
            </a:r>
            <a:r>
              <a:rPr lang="uk-UA" b="1" dirty="0"/>
              <a:t>ТЕРТУЛІАН(160-220 </a:t>
            </a:r>
            <a:r>
              <a:rPr lang="uk-UA" b="1" dirty="0" err="1"/>
              <a:t>р.н.е</a:t>
            </a:r>
            <a:r>
              <a:rPr lang="uk-UA" b="1" dirty="0"/>
              <a:t> Карфаген)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D1117E-FBE9-BA44-F8E8-5CAA8979B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676000" cy="532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/>
              <a:t>— 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найвидатніших</a:t>
            </a:r>
            <a:r>
              <a:rPr lang="ru-RU" sz="2800" dirty="0"/>
              <a:t> </a:t>
            </a:r>
            <a:r>
              <a:rPr lang="ru-RU" sz="2800" dirty="0" err="1"/>
              <a:t>ранньохристиянських</a:t>
            </a:r>
            <a:r>
              <a:rPr lang="ru-RU" sz="2800" dirty="0"/>
              <a:t> </a:t>
            </a:r>
            <a:r>
              <a:rPr lang="ru-RU" sz="2800" dirty="0" err="1"/>
              <a:t>письменників</a:t>
            </a:r>
            <a:r>
              <a:rPr lang="ru-RU" sz="2800" dirty="0"/>
              <a:t> та </a:t>
            </a:r>
            <a:r>
              <a:rPr lang="ru-RU" sz="2800" dirty="0" err="1"/>
              <a:t>теологів</a:t>
            </a:r>
            <a:r>
              <a:rPr lang="ru-RU" sz="2800" dirty="0"/>
              <a:t>, автор 40 </a:t>
            </a:r>
            <a:r>
              <a:rPr lang="ru-RU" sz="2800" dirty="0" err="1"/>
              <a:t>трактатів</a:t>
            </a:r>
            <a:r>
              <a:rPr lang="ru-RU" sz="2800" dirty="0"/>
              <a:t>, з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збереглося</a:t>
            </a:r>
            <a:r>
              <a:rPr lang="ru-RU" sz="2800" dirty="0"/>
              <a:t> 31. </a:t>
            </a:r>
            <a:r>
              <a:rPr lang="ru-RU" sz="2800" dirty="0" err="1"/>
              <a:t>Він</a:t>
            </a:r>
            <a:r>
              <a:rPr lang="ru-RU" sz="2800" dirty="0"/>
              <a:t> є </a:t>
            </a:r>
            <a:r>
              <a:rPr lang="ru-RU" sz="2800" dirty="0" err="1"/>
              <a:t>найяскравішим</a:t>
            </a:r>
            <a:r>
              <a:rPr lang="ru-RU" sz="2800" dirty="0"/>
              <a:t> </a:t>
            </a:r>
            <a:r>
              <a:rPr lang="ru-RU" sz="2800" dirty="0" err="1"/>
              <a:t>виразником</a:t>
            </a:r>
            <a:r>
              <a:rPr lang="ru-RU" sz="2800" dirty="0"/>
              <a:t> </a:t>
            </a:r>
            <a:r>
              <a:rPr lang="ru-RU" sz="2800" dirty="0" err="1"/>
              <a:t>впевненості</a:t>
            </a:r>
            <a:r>
              <a:rPr lang="ru-RU" sz="2800" dirty="0"/>
              <a:t> про </a:t>
            </a:r>
            <a:r>
              <a:rPr lang="ru-RU" sz="2800" dirty="0" err="1"/>
              <a:t>несумісність</a:t>
            </a:r>
            <a:r>
              <a:rPr lang="ru-RU" sz="2800" dirty="0"/>
              <a:t> </a:t>
            </a:r>
            <a:r>
              <a:rPr lang="ru-RU" sz="2800" dirty="0" err="1"/>
              <a:t>філософії</a:t>
            </a:r>
            <a:r>
              <a:rPr lang="ru-RU" sz="2800" dirty="0"/>
              <a:t> та </a:t>
            </a:r>
            <a:r>
              <a:rPr lang="ru-RU" sz="2800" dirty="0" err="1"/>
              <a:t>християнського</a:t>
            </a:r>
            <a:r>
              <a:rPr lang="ru-RU" sz="2800" dirty="0"/>
              <a:t> </a:t>
            </a:r>
            <a:r>
              <a:rPr lang="ru-RU" sz="2800" dirty="0" err="1"/>
              <a:t>віровчення</a:t>
            </a:r>
            <a:r>
              <a:rPr lang="ru-RU" sz="2800" dirty="0"/>
              <a:t>, </a:t>
            </a:r>
            <a:r>
              <a:rPr lang="ru-RU" sz="2800" dirty="0" err="1"/>
              <a:t>тієї</a:t>
            </a:r>
            <a:r>
              <a:rPr lang="ru-RU" sz="2800" dirty="0"/>
              <a:t> </a:t>
            </a:r>
            <a:r>
              <a:rPr lang="ru-RU" sz="2800" dirty="0" err="1"/>
              <a:t>основоположної</a:t>
            </a:r>
            <a:r>
              <a:rPr lang="ru-RU" sz="2800" dirty="0"/>
              <a:t> </a:t>
            </a:r>
            <a:r>
              <a:rPr lang="ru-RU" sz="2800" dirty="0" err="1"/>
              <a:t>лінії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християнське</a:t>
            </a:r>
            <a:r>
              <a:rPr lang="ru-RU" sz="2800" dirty="0"/>
              <a:t> </a:t>
            </a:r>
            <a:r>
              <a:rPr lang="ru-RU" sz="2800" dirty="0" err="1"/>
              <a:t>одкровення</a:t>
            </a:r>
            <a:r>
              <a:rPr lang="ru-RU" sz="2800" dirty="0"/>
              <a:t> «</a:t>
            </a:r>
            <a:r>
              <a:rPr lang="ru-RU" sz="2800" dirty="0" err="1"/>
              <a:t>усуває</a:t>
            </a:r>
            <a:r>
              <a:rPr lang="ru-RU" sz="2800" dirty="0"/>
              <a:t> </a:t>
            </a:r>
            <a:r>
              <a:rPr lang="ru-RU" sz="2800" dirty="0" err="1"/>
              <a:t>мудрість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 </a:t>
            </a:r>
            <a:r>
              <a:rPr lang="ru-RU" sz="2800" dirty="0" err="1"/>
              <a:t>всього</a:t>
            </a:r>
            <a:r>
              <a:rPr lang="ru-RU" sz="2800" dirty="0"/>
              <a:t>. 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sz="2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Христа </a:t>
            </a:r>
            <a:r>
              <a:rPr lang="ru-RU" sz="2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немає</a:t>
            </a:r>
            <a:r>
              <a:rPr lang="ru-RU" sz="2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потреби у </a:t>
            </a:r>
            <a:r>
              <a:rPr lang="ru-RU" sz="2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якій-небудь</a:t>
            </a:r>
            <a:r>
              <a:rPr lang="ru-RU" sz="2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допитливості</a:t>
            </a:r>
            <a:r>
              <a:rPr lang="ru-RU" sz="2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sz="2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Євангелія</a:t>
            </a:r>
            <a:r>
              <a:rPr lang="ru-RU" sz="2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0" i="0" dirty="0" err="1">
                <a:effectLst/>
                <a:latin typeface="Arial" panose="020B0604020202020204" pitchFamily="34" charset="0"/>
              </a:rPr>
              <a:t>немає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 потреби в </a:t>
            </a:r>
            <a:r>
              <a:rPr lang="ru-RU" sz="2600" b="0" i="0" dirty="0" err="1">
                <a:effectLst/>
                <a:latin typeface="Arial" panose="020B0604020202020204" pitchFamily="34" charset="0"/>
              </a:rPr>
              <a:t>дослідженнях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. </a:t>
            </a:r>
            <a:r>
              <a:rPr lang="ru-RU" sz="2600" b="0" i="0" dirty="0" err="1">
                <a:effectLst/>
                <a:latin typeface="Arial" panose="020B0604020202020204" pitchFamily="34" charset="0"/>
              </a:rPr>
              <a:t>Відкидаючи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600" b="0" i="0" dirty="0" err="1">
                <a:effectLst/>
                <a:latin typeface="Arial" panose="020B0604020202020204" pitchFamily="34" charset="0"/>
              </a:rPr>
              <a:t>філософію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600" b="0" i="0" u="none" strike="noStrike" dirty="0">
                <a:effectLst/>
                <a:latin typeface="Arial" panose="020B0604020202020204" pitchFamily="34" charset="0"/>
                <a:hlinkClick r:id="rId3" tooltip="Плато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Платона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2600" b="0" i="0" dirty="0" err="1">
                <a:effectLst/>
                <a:latin typeface="Arial" panose="020B0604020202020204" pitchFamily="34" charset="0"/>
              </a:rPr>
              <a:t>Арістотеля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sz="2600" b="0" i="0" u="none" strike="noStrike" dirty="0" err="1">
                <a:effectLst/>
                <a:latin typeface="Arial" panose="020B0604020202020204" pitchFamily="34" charset="0"/>
                <a:hlinkClick r:id="rId4" tooltip="Епіку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Епікура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sz="2600" b="0" i="0" u="none" strike="noStrike" dirty="0" err="1">
                <a:effectLst/>
                <a:latin typeface="Arial" panose="020B0604020202020204" pitchFamily="34" charset="0"/>
                <a:hlinkClick r:id="rId5" tooltip="Гераклі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Геракліта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sz="2600" b="0" i="0" u="none" strike="noStrike" dirty="0" err="1">
                <a:effectLst/>
                <a:latin typeface="Arial" panose="020B0604020202020204" pitchFamily="34" charset="0"/>
                <a:hlinkClick r:id="rId6" tooltip="Емпедок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Емпедокла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2600" b="0" i="0" dirty="0" err="1">
                <a:effectLst/>
                <a:latin typeface="Arial" panose="020B0604020202020204" pitchFamily="34" charset="0"/>
              </a:rPr>
              <a:t>він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600" b="0" i="0" dirty="0" err="1">
                <a:effectLst/>
                <a:latin typeface="Arial" panose="020B0604020202020204" pitchFamily="34" charset="0"/>
              </a:rPr>
              <a:t>проголошує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600" b="0" i="0" dirty="0" err="1">
                <a:effectLst/>
                <a:latin typeface="Arial" panose="020B0604020202020204" pitchFamily="34" charset="0"/>
              </a:rPr>
              <a:t>філософів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600" b="0" i="0" dirty="0" err="1">
                <a:effectLst/>
                <a:latin typeface="Arial" panose="020B0604020202020204" pitchFamily="34" charset="0"/>
              </a:rPr>
              <a:t>патріархами</a:t>
            </a:r>
            <a:r>
              <a:rPr lang="ru-RU" sz="26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600" b="0" i="0" dirty="0" err="1">
                <a:effectLst/>
                <a:latin typeface="Arial" panose="020B0604020202020204" pitchFamily="34" charset="0"/>
              </a:rPr>
              <a:t>єретизму</a:t>
            </a:r>
            <a:r>
              <a:rPr lang="ru-RU" sz="2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sz="2600" dirty="0" err="1"/>
              <a:t>Помер</a:t>
            </a:r>
            <a:r>
              <a:rPr lang="ru-RU" sz="2600" dirty="0"/>
              <a:t> </a:t>
            </a:r>
            <a:r>
              <a:rPr lang="ru-RU" sz="2800" dirty="0" err="1"/>
              <a:t>видатний</a:t>
            </a:r>
            <a:r>
              <a:rPr lang="ru-RU" sz="2800" dirty="0"/>
              <a:t> </a:t>
            </a:r>
            <a:r>
              <a:rPr lang="ru-RU" sz="2800" dirty="0" err="1"/>
              <a:t>філософ</a:t>
            </a:r>
            <a:r>
              <a:rPr lang="ru-RU" sz="2800" dirty="0"/>
              <a:t> і </a:t>
            </a:r>
            <a:r>
              <a:rPr lang="ru-RU" sz="2800" dirty="0" err="1"/>
              <a:t>церковний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 220 р. у </a:t>
            </a:r>
            <a:r>
              <a:rPr lang="ru-RU" sz="2800" dirty="0" err="1"/>
              <a:t>своєму</a:t>
            </a:r>
            <a:r>
              <a:rPr lang="ru-RU" sz="2800" dirty="0"/>
              <a:t> </a:t>
            </a:r>
            <a:r>
              <a:rPr lang="ru-RU" sz="2800" dirty="0" err="1"/>
              <a:t>рідному</a:t>
            </a:r>
            <a:r>
              <a:rPr lang="ru-RU" sz="2800" dirty="0"/>
              <a:t> </a:t>
            </a:r>
            <a:r>
              <a:rPr lang="ru-RU" sz="2800" dirty="0" err="1"/>
              <a:t>місті</a:t>
            </a:r>
            <a:r>
              <a:rPr lang="ru-RU" sz="2800" dirty="0"/>
              <a:t>, </a:t>
            </a:r>
            <a:r>
              <a:rPr lang="ru-RU" sz="2800" dirty="0" err="1"/>
              <a:t>залишившись</a:t>
            </a:r>
            <a:r>
              <a:rPr lang="ru-RU" sz="2800" dirty="0"/>
              <a:t> </a:t>
            </a:r>
            <a:r>
              <a:rPr lang="ru-RU" sz="2800" dirty="0" err="1"/>
              <a:t>загадкою</a:t>
            </a:r>
            <a:r>
              <a:rPr lang="ru-RU" sz="2800" dirty="0"/>
              <a:t> як для </a:t>
            </a:r>
            <a:r>
              <a:rPr lang="ru-RU" sz="2800" dirty="0" err="1"/>
              <a:t>своїх</a:t>
            </a:r>
            <a:r>
              <a:rPr lang="ru-RU" sz="2800" dirty="0"/>
              <a:t> </a:t>
            </a:r>
            <a:r>
              <a:rPr lang="ru-RU" sz="2800" dirty="0" err="1"/>
              <a:t>сучасників</a:t>
            </a:r>
            <a:r>
              <a:rPr lang="ru-RU" sz="2800" dirty="0"/>
              <a:t>, так і для нас.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15826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685156-0A15-80E1-9E06-28FBD4B8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ТЕРТУЛІАН</a:t>
            </a:r>
            <a:endParaRPr lang="ru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7D334E-F0C3-1B94-1366-9CB8775B18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75" y="1196752"/>
            <a:ext cx="2439322" cy="293694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1BD187-6F1A-8D1F-5435-D1DDB3E55F4C}"/>
              </a:ext>
            </a:extLst>
          </p:cNvPr>
          <p:cNvSpPr txBox="1"/>
          <p:nvPr/>
        </p:nvSpPr>
        <p:spPr>
          <a:xfrm>
            <a:off x="1907704" y="4133695"/>
            <a:ext cx="49502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Apologeticum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бл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 — один з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найвизначніших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творів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апологетика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християнства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проти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язичників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cultu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feminarum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 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прикрашання</a:t>
            </a:r>
            <a:r>
              <a:rPr lang="ru-R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жінок</a:t>
            </a:r>
            <a:r>
              <a:rPr lang="ru-R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Тертуліан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виступає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проти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макіяжу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жінок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чоловіків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spectaculis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 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ігри</a:t>
            </a:r>
            <a:r>
              <a:rPr lang="ru-R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«..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християни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відвідує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ігри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перебуває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товаристві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демонів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володіють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тими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містами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6753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D3FFD-EB18-21B0-79A2-5EDB3B3A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Тіт</a:t>
            </a:r>
            <a:r>
              <a:rPr lang="uk-UA" dirty="0"/>
              <a:t> Флавій </a:t>
            </a:r>
            <a:r>
              <a:rPr lang="uk-UA" b="1" dirty="0" err="1"/>
              <a:t>Клімент</a:t>
            </a:r>
            <a:r>
              <a:rPr lang="uk-UA" b="1" dirty="0"/>
              <a:t> </a:t>
            </a:r>
            <a:r>
              <a:rPr lang="uk-UA" b="1" dirty="0" err="1"/>
              <a:t>Александрійський</a:t>
            </a:r>
            <a:r>
              <a:rPr lang="uk-UA" b="1" dirty="0"/>
              <a:t> (</a:t>
            </a:r>
            <a:r>
              <a:rPr lang="uk-UA" sz="3100" dirty="0"/>
              <a:t>150,</a:t>
            </a:r>
            <a:r>
              <a:rPr lang="ru-RU" sz="3100" dirty="0"/>
              <a:t> м. </a:t>
            </a:r>
            <a:r>
              <a:rPr lang="ru-RU" sz="3100" dirty="0" err="1"/>
              <a:t>Афіни</a:t>
            </a:r>
            <a:r>
              <a:rPr lang="ru-RU" sz="3100" dirty="0"/>
              <a:t> </a:t>
            </a:r>
            <a:r>
              <a:rPr lang="uk-UA" sz="3100" dirty="0"/>
              <a:t>-215р.р. н.е. Палестина</a:t>
            </a:r>
            <a:r>
              <a:rPr lang="uk-UA" b="1" dirty="0"/>
              <a:t>)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A070B-ECEC-C20C-8C46-9DB7694D5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— </a:t>
            </a:r>
            <a:r>
              <a:rPr lang="ru-RU" b="1" dirty="0" err="1"/>
              <a:t>християнський</a:t>
            </a:r>
            <a:r>
              <a:rPr lang="ru-RU" b="1" dirty="0"/>
              <a:t> апологет </a:t>
            </a:r>
            <a:r>
              <a:rPr lang="ru-RU" dirty="0"/>
              <a:t>і </a:t>
            </a:r>
            <a:r>
              <a:rPr lang="ru-RU" dirty="0" err="1"/>
              <a:t>проповідник</a:t>
            </a:r>
            <a:r>
              <a:rPr lang="ru-RU" dirty="0"/>
              <a:t> Святого Письма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елліністичних</a:t>
            </a:r>
            <a:r>
              <a:rPr lang="ru-RU" dirty="0"/>
              <a:t> </a:t>
            </a:r>
            <a:r>
              <a:rPr lang="ru-RU" dirty="0" err="1"/>
              <a:t>книжників</a:t>
            </a:r>
            <a:r>
              <a:rPr lang="ru-RU" dirty="0"/>
              <a:t>, основоположник </a:t>
            </a:r>
            <a:r>
              <a:rPr lang="ru-RU" dirty="0" err="1"/>
              <a:t>Александрійської</a:t>
            </a:r>
            <a:r>
              <a:rPr lang="ru-RU" dirty="0"/>
              <a:t> </a:t>
            </a:r>
            <a:r>
              <a:rPr lang="ru-RU" dirty="0" err="1"/>
              <a:t>богословської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очолював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Оригена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Клімент</a:t>
            </a:r>
            <a:r>
              <a:rPr lang="ru-RU" dirty="0"/>
              <a:t> </a:t>
            </a:r>
            <a:r>
              <a:rPr lang="ru-RU" dirty="0" err="1"/>
              <a:t>обґрунтовував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для Церкви. </a:t>
            </a:r>
            <a:r>
              <a:rPr lang="ru-RU" dirty="0" err="1"/>
              <a:t>Він</a:t>
            </a:r>
            <a:r>
              <a:rPr lang="ru-RU" dirty="0"/>
              <a:t> писав, </a:t>
            </a:r>
            <a:r>
              <a:rPr lang="ru-RU" dirty="0" err="1"/>
              <a:t>що</a:t>
            </a:r>
            <a:r>
              <a:rPr lang="ru-RU" dirty="0"/>
              <a:t> сам Бог </a:t>
            </a:r>
            <a:r>
              <a:rPr lang="ru-RU" dirty="0" err="1"/>
              <a:t>дарував</a:t>
            </a:r>
            <a:r>
              <a:rPr lang="ru-RU" dirty="0"/>
              <a:t> </a:t>
            </a:r>
            <a:r>
              <a:rPr lang="ru-RU" dirty="0" err="1"/>
              <a:t>еллінам</a:t>
            </a:r>
            <a:r>
              <a:rPr lang="ru-RU" dirty="0"/>
              <a:t> </a:t>
            </a:r>
            <a:r>
              <a:rPr lang="ru-RU" dirty="0" err="1"/>
              <a:t>філософію</a:t>
            </a:r>
            <a:r>
              <a:rPr lang="ru-RU" dirty="0"/>
              <a:t> як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богопізнання</a:t>
            </a:r>
            <a:r>
              <a:rPr lang="ru-RU" dirty="0"/>
              <a:t>. Для </a:t>
            </a:r>
            <a:r>
              <a:rPr lang="ru-RU" dirty="0" err="1"/>
              <a:t>еллінів</a:t>
            </a:r>
            <a:r>
              <a:rPr lang="ru-RU" dirty="0"/>
              <a:t> </a:t>
            </a:r>
            <a:r>
              <a:rPr lang="ru-RU" dirty="0" err="1"/>
              <a:t>філософія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альтернативою </a:t>
            </a:r>
            <a:r>
              <a:rPr lang="ru-RU" dirty="0" err="1"/>
              <a:t>Мойсеєвого</a:t>
            </a:r>
            <a:r>
              <a:rPr lang="ru-RU" dirty="0"/>
              <a:t> закону і </a:t>
            </a:r>
            <a:r>
              <a:rPr lang="ru-RU" dirty="0" err="1"/>
              <a:t>пророчого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юдеїв</a:t>
            </a:r>
            <a:r>
              <a:rPr lang="ru-RU" dirty="0"/>
              <a:t>. </a:t>
            </a:r>
            <a:r>
              <a:rPr lang="ru-RU" dirty="0" err="1"/>
              <a:t>Пророцтва</a:t>
            </a:r>
            <a:r>
              <a:rPr lang="ru-RU" dirty="0"/>
              <a:t> та </a:t>
            </a:r>
            <a:r>
              <a:rPr lang="ru-RU" dirty="0" err="1"/>
              <a:t>філософствування</a:t>
            </a:r>
            <a:r>
              <a:rPr lang="ru-RU" dirty="0"/>
              <a:t> </a:t>
            </a:r>
            <a:r>
              <a:rPr lang="ru-RU" dirty="0" err="1"/>
              <a:t>нерівнозначні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взаємно</a:t>
            </a:r>
            <a:r>
              <a:rPr lang="ru-RU" dirty="0"/>
              <a:t> </a:t>
            </a:r>
            <a:r>
              <a:rPr lang="ru-RU" dirty="0" err="1"/>
              <a:t>доповнюють</a:t>
            </a:r>
            <a:r>
              <a:rPr lang="ru-RU" dirty="0"/>
              <a:t> один одного: вони </a:t>
            </a:r>
            <a:r>
              <a:rPr lang="ru-RU" dirty="0" err="1"/>
              <a:t>готують</a:t>
            </a:r>
            <a:r>
              <a:rPr lang="ru-RU" dirty="0"/>
              <a:t> душу до </a:t>
            </a:r>
            <a:r>
              <a:rPr lang="ru-RU" dirty="0" err="1"/>
              <a:t>істини</a:t>
            </a:r>
            <a:r>
              <a:rPr lang="ru-RU" dirty="0"/>
              <a:t>, до </a:t>
            </a:r>
            <a:r>
              <a:rPr lang="ru-RU" dirty="0" err="1"/>
              <a:t>пізнання</a:t>
            </a:r>
            <a:r>
              <a:rPr lang="ru-RU" dirty="0"/>
              <a:t> Логосу. </a:t>
            </a:r>
            <a:r>
              <a:rPr lang="ru-RU" dirty="0" err="1"/>
              <a:t>Іншими</a:t>
            </a:r>
            <a:r>
              <a:rPr lang="ru-RU" dirty="0"/>
              <a:t> словами, </a:t>
            </a:r>
            <a:r>
              <a:rPr lang="ru-RU" dirty="0" err="1"/>
              <a:t>філософія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як </a:t>
            </a:r>
            <a:r>
              <a:rPr lang="ru-RU" dirty="0" err="1"/>
              <a:t>інтелектуальний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божественного </a:t>
            </a:r>
            <a:r>
              <a:rPr lang="ru-RU" dirty="0" err="1"/>
              <a:t>одкровення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39251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2691</Words>
  <Application>Microsoft Office PowerPoint</Application>
  <PresentationFormat>Экран (4:3)</PresentationFormat>
  <Paragraphs>163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inherit</vt:lpstr>
      <vt:lpstr>Times New Roman</vt:lpstr>
      <vt:lpstr>Тема Office</vt:lpstr>
      <vt:lpstr>Лекція 4.  Філософія Середньовіччя (ФС)</vt:lpstr>
      <vt:lpstr>1.Загальна характеристика філософії Середньовіччя  (ФС)</vt:lpstr>
      <vt:lpstr> Проблематика філософії Середньовіччя: </vt:lpstr>
      <vt:lpstr>Середньовічна філософія(ФС)</vt:lpstr>
      <vt:lpstr> У філософії Середньовіччя виділяються два напрямки щодо проблеми, що реально існує – поняття чи  окремі предмети: </vt:lpstr>
      <vt:lpstr>ЕТАПИ СВФ  1.Апологетика (I-II ст.): </vt:lpstr>
      <vt:lpstr>Квінт Септимій Флоренс ТЕРТУЛІАН(160-220 р.н.е Карфаген)</vt:lpstr>
      <vt:lpstr>ТЕРТУЛІАН</vt:lpstr>
      <vt:lpstr>Тіт Флавій Клімент Александрійський (150, м. Афіни -215р.р. н.е. Палестина)</vt:lpstr>
      <vt:lpstr>Клімент Александрійський </vt:lpstr>
      <vt:lpstr>Оріге́н (185, Александрія — †254, Тір) </vt:lpstr>
      <vt:lpstr>ОРІГЕН</vt:lpstr>
      <vt:lpstr>ОРІГЕН</vt:lpstr>
      <vt:lpstr>2.Патристика. </vt:lpstr>
      <vt:lpstr>Проблеми класичного періоду патристики:</vt:lpstr>
      <vt:lpstr>Августин „Блажений” Аврелій (13 листопада 354 — 28 серпня 430) </vt:lpstr>
      <vt:lpstr>( ( 13 листопада 354 — 28 серпня 430) Августин „Блажений” Аврелій  рр. н.е.),- єпископ, християнський богослов, філософ-містик. </vt:lpstr>
      <vt:lpstr> Висловлювання Августина:     . </vt:lpstr>
      <vt:lpstr>3. Схоластика (VIII-XV ст.)</vt:lpstr>
      <vt:lpstr>Фома Аквінський</vt:lpstr>
      <vt:lpstr>Ф.Аквінський (1225-1274) - італійський богослов, філософ, представник схоластики. Основні праці: „Сума проти язичників”, „Сума теології”  .</vt:lpstr>
      <vt:lpstr>Висловлювання Ф. Аквінського:</vt:lpstr>
      <vt:lpstr>МІ́СТИКА (від грец. -«прихований», «таємний»)</vt:lpstr>
      <vt:lpstr>МІСТИЦИЗМ</vt:lpstr>
      <vt:lpstr>Містицизм присутній у всіх релігіях </vt:lpstr>
      <vt:lpstr>Окультизм (від лат. occultus — таємний, потайний, схований)</vt:lpstr>
      <vt:lpstr>4. Світоглядні ідеї Еклезіаста та об'явлення Іоанна Богослова (Біблія)</vt:lpstr>
      <vt:lpstr> Світоглядні ідеї Одкровення Іоанна Богослова такі: </vt:lpstr>
      <vt:lpstr>Апокаліпсис</vt:lpstr>
      <vt:lpstr>Апокаліпсис</vt:lpstr>
      <vt:lpstr>Апокаліпсис</vt:lpstr>
      <vt:lpstr>Апокаліпсис</vt:lpstr>
      <vt:lpstr>                                            Чотири вершники Апокаліпсису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4.  Філософія Середньовіччя</dc:title>
  <dc:creator>Admin</dc:creator>
  <cp:lastModifiedBy>Людмила Кривега</cp:lastModifiedBy>
  <cp:revision>48</cp:revision>
  <dcterms:created xsi:type="dcterms:W3CDTF">2013-11-27T16:49:54Z</dcterms:created>
  <dcterms:modified xsi:type="dcterms:W3CDTF">2022-09-25T19:32:50Z</dcterms:modified>
</cp:coreProperties>
</file>