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57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12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164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7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2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734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73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139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34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090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527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0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46D18-794D-47D6-90A5-679BD60A08C8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76509-D995-45A1-93F4-831153EC65A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575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РОЗДІЛ 2. ОСОБЛИВОСТІ РОЗВИТКУ СМАРТ-МЕТАЛУРГІЇ В </a:t>
            </a:r>
            <a:r>
              <a:rPr lang="uk-UA" b="1" dirty="0" smtClean="0"/>
              <a:t>УКРАЇНІ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416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79296" cy="634082"/>
          </a:xfrm>
        </p:spPr>
        <p:txBody>
          <a:bodyPr>
            <a:noAutofit/>
          </a:bodyPr>
          <a:lstStyle/>
          <a:p>
            <a:r>
              <a:rPr lang="uk-UA" sz="2800" dirty="0"/>
              <a:t>Динаміка виробничих </a:t>
            </a:r>
            <a:r>
              <a:rPr lang="uk-UA" sz="2800" dirty="0" err="1"/>
              <a:t>потужностей</a:t>
            </a:r>
            <a:r>
              <a:rPr lang="uk-UA" sz="2800" dirty="0"/>
              <a:t> з виплавки сталі та рівня </a:t>
            </a:r>
            <a:r>
              <a:rPr lang="uk-UA" sz="2800" dirty="0" smtClean="0"/>
              <a:t>їх</a:t>
            </a:r>
            <a:r>
              <a:rPr lang="en-US" sz="2800" dirty="0" smtClean="0"/>
              <a:t> </a:t>
            </a:r>
            <a:r>
              <a:rPr lang="uk-UA" sz="2800" dirty="0" smtClean="0"/>
              <a:t>завантаження </a:t>
            </a:r>
            <a:r>
              <a:rPr lang="uk-UA" sz="2800" dirty="0"/>
              <a:t>в українській металургії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pic>
        <p:nvPicPr>
          <p:cNvPr id="4" name="Рисунок 3" descr="image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2" y="1052736"/>
            <a:ext cx="8507288" cy="56166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399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408712"/>
          </a:xfrm>
        </p:spPr>
        <p:txBody>
          <a:bodyPr>
            <a:normAutofit fontScale="70000" lnSpcReduction="20000"/>
          </a:bodyPr>
          <a:lstStyle/>
          <a:p>
            <a:pPr marL="0" indent="452438" algn="just">
              <a:buNone/>
            </a:pPr>
            <a:r>
              <a:rPr lang="uk-UA" dirty="0"/>
              <a:t>У сприятливий для галузі період 2000-2007 рр. металургійні потужності в Україні поступово зростали, досягши свого максимуму у 2008 р., проте згубний вплив світової фінансово-економічної кризи на металургійну промисловість призвів до їх подальшого зменшення майже на 16%, або на 7 </a:t>
            </a:r>
            <a:r>
              <a:rPr lang="uk-UA" dirty="0" err="1"/>
              <a:t>млн</a:t>
            </a:r>
            <a:r>
              <a:rPr lang="uk-UA" dirty="0"/>
              <a:t> т, у 2017 р. порівняно з 2008 р.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Рівень завантаження сталеплавильних потужностей у країні протягом аналізованого періоду також був досить неоднорідним. Виокремлено три основних періоди:</a:t>
            </a:r>
            <a:endParaRPr lang="ru-RU" dirty="0"/>
          </a:p>
          <a:p>
            <a:pPr algn="just"/>
            <a:r>
              <a:rPr lang="uk-UA" dirty="0"/>
              <a:t>2000-2007 рр. - підйом (сприятлива зовнішньоекономічна кон'юнктура, металургійні потужності використовувалися майже повністю, їх завантаження постійно підвищувалося, досягши історичного максимуму у 2007 р.);</a:t>
            </a:r>
            <a:endParaRPr lang="ru-RU" dirty="0"/>
          </a:p>
          <a:p>
            <a:pPr algn="just"/>
            <a:r>
              <a:rPr lang="uk-UA" dirty="0"/>
              <a:t>2008-2013 рр. - падіння виробництва (світова криза призвела як до скорочення обсягу сталеплавильних потужностей у натуральному вираженні, так і до зниження на 20-30% рівня їх завантаження, який, однак, мав позитивну тенденцію до зростання);</a:t>
            </a:r>
            <a:endParaRPr lang="ru-RU" dirty="0"/>
          </a:p>
          <a:p>
            <a:pPr algn="just"/>
            <a:r>
              <a:rPr lang="uk-UA" dirty="0"/>
              <a:t>2014-2017 рр. - подальше суттєве падіння обсягів та рівня використання металургійних потужностей (на 27% порівняно з 2013 р. та на 44% порівняно з 2007 р.), зокрема, через військові дії на сході країни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1370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336704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Порівняння зі світовими показниками розвитку сталеплавильних потужностей свідчить, що тенденція до зниження рівня їх завантаження є подібною і для України, і для світової металургії, хоча у вітчизняній економіці падіння було більш істотним (різниця становить приблизно 5­25%), особливо з 2014 р. При цьому обсяг металургійних потужностей в Україні починаючи з 2009 р. знижувався або залишався незмінним, тоді як у світовій галузі протягом останніх двадцяти років він здебільшого зростав, навіть у кризові періоди. Виключенням стали лише 2016-2017 рр. унаслідок упровадження світовою металургійною спільнотою серйозних заходів щодо виведення надлишкових потужностей.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У світовому масштабі, за даними </a:t>
            </a:r>
            <a:r>
              <a:rPr lang="uk-UA" dirty="0" err="1"/>
              <a:t>Worldsteel</a:t>
            </a:r>
            <a:r>
              <a:rPr lang="uk-UA" dirty="0"/>
              <a:t>, у 2017 р. унаслідок істотного падіння обсягів виплавки сталі через військові дії на Донбасі Україна втратила місце в десятці найбільших </a:t>
            </a:r>
            <a:r>
              <a:rPr lang="uk-UA" dirty="0" err="1"/>
              <a:t>металовиробників</a:t>
            </a:r>
            <a:r>
              <a:rPr lang="uk-UA" dirty="0"/>
              <a:t>, яке мала до 2016 р. включно, посівши 12 позицію і пропустивши уперед Італію і Тайвань.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2902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579296" cy="6408712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Крім того, незважаючи на досить великі обсяги </a:t>
            </a:r>
            <a:r>
              <a:rPr lang="uk-UA" dirty="0" err="1"/>
              <a:t>металовиробництва</a:t>
            </a:r>
            <a:r>
              <a:rPr lang="uk-UA" dirty="0"/>
              <a:t>, частка української металургії у глобальному обсязі як виплавки сталі, так і сталеплавильних потужностей є невеликою і за останні вісімнадцять років не перевищувала 4% навіть у найсприятливіші періоди та мала стабільно понижувальну тенденцію, що свідчить про низьку спроможність впливати на світовий </a:t>
            </a:r>
            <a:r>
              <a:rPr lang="uk-UA" dirty="0" err="1"/>
              <a:t>металоринок</a:t>
            </a:r>
            <a:r>
              <a:rPr lang="uk-UA" dirty="0"/>
              <a:t> і змушує підлаштовуватися під його тенденції. Аналіз частки української металургійної промисловості у світовому обсязі споживання готової металопродукції показав її наднизький рівень навіть порівняно з виробництвом і сталеплавильними потужностями. В аналізованому періоді він не перевищував 1% та постійно знижувався, зменшившись у 2017 р. майже втричі порівняно з докризовим періодом 2000</a:t>
            </a:r>
            <a:r>
              <a:rPr lang="uk-UA" dirty="0" smtClean="0"/>
              <a:t>­</a:t>
            </a:r>
            <a:r>
              <a:rPr lang="en-US" dirty="0" smtClean="0"/>
              <a:t>-</a:t>
            </a:r>
            <a:r>
              <a:rPr lang="uk-UA" dirty="0" smtClean="0"/>
              <a:t>2007 </a:t>
            </a:r>
            <a:r>
              <a:rPr lang="uk-UA" dirty="0"/>
              <a:t>рр. і сягнувши лише 0,3% (рис. 12). Це свідчить про катастрофічну нерозвиненість внутрішнього </a:t>
            </a:r>
            <a:r>
              <a:rPr lang="uk-UA" dirty="0" err="1"/>
              <a:t>металоринку</a:t>
            </a:r>
            <a:r>
              <a:rPr lang="uk-UA" dirty="0"/>
              <a:t> в Україні, що не тільки робить галузь критично залежною від зовнішнього ринку, але і заважає розвитку </a:t>
            </a:r>
            <a:r>
              <a:rPr lang="uk-UA" dirty="0" err="1"/>
              <a:t>металоспоживаючих</a:t>
            </a:r>
            <a:r>
              <a:rPr lang="uk-UA" dirty="0"/>
              <a:t> галузей, які виробляють готову продукцію з більшою доданою вартістю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23533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314" y="116632"/>
            <a:ext cx="8229600" cy="1143000"/>
          </a:xfrm>
        </p:spPr>
        <p:txBody>
          <a:bodyPr>
            <a:noAutofit/>
          </a:bodyPr>
          <a:lstStyle/>
          <a:p>
            <a:r>
              <a:rPr lang="uk-UA" sz="2400" dirty="0"/>
              <a:t>Динаміка питомої ваги України в загальносвітовому обсязі сталеплавильних </a:t>
            </a:r>
            <a:r>
              <a:rPr lang="uk-UA" sz="2400" dirty="0" err="1"/>
              <a:t>потужностей</a:t>
            </a:r>
            <a:r>
              <a:rPr lang="uk-UA" sz="2400" dirty="0"/>
              <a:t>, виробництва сталі та споживання </a:t>
            </a:r>
            <a:r>
              <a:rPr lang="uk-UA" sz="2400" dirty="0" smtClean="0"/>
              <a:t>металопродукції</a:t>
            </a:r>
            <a:endParaRPr lang="ru-RU" sz="2400" dirty="0"/>
          </a:p>
        </p:txBody>
      </p:sp>
      <p:pic>
        <p:nvPicPr>
          <p:cNvPr id="4" name="Рисунок 3" descr="image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14" y="1556792"/>
            <a:ext cx="7859216" cy="5157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819042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6264696"/>
          </a:xfrm>
        </p:spPr>
        <p:txBody>
          <a:bodyPr>
            <a:normAutofit fontScale="85000" lnSpcReduction="20000"/>
          </a:bodyPr>
          <a:lstStyle/>
          <a:p>
            <a:pPr marL="0" indent="452438" algn="just">
              <a:buNone/>
            </a:pPr>
            <a:r>
              <a:rPr lang="uk-UA" dirty="0"/>
              <a:t>Таким чином, у глобальному вимірі вітчизняна металургія, незважаючи на лідируючі позиції в рейтингу світових виробників сталі, не відіграє істотної ролі з точки зору наявних обсягів сталеплавильних потужностей та виробництва металу і практично не бере участі в його споживанні.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За загальними обсягами експорту металопродукції у 2017 р. Україна посідала 11 місце, опустившись на 8 позицій порівняно з піковим 2007 р., та 4 місце як нетто-експортер сталевих виробів, проте такий високий «ранг» не є досягненням, а навпаки, робить металургію надзвичайно вразливою з боку коливань світової економіки. Після майже двократного зростання зовнішніх поставок металопродукції у 1998-2007 рр. у наступному десятилітті вітчизняні металурги знизили обсяг експорту на 40%, зменшивши за двадцятирічний період свою частку на світовому ринку на 2-5% (рис. 13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9335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uk-UA" dirty="0"/>
              <a:t>Динаміка експорту металопродукції з </a:t>
            </a:r>
            <a:r>
              <a:rPr lang="uk-UA" dirty="0" smtClean="0"/>
              <a:t>України</a:t>
            </a:r>
            <a:endParaRPr lang="ru-RU" dirty="0"/>
          </a:p>
        </p:txBody>
      </p:sp>
      <p:pic>
        <p:nvPicPr>
          <p:cNvPr id="4" name="Рисунок 3" descr="image1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0768"/>
            <a:ext cx="8229600" cy="5504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55858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rmAutofit fontScale="92500" lnSpcReduction="10000"/>
          </a:bodyPr>
          <a:lstStyle/>
          <a:p>
            <a:pPr marL="0" indent="452438" algn="just">
              <a:buNone/>
            </a:pPr>
            <a:r>
              <a:rPr lang="uk-UA" dirty="0"/>
              <a:t>Україна закуповує незначний обсяг металопродукції у натуральному вираженні через низький рівень її споживання, однак має один із найвищих середніх темпів зростання імпорту протягом 1998-2017 рр. - приблизно 110%. Щоправда, пік підвищення імпорту припав на сприятливі для світової економіки 2000-2007 рр., тоді як у наступному десятилітті, особливо у 2012­2015 рр., у країні спостерігалася тенденція до скорочення зовнішніх закупівель сталевої продукції. Наразі держава займає лише 0,3% загальносвітового обсягу імпорту металу, а найвищий рівень спостерігався у 2008 р. - 0,6% (рис. 14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1185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Динаміка імпорту металопродукції в Україну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image1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196752"/>
            <a:ext cx="8435280" cy="54726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7771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435280" cy="6408712"/>
          </a:xfrm>
        </p:spPr>
        <p:txBody>
          <a:bodyPr>
            <a:normAutofit fontScale="92500" lnSpcReduction="20000"/>
          </a:bodyPr>
          <a:lstStyle/>
          <a:p>
            <a:pPr marL="0" indent="452438" algn="just">
              <a:buNone/>
            </a:pPr>
            <a:r>
              <a:rPr lang="uk-UA" dirty="0"/>
              <a:t>Глобальні регіональні зміни виробництва та споживання металопродукції змушують Україну переглянути географічну структуру </a:t>
            </a:r>
            <a:r>
              <a:rPr lang="uk-UA" dirty="0" err="1"/>
              <a:t>металоекспорту</a:t>
            </a:r>
            <a:r>
              <a:rPr lang="uk-UA" dirty="0"/>
              <a:t> - арабський та азіатський регіони самі швидко перетворилися на значних акторів світового і регіональних </a:t>
            </a:r>
            <a:r>
              <a:rPr lang="uk-UA" dirty="0" err="1"/>
              <a:t>металоринків</a:t>
            </a:r>
            <a:r>
              <a:rPr lang="uk-UA" dirty="0"/>
              <a:t>; європейський ринок унаслідок погіршення стану та падіння основних показників діяльності галузі в Європі переводить українську продукцію в зону ризику застосування антидемпінгових розслідувань через необхідність підтримки (хоч і непрямої) власних виробників; на </a:t>
            </a:r>
            <a:r>
              <a:rPr lang="uk-UA" dirty="0" err="1"/>
              <a:t>металоринку</a:t>
            </a:r>
            <a:r>
              <a:rPr lang="uk-UA" dirty="0"/>
              <a:t> СНД ситуація останнім часом ускладнилася наявністю політичних розбіжностей із Росією, яка завжди була одним із головних ринків збуту вітчизняної металопродукції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902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uk-UA" dirty="0"/>
              <a:t>2.1. Передумови та проблеми </a:t>
            </a:r>
            <a:r>
              <a:rPr lang="uk-UA" dirty="0" err="1"/>
              <a:t>смартизації</a:t>
            </a:r>
            <a:r>
              <a:rPr lang="uk-UA" dirty="0"/>
              <a:t> галузі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5472608"/>
          </a:xfrm>
        </p:spPr>
        <p:txBody>
          <a:bodyPr>
            <a:normAutofit fontScale="70000" lnSpcReduction="20000"/>
          </a:bodyPr>
          <a:lstStyle/>
          <a:p>
            <a:pPr marL="0" indent="452438" algn="just">
              <a:buNone/>
            </a:pPr>
            <a:r>
              <a:rPr lang="uk-UA" dirty="0"/>
              <a:t>Металургія, з одного боку, залишається одним з основних видів промислової діяльності, забезпечуючи до 16% загального обсягу реалізованої промислової продукції та більше 40% промислової продукції, реалізованої за межі країни; п'яту частину товарного експорту та більше 10 </a:t>
            </a:r>
            <a:r>
              <a:rPr lang="uk-UA" dirty="0" err="1"/>
              <a:t>млрд</a:t>
            </a:r>
            <a:r>
              <a:rPr lang="uk-UA" dirty="0"/>
              <a:t> дол. експортної виручки; понад 200 тис. робочих місць і приблизно по 10% у доданій вартості за витратами виробництва підприємств та загальній вартості основних засобів у промисловості, що робить її стратегічно важливою для майбутнього розвитку вітчизняної економіки. З іншого - галузь відрізняється високим рівнем </a:t>
            </a:r>
            <a:r>
              <a:rPr lang="uk-UA" dirty="0" err="1"/>
              <a:t>ресурсоємності</a:t>
            </a:r>
            <a:r>
              <a:rPr lang="uk-UA" dirty="0"/>
              <a:t> виробництва та низьким рівнем його екологічності. Близько половини промислових викидів забруднюючих речовин в атмосферне повітря припадає на металургію, тоді як капітальні інвестиції та поточні витрати металургійних підприємств на охорону і раціональне використання природних ресурсів займають лише 35% їх загального обсягу по промисловості.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8952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uk-UA" sz="2400" b="1" dirty="0"/>
              <a:t>Найбільш гострими проблемами розвитку металургійної галузі України на </a:t>
            </a:r>
            <a:r>
              <a:rPr lang="uk-UA" sz="2400" b="1" dirty="0" err="1"/>
              <a:t>смарт-засадах</a:t>
            </a:r>
            <a:r>
              <a:rPr lang="uk-UA" sz="2400" b="1" dirty="0"/>
              <a:t> є такі</a:t>
            </a:r>
            <a:r>
              <a:rPr lang="uk-UA" sz="2400" b="1" dirty="0" smtClean="0"/>
              <a:t>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147248" cy="5472608"/>
          </a:xfrm>
        </p:spPr>
        <p:txBody>
          <a:bodyPr>
            <a:normAutofit fontScale="85000" lnSpcReduction="10000"/>
          </a:bodyPr>
          <a:lstStyle/>
          <a:p>
            <a:pPr marL="0" lvl="0" indent="0" algn="just">
              <a:buNone/>
            </a:pPr>
            <a:r>
              <a:rPr lang="uk-UA" b="1" i="1" dirty="0" smtClean="0"/>
              <a:t>1. Нерозвиненість </a:t>
            </a:r>
            <a:r>
              <a:rPr lang="uk-UA" b="1" i="1" dirty="0"/>
              <a:t>внутрішнього ринку</a:t>
            </a:r>
            <a:r>
              <a:rPr lang="uk-UA" b="1" dirty="0"/>
              <a:t> </a:t>
            </a:r>
            <a:r>
              <a:rPr lang="uk-UA" dirty="0"/>
              <a:t>- частка України у світовому обсязі споживання готової металопродукції у 2017 р. становила лише 0,3%, зменшившись майже у три рази порівняно з докризовим періодом 2000­-2007 рр. Це не тільки робить українську металургію критично залежною від зовнішнього ринку, але і заважає розвитку </a:t>
            </a:r>
            <a:r>
              <a:rPr lang="uk-UA" dirty="0" err="1"/>
              <a:t>металоспоживаючих</a:t>
            </a:r>
            <a:r>
              <a:rPr lang="uk-UA" dirty="0"/>
              <a:t> галузей, які виробляють готову продукцію з більшою доданою вартістю, а також апробації інноваційних рішень. Саме наднизький рівень </a:t>
            </a:r>
            <a:r>
              <a:rPr lang="uk-UA" dirty="0" err="1"/>
              <a:t>металоспоживання</a:t>
            </a:r>
            <a:r>
              <a:rPr lang="uk-UA" dirty="0"/>
              <a:t>, а не наявність великого обсягу надлишкових сталеплавильних потужностей, як у більшості зарубіжних країн, є головною причиною перевиробництва металу в Україні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18960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363272" cy="6336704"/>
          </a:xfrm>
        </p:spPr>
        <p:txBody>
          <a:bodyPr>
            <a:normAutofit/>
          </a:bodyPr>
          <a:lstStyle/>
          <a:p>
            <a:pPr marL="0" lvl="0" indent="452438" algn="just">
              <a:buNone/>
            </a:pPr>
            <a:r>
              <a:rPr lang="uk-UA" b="1" i="1" dirty="0" smtClean="0"/>
              <a:t>2. Перевиробництво </a:t>
            </a:r>
            <a:r>
              <a:rPr lang="uk-UA" b="1" i="1" dirty="0"/>
              <a:t>металу</a:t>
            </a:r>
            <a:r>
              <a:rPr lang="uk-UA" b="1" dirty="0"/>
              <a:t> - </a:t>
            </a:r>
            <a:r>
              <a:rPr lang="uk-UA" dirty="0"/>
              <a:t>розрив між виплавкою сталі та її споживанням на внутрішньому ринку у 2017 р. становив 78,9%, або 16,8 </a:t>
            </a:r>
            <a:r>
              <a:rPr lang="uk-UA" dirty="0" err="1"/>
              <a:t>млн</a:t>
            </a:r>
            <a:r>
              <a:rPr lang="uk-UA" dirty="0"/>
              <a:t> т, дещо знизившись порівняно з попередніми роками через скорочення майже на 2 </a:t>
            </a:r>
            <a:r>
              <a:rPr lang="uk-UA" dirty="0" err="1"/>
              <a:t>млн</a:t>
            </a:r>
            <a:r>
              <a:rPr lang="uk-UA" dirty="0"/>
              <a:t> т виробництва сталі в Україні на тлі практично незмінного обсягу споживання металопродукції. Це свідчить про незатребуваність сталевої продукції на внутрішньому ринку, наслідком чого є життєва необхідність її експорту, що ставить галузь у залежність від зовнішніх ринків збуту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8336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507288" cy="6264696"/>
          </a:xfrm>
        </p:spPr>
        <p:txBody>
          <a:bodyPr>
            <a:normAutofit fontScale="77500" lnSpcReduction="20000"/>
          </a:bodyPr>
          <a:lstStyle/>
          <a:p>
            <a:pPr marL="0" lvl="0" indent="452438" algn="just">
              <a:buNone/>
            </a:pPr>
            <a:r>
              <a:rPr lang="uk-UA" b="1" i="1" dirty="0" smtClean="0"/>
              <a:t>3. Низький </a:t>
            </a:r>
            <a:r>
              <a:rPr lang="uk-UA" b="1" i="1" dirty="0"/>
              <a:t>інноваційний рівень металургійної галузі й економіки України загалом</a:t>
            </a:r>
            <a:r>
              <a:rPr lang="uk-UA" b="1" dirty="0"/>
              <a:t> </a:t>
            </a:r>
            <a:r>
              <a:rPr lang="uk-UA" dirty="0"/>
              <a:t>- за даними 2019 </a:t>
            </a:r>
            <a:r>
              <a:rPr lang="uk-UA" dirty="0" err="1"/>
              <a:t>Bloomberg</a:t>
            </a:r>
            <a:r>
              <a:rPr lang="uk-UA" dirty="0"/>
              <a:t> </a:t>
            </a:r>
            <a:r>
              <a:rPr lang="uk-UA" dirty="0" err="1"/>
              <a:t>Innovation</a:t>
            </a:r>
            <a:r>
              <a:rPr lang="uk-UA" dirty="0"/>
              <a:t> </a:t>
            </a:r>
            <a:r>
              <a:rPr lang="uk-UA" dirty="0" err="1"/>
              <a:t>Index</a:t>
            </a:r>
            <a:r>
              <a:rPr lang="uk-UA" dirty="0"/>
              <a:t>, Україна втратила 7 позицій порівняно з попереднім результатом, посівши 53 місце серед 95 аналізованих країн; за рівнем готовності до виробництва майбутнього в контексті четвертої промислової революції Україна належить до країн, у яких воно тільки зароджується (</a:t>
            </a:r>
            <a:r>
              <a:rPr lang="uk-UA" dirty="0" err="1"/>
              <a:t>Nascent</a:t>
            </a:r>
            <a:r>
              <a:rPr lang="uk-UA" dirty="0"/>
              <a:t> </a:t>
            </a:r>
            <a:r>
              <a:rPr lang="uk-UA" dirty="0" err="1"/>
              <a:t>Countries</a:t>
            </a:r>
            <a:r>
              <a:rPr lang="uk-UA" dirty="0"/>
              <a:t>), і займає 43 позицію зі 100 за показником структури виробництва (</a:t>
            </a:r>
            <a:r>
              <a:rPr lang="uk-UA" dirty="0" err="1"/>
              <a:t>Structure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Production</a:t>
            </a:r>
            <a:r>
              <a:rPr lang="uk-UA" dirty="0"/>
              <a:t>) та 63 - за показником драйверів виробництва (</a:t>
            </a:r>
            <a:r>
              <a:rPr lang="uk-UA" dirty="0" err="1"/>
              <a:t>Drivers</a:t>
            </a:r>
            <a:r>
              <a:rPr lang="uk-UA" dirty="0"/>
              <a:t> </a:t>
            </a:r>
            <a:r>
              <a:rPr lang="uk-UA" dirty="0" err="1"/>
              <a:t>of</a:t>
            </a:r>
            <a:r>
              <a:rPr lang="uk-UA" dirty="0"/>
              <a:t> </a:t>
            </a:r>
            <a:r>
              <a:rPr lang="uk-UA" dirty="0" err="1"/>
              <a:t>Production</a:t>
            </a:r>
            <a:r>
              <a:rPr lang="uk-UA" dirty="0"/>
              <a:t>). Найгірший результат спостерігається щодо рівня розвитку інституційного середовища (</a:t>
            </a:r>
            <a:r>
              <a:rPr lang="uk-UA" dirty="0" err="1"/>
              <a:t>Driver</a:t>
            </a:r>
            <a:r>
              <a:rPr lang="uk-UA" dirty="0"/>
              <a:t>: </a:t>
            </a:r>
            <a:r>
              <a:rPr lang="uk-UA" dirty="0" err="1"/>
              <a:t>Institutional</a:t>
            </a:r>
            <a:r>
              <a:rPr lang="uk-UA" dirty="0"/>
              <a:t> Framework) - 94 місце.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Загальне відставання України за рівнем інноваційного розвитку негативно позначається на інноваційній активності металургійної галузі, яка здебільшого мала негативну тенденцію протягом останніх 15 років (табл. 3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706757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432048"/>
          </a:xfrm>
        </p:spPr>
        <p:txBody>
          <a:bodyPr>
            <a:normAutofit fontScale="90000"/>
          </a:bodyPr>
          <a:lstStyle/>
          <a:p>
            <a:r>
              <a:rPr lang="uk-UA" sz="2400" b="1" dirty="0"/>
              <a:t>Таблиця 3</a:t>
            </a:r>
            <a:r>
              <a:rPr lang="uk-UA" sz="2400" dirty="0"/>
              <a:t> - Показники інноваційної активності металургії України, </a:t>
            </a:r>
            <a:r>
              <a:rPr lang="uk-UA" sz="2400" dirty="0" smtClean="0"/>
              <a:t>%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087724"/>
              </p:ext>
            </p:extLst>
          </p:nvPr>
        </p:nvGraphicFramePr>
        <p:xfrm>
          <a:off x="971600" y="692696"/>
          <a:ext cx="7344816" cy="6048678"/>
        </p:xfrm>
        <a:graphic>
          <a:graphicData uri="http://schemas.openxmlformats.org/drawingml/2006/table">
            <a:tbl>
              <a:tblPr firstRow="1" firstCol="1" bandRow="1">
                <a:tableStyleId>{C4B1156A-380E-4F78-BDF5-A606A8083BF9}</a:tableStyleId>
              </a:tblPr>
              <a:tblGrid>
                <a:gridCol w="44864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3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33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73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2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986">
                <a:tc>
                  <a:txBody>
                    <a:bodyPr/>
                    <a:lstStyle/>
                    <a:p>
                      <a:pPr marL="15113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Показник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2003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2007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2013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2017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986">
                <a:tc rowSpan="3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металургійних підприємств, що здійснювали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інноваційну діяльність, у загальній кількості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підприємств металургії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17,0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15,0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16,7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18,9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86">
                <a:tc rowSpan="2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металургії в загальному обсязі витрат на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інноваційну діяльність у промисловості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15,9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25,5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11,4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10,5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986">
                <a:tc rowSpan="3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підприємств, що впроваджували інноваційні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процеси, у загальній кількості металургійних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підприємств, що впроваджували інновації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54,7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37,8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54,9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73,3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2986">
                <a:tc rowSpan="3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підприємств, що впроваджували інноваційні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види продукції, у загальній кількості металургійних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підприємств, що впроваджували інновації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81,3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36,7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54,0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53,3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2986">
                <a:tc rowSpan="3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маловідходних та ресурсозберігаючих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процесів у загальній кількості впроваджених нових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технологічних процесів у металургії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27,8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53,4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33,5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31,4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62986">
                <a:tc rowSpan="2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Частка металургійних підприємств, що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реалізовували інноваційну продукцію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13,6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11,0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11,2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10,7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з них реалізовували нову для ринку продукцію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9,1*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3,4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2,0</a:t>
                      </a:r>
                      <a:endParaRPr lang="ru-RU" sz="1300">
                        <a:effectLst/>
                        <a:latin typeface="Calibri"/>
                        <a:ea typeface="Calibri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2,5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Частка інноваційної продукції в загальному обсязі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62986"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реалізованої металургійної продукції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4,4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6,2</a:t>
                      </a:r>
                      <a:endParaRPr lang="ru-RU" sz="1300">
                        <a:effectLst/>
                        <a:latin typeface="Calibri"/>
                        <a:ea typeface="Calibri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3,2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0,9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62986">
                <a:tc rowSpan="3"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Обсяг реалізованої інноваційної продукції за межі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України, % до загального обсягу реалізованої</a:t>
                      </a:r>
                      <a:endParaRPr lang="ru-RU" sz="1300" dirty="0">
                        <a:effectLst/>
                      </a:endParaRPr>
                    </a:p>
                    <a:p>
                      <a:pPr marL="762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інноваційної продукції у металургії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 </a:t>
                      </a:r>
                      <a:endParaRPr lang="ru-RU" sz="130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 </a:t>
                      </a:r>
                      <a:endParaRPr lang="ru-RU" sz="1300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62986">
                <a:tc vMerge="1">
                  <a:txBody>
                    <a:bodyPr/>
                    <a:lstStyle/>
                    <a:p>
                      <a:pPr marL="7620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52,1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52,8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778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>
                          <a:effectLst/>
                        </a:rPr>
                        <a:t>71,8</a:t>
                      </a:r>
                      <a:endParaRPr lang="ru-RU" sz="13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tc>
                  <a:txBody>
                    <a:bodyPr/>
                    <a:lstStyle/>
                    <a:p>
                      <a:pPr marL="1524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300" dirty="0">
                          <a:effectLst/>
                        </a:rPr>
                        <a:t>70,4</a:t>
                      </a:r>
                      <a:endParaRPr lang="ru-RU" sz="13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466" marR="5466" marT="0" marB="0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7418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435280" cy="6336704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Так, у 2017 р. менше 20% металургійних підприємств здійснювали інноваційну діяльність, займаючи приблизно 10% у загальному обсязі витрат на інноваційну діяльність у промисловості. Менше 75% </a:t>
            </a:r>
            <a:r>
              <a:rPr lang="uk-UA" dirty="0" err="1"/>
              <a:t>інноваційно</a:t>
            </a:r>
            <a:r>
              <a:rPr lang="uk-UA" dirty="0"/>
              <a:t> активних підприємств впроваджували інноваційні процеси, у тому числі маловідходні та ресурсозберігаючі - лише 45%, дещо більше половини впроваджували інноваційні види продукції, однак нові для ринку - тільки 11%. Частка маловідходних та ресурсозберігаючих процесів у загальній кількості впроваджених нових технологічних процесів на металургійних підприємствах займала приблизно 30%, як і частка нових для ринку найменувань упроваджених інноваційних видів продукції. Інноваційну продукцію реалізували приблизно 10% металургійних компаній, у тому числі продукцію, що була новою для ринку, - лише 2,5%. Питома вага інноваційної продукції в загальному обсязі реалізованої металургійної продукції становила менше 1</a:t>
            </a:r>
            <a:r>
              <a:rPr lang="uk-UA" dirty="0" smtClean="0"/>
              <a:t>%.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6405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363272" cy="64807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b="1" dirty="0"/>
              <a:t>4.</a:t>
            </a:r>
            <a:r>
              <a:rPr lang="uk-UA" b="1" i="1" dirty="0"/>
              <a:t> Відсутність комплексної довгострокової стратегії розвитку металургійної промисловості</a:t>
            </a:r>
            <a:r>
              <a:rPr lang="uk-UA" b="1" dirty="0"/>
              <a:t> </a:t>
            </a:r>
            <a:r>
              <a:rPr lang="uk-UA" dirty="0"/>
              <a:t>- дія попередньої «Державної програми розвитку та реформування гірничо-металургійного комплексу на період до 2011 року» закінчилася більше семи років тому, і всі наступні нормативні документи щодо промислового розвитку України лише фрагментарно відображали пріоритетні напрями діяльності галузі, які б відповідали потребам країни та сучасним трендам розбудови виробництва майбутнього</a:t>
            </a:r>
            <a:r>
              <a:rPr lang="uk-UA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2504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363272" cy="6552728"/>
          </a:xfrm>
        </p:spPr>
        <p:txBody>
          <a:bodyPr>
            <a:normAutofit/>
          </a:bodyPr>
          <a:lstStyle/>
          <a:p>
            <a:pPr marL="0" indent="542925" algn="just">
              <a:buNone/>
            </a:pPr>
            <a:r>
              <a:rPr lang="uk-UA" dirty="0"/>
              <a:t>Галузь займає до 40% у кінцевому споживанні всієї електроенергії та 25-35% у споживанні теплоенергії у промисловості; матеріальні витрати та витрати на оплату послуг, використаних у виробництві, становлять майже 90%. Ситуація ускладнюється зношеністю основних засобів більш ніж на 50%, що спричиняє від'ємну або зовсім невисоку рентабельність операційної діяльності </a:t>
            </a:r>
            <a:r>
              <a:rPr lang="uk-UA" dirty="0" err="1"/>
              <a:t>метпідприємств</a:t>
            </a:r>
            <a:r>
              <a:rPr lang="uk-UA" dirty="0"/>
              <a:t> (табл. 2). Це підштовхує металургійну промисловість до кардинальних змін та гостро ставить завдання підвищення ефективності виробництва.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559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0"/>
            <a:ext cx="8861648" cy="648072"/>
          </a:xfrm>
        </p:spPr>
        <p:txBody>
          <a:bodyPr>
            <a:normAutofit fontScale="90000"/>
          </a:bodyPr>
          <a:lstStyle/>
          <a:p>
            <a:r>
              <a:rPr lang="uk-UA" sz="2400" b="1" dirty="0" smtClean="0"/>
              <a:t>Таблиця 2</a:t>
            </a:r>
            <a:r>
              <a:rPr lang="uk-UA" sz="2400" dirty="0" smtClean="0"/>
              <a:t> - Показники діяльності металургійної промисловості України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0135092"/>
              </p:ext>
            </p:extLst>
          </p:nvPr>
        </p:nvGraphicFramePr>
        <p:xfrm>
          <a:off x="282352" y="759024"/>
          <a:ext cx="8208912" cy="57606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61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1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17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Показник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2001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2007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2013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2017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Частка металургії в загальному обсязі реалізованої промислової продукції, 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22,0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15,7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15,7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Індекси металургійної продукції, % до попереднього року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104,9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106,9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94,7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100,2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Частка металургії в загальній вартості основних засобів у промисловості, 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12,4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10,4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10,3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Ступінь зносу основних засобів у металургії,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58,5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63,1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44,7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54,8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металургії в загальному обсязі товарного експорту,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41,3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28,1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23,4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Обсяг експортної виручки від реалізації металопродукції, млрд дол.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6,7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20,9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17,5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10,1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Рентабельність операційної діяльності, 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5,1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8,3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-2,7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1,6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Середньооблікова кількість штатних працівників, тис. </a:t>
                      </a:r>
                      <a:r>
                        <a:rPr lang="uk-UA" sz="1400" dirty="0" err="1">
                          <a:effectLst/>
                        </a:rPr>
                        <a:t>чол</a:t>
                      </a:r>
                      <a:r>
                        <a:rPr lang="uk-UA" sz="14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420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313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207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металургії в загальній середньообліковій кількості штатних працівників у промисловості,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12,8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11,7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10,9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8632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матеріальних витрат та витрат на оплату послуг, використаних у виробництві, у металургії,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79,0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83,0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85,4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88,0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22949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Частка металургії в загальному обсязі викидів забруднюючих речовин в атмосферне повітря стаціонарними джерелами забруднення у промисловості, %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н/д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50,0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46,7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53, 2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22949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металургії в загальному обсязі капітальних інвестицій і поточних витрат підприємств, організацій, установ на охорону та раціональне використання природних ресурсів у промисловості,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н/д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effectLst/>
                        </a:rPr>
                        <a:t>35,0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34,7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34,0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металургії в кінцевому споживанні електроенергії у промисловості,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н/д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41,0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36,2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4316"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Частка металургії в кінцевому споживанні теплоенергії у промисловості, %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н/д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21,9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26,1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36,3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987" marR="5987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6582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507288" cy="6480720"/>
          </a:xfrm>
        </p:spPr>
        <p:txBody>
          <a:bodyPr>
            <a:normAutofit fontScale="70000" lnSpcReduction="20000"/>
          </a:bodyPr>
          <a:lstStyle/>
          <a:p>
            <a:pPr marL="0" indent="452438" algn="just">
              <a:buNone/>
            </a:pPr>
            <a:r>
              <a:rPr lang="uk-UA" dirty="0"/>
              <a:t>За останнє двадцятиліття динаміка виплавки сталі в Україні була досить неоднорідною. Якщо до світової фінансово-економічної кризи 2008-2009 рр. виробництво демонструвало в основному позитивну тенденцію, то друга половина аналізованого періоду характеризувалася його значним спадом, і протягом 2008-2017 рр. воно так і не досягло докризового рівня. Найсерйознішим випробуванням для галузі стали військові дії в Донецькій та Луганській областях починаючи з 2014 р. Призупинення діяльності або зниження ділової активності металургійних підприємств на тимчасово непідконтрольній Україні території з подальшою втратою контролю та неможливістю включити результати їх роботи в офіційну українську статистику призвело до негативної динаміки виплавки сталі у країні у 2014 - 2017 рр.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Проте скорочення виплавки сталі саме по собі не є найбільшою проблемою, оскільки певною мірою збігається із загальносвітовими трендами розвитку металургійної промисловості, де останнім часом спостерігалася стагнація. Значно гіршою була і залишається ситуація з обсягами та динамікою споживання готової металопродукції на внутрішньому ринку, які відстають від виробництва, спричиняючи надмірний рівень перевиробництва металу у країні (рис. 9</a:t>
            </a:r>
            <a:r>
              <a:rPr lang="uk-UA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473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/>
              <a:t>Динаміка обсягів виробництва та видимого споживання металу</a:t>
            </a:r>
            <a:r>
              <a:rPr lang="ru-RU" dirty="0"/>
              <a:t/>
            </a:r>
            <a:br>
              <a:rPr lang="ru-RU" dirty="0"/>
            </a:br>
            <a:r>
              <a:rPr lang="uk-UA" dirty="0"/>
              <a:t>в Україні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4" name="Рисунок 3" descr="image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79479"/>
            <a:ext cx="7704856" cy="48691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62822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352928" cy="6192688"/>
          </a:xfrm>
        </p:spPr>
        <p:txBody>
          <a:bodyPr>
            <a:normAutofit/>
          </a:bodyPr>
          <a:lstStyle/>
          <a:p>
            <a:pPr marL="0" indent="452438" algn="just">
              <a:buNone/>
            </a:pPr>
            <a:r>
              <a:rPr lang="uk-UA" dirty="0"/>
              <a:t>Динаміка профіциту металу в Україні (рис. 10) свідчить, що протягом 1998-2017 рр. його обсяг підвищувався відповідно до зростання виробництва, а питома вага в загальному обсязі виплавки металу була не менше 75%, збільшившись під час та після світової фінансово-економічної кризи 2008</a:t>
            </a:r>
            <a:r>
              <a:rPr lang="uk-UA" dirty="0" smtClean="0"/>
              <a:t>­</a:t>
            </a:r>
            <a:r>
              <a:rPr lang="en-US" dirty="0" smtClean="0"/>
              <a:t>-</a:t>
            </a:r>
            <a:r>
              <a:rPr lang="uk-UA" dirty="0" smtClean="0"/>
              <a:t>2009 </a:t>
            </a:r>
            <a:r>
              <a:rPr lang="uk-UA" dirty="0"/>
              <a:t>рр. до понад 80%. Отже, навіть під час підйому та в умовах сприятливої кон'юнктури вітчизняна металургійна продукція не була затребуваною на внутрішньому ринку, що ставить галузь у залежність від зовнішніх ринків збуту.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9286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Динаміка </a:t>
            </a:r>
            <a:r>
              <a:rPr lang="uk-UA" dirty="0"/>
              <a:t>профіциту металу в Україні</a:t>
            </a:r>
            <a:endParaRPr lang="ru-RU" dirty="0"/>
          </a:p>
        </p:txBody>
      </p:sp>
      <p:pic>
        <p:nvPicPr>
          <p:cNvPr id="4" name="Рисунок 3" descr="image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908720"/>
            <a:ext cx="8640960" cy="58800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3078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579296" cy="6408712"/>
          </a:xfrm>
        </p:spPr>
        <p:txBody>
          <a:bodyPr>
            <a:normAutofit fontScale="77500" lnSpcReduction="20000"/>
          </a:bodyPr>
          <a:lstStyle/>
          <a:p>
            <a:pPr marL="0" indent="452438" algn="just">
              <a:buNone/>
            </a:pPr>
            <a:r>
              <a:rPr lang="uk-UA" dirty="0"/>
              <a:t>У результаті аналізу даних </a:t>
            </a:r>
            <a:r>
              <a:rPr lang="uk-UA" dirty="0" err="1"/>
              <a:t>Worldsteel</a:t>
            </a:r>
            <a:r>
              <a:rPr lang="uk-UA" dirty="0"/>
              <a:t> виявлено, що за період з 1998 по 2017 р. середні щорічні темпи зростання виробництва сталі, споживання готової металопродукції та зростання профіциту металу в Україні були майже на одному рівні та становили 99,6; 100,8 і 99,9% відповідно; частка профіциту в загальному обсязі виплавки металу складала в середньому 82,7%, або 26,7 </a:t>
            </a:r>
            <a:r>
              <a:rPr lang="uk-UA" dirty="0" err="1"/>
              <a:t>млн</a:t>
            </a:r>
            <a:r>
              <a:rPr lang="uk-UA" dirty="0"/>
              <a:t> т.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Порівняно з аналогічними загальносвітовими показниками, в Україні в аналізованому періоді темпи зростання виробництва, споживання та профіциту металу були нижчими, однак середній за двадцять років обсяг українського профіциту металу був одним із найвищих у світі через надто низький рівень споживання металопродукції в країні. Крім того, у світовому масштабі частка профіциту в загальному обсязі виплавки сталі мала понижувальну тенденцію, особливо у </a:t>
            </a:r>
            <a:r>
              <a:rPr lang="uk-UA" dirty="0" err="1"/>
              <a:t>післякризовому</a:t>
            </a:r>
            <a:r>
              <a:rPr lang="uk-UA" dirty="0"/>
              <a:t> періоді, тоді як в Україні вона була на стабільно високому рівні.</a:t>
            </a:r>
            <a:endParaRPr lang="ru-RU" dirty="0"/>
          </a:p>
          <a:p>
            <a:pPr marL="0" indent="452438" algn="just">
              <a:buNone/>
            </a:pPr>
            <a:r>
              <a:rPr lang="uk-UA" dirty="0"/>
              <a:t>Зменшення обсягу виробництва металу призвело до скорочення загального обсягу сталеплавильних потужностей та істотного зниження рівня їх завантаження (рис. 11).</a:t>
            </a: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15663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2431</Words>
  <Application>Microsoft Office PowerPoint</Application>
  <PresentationFormat>Экран (4:3)</PresentationFormat>
  <Paragraphs>227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Arial Unicode MS</vt:lpstr>
      <vt:lpstr>Calibri</vt:lpstr>
      <vt:lpstr>Times New Roman</vt:lpstr>
      <vt:lpstr>Тема Office</vt:lpstr>
      <vt:lpstr>РОЗДІЛ 2. ОСОБЛИВОСТІ РОЗВИТКУ СМАРТ-МЕТАЛУРГІЇ В УКРАЇНІ</vt:lpstr>
      <vt:lpstr>2.1. Передумови та проблеми смартизації галузі</vt:lpstr>
      <vt:lpstr>Презентация PowerPoint</vt:lpstr>
      <vt:lpstr>Таблиця 2 - Показники діяльності металургійної промисловості України</vt:lpstr>
      <vt:lpstr>Презентация PowerPoint</vt:lpstr>
      <vt:lpstr>Динаміка обсягів виробництва та видимого споживання металу в Україні </vt:lpstr>
      <vt:lpstr>Презентация PowerPoint</vt:lpstr>
      <vt:lpstr>Динаміка профіциту металу в Україні</vt:lpstr>
      <vt:lpstr>Презентация PowerPoint</vt:lpstr>
      <vt:lpstr>Динаміка виробничих потужностей з виплавки сталі та рівня їх завантаження в українській металургії </vt:lpstr>
      <vt:lpstr>Презентация PowerPoint</vt:lpstr>
      <vt:lpstr>Презентация PowerPoint</vt:lpstr>
      <vt:lpstr>Презентация PowerPoint</vt:lpstr>
      <vt:lpstr>Динаміка питомої ваги України в загальносвітовому обсязі сталеплавильних потужностей, виробництва сталі та споживання металопродукції</vt:lpstr>
      <vt:lpstr>Презентация PowerPoint</vt:lpstr>
      <vt:lpstr>Динаміка експорту металопродукції з України</vt:lpstr>
      <vt:lpstr>Презентация PowerPoint</vt:lpstr>
      <vt:lpstr>Динаміка імпорту металопродукції в Україну </vt:lpstr>
      <vt:lpstr>Презентация PowerPoint</vt:lpstr>
      <vt:lpstr>Найбільш гострими проблемами розвитку металургійної галузі України на смарт-засадах є такі:</vt:lpstr>
      <vt:lpstr>Презентация PowerPoint</vt:lpstr>
      <vt:lpstr>Презентация PowerPoint</vt:lpstr>
      <vt:lpstr>Таблиця 3 - Показники інноваційної активності металургії України, %</vt:lpstr>
      <vt:lpstr>Презентация PowerPoint</vt:lpstr>
      <vt:lpstr>Презентация PowerPoint</vt:lpstr>
    </vt:vector>
  </TitlesOfParts>
  <Company>Krokoz™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МЧМ</dc:creator>
  <cp:lastModifiedBy>nazarkirichenko08@gmail.com</cp:lastModifiedBy>
  <cp:revision>5</cp:revision>
  <dcterms:created xsi:type="dcterms:W3CDTF">2022-01-14T12:02:13Z</dcterms:created>
  <dcterms:modified xsi:type="dcterms:W3CDTF">2022-01-17T15:51:47Z</dcterms:modified>
</cp:coreProperties>
</file>