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Kanit" panose="020B0604020202020204" charset="-34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artel Sans Light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70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Міжнародний та Олімпійський Рух: Світова Гармонія у Спорті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Ця презентація досліджує величну історію та сучасне значення Міжнародного та Олімпійського руху, що об'єднує нації через спорт.</a:t>
            </a:r>
            <a:endParaRPr lang="en-US" sz="18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96193" y="7756634"/>
            <a:ext cx="1734207" cy="47296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9842" y="502682"/>
            <a:ext cx="4966692" cy="430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Майбутнє Олімпійського Руху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259610" y="2233718"/>
            <a:ext cx="13350716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Олімпійський рух продовжує адаптуватися до викликів сучасності, </a:t>
            </a:r>
            <a:endParaRPr lang="ru-RU" sz="2000" dirty="0" smtClean="0">
              <a:solidFill>
                <a:srgbClr val="D9E1FF"/>
              </a:solidFill>
              <a:latin typeface="Martel Sans Light" pitchFamily="34" charset="0"/>
              <a:ea typeface="Martel Sans Light" pitchFamily="34" charset="-122"/>
              <a:cs typeface="Martel Sans Ligh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2000" dirty="0" err="1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зберігаючи</a:t>
            </a:r>
            <a:r>
              <a:rPr lang="en-US" sz="2000" dirty="0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sz="20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свої основні принципи та цінності</a:t>
            </a:r>
            <a:r>
              <a:rPr lang="en-US" sz="1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82614" y="4036414"/>
            <a:ext cx="645235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Інновації у спорті та технологіях</a:t>
            </a:r>
            <a:r>
              <a:rPr lang="en-US" sz="1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82614" y="4975900"/>
            <a:ext cx="645235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Збільшення інклюзивності та гендерної рівності</a:t>
            </a:r>
            <a:r>
              <a:rPr lang="en-US" sz="1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82614" y="5931139"/>
            <a:ext cx="645235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Постійне прагнення до миру та гармонії через спорт</a:t>
            </a:r>
            <a:r>
              <a:rPr lang="en-US" sz="1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46" y="1744059"/>
            <a:ext cx="6452354" cy="64523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2614" y="7066871"/>
            <a:ext cx="7042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Дякуємо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за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увагу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!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Нехай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олімпійський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дух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надихає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кожного</a:t>
            </a: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з </a:t>
            </a:r>
            <a:r>
              <a:rPr lang="en-US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нас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382" y="604480"/>
            <a:ext cx="11139488" cy="517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Витоки Олімпійських Ігор: Легенди Стародавньої Греції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69382" y="1649254"/>
            <a:ext cx="6277689" cy="1406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Олімпійські ігри зародилися в Стародавній Греції як релігійні свята та спортивні змагання на честь Зевса. Перші зафіксовані ігри відбулися у 776 році до нашої ери в Олімпії, Пелопоннес.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69382" y="3253383"/>
            <a:ext cx="6277689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Проводилися кожні чотири роки.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69382" y="3681889"/>
            <a:ext cx="6277689" cy="7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Супроводжувалися "Екехейрією" — священним перемир'ям.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69382" y="4461986"/>
            <a:ext cx="6277689" cy="703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Включали змагання з бігу, боротьби, пентатлону та перегонів на колісницях.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11" y="1930225"/>
            <a:ext cx="6277689" cy="62776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5083" y="522565"/>
            <a:ext cx="8275082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Відродження Олімпійських Ігор: Ідея П'єра де Кубертена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665083" y="1225629"/>
            <a:ext cx="13300234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Після майже 1500-річної перерви ідея відродження Олімпійських ігор знову спалахнула завдяки барону П'єру де Кубертену.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7303770" y="1665803"/>
            <a:ext cx="22860" cy="6503194"/>
          </a:xfrm>
          <a:prstGeom prst="roundRect">
            <a:avLst>
              <a:gd name="adj" fmla="val 105985"/>
            </a:avLst>
          </a:prstGeom>
          <a:solidFill>
            <a:srgbClr val="48446D"/>
          </a:solidFill>
          <a:ln/>
        </p:spPr>
      </p:sp>
      <p:sp>
        <p:nvSpPr>
          <p:cNvPr id="5" name="Shape 3"/>
          <p:cNvSpPr/>
          <p:nvPr/>
        </p:nvSpPr>
        <p:spPr>
          <a:xfrm>
            <a:off x="6671905" y="1836063"/>
            <a:ext cx="484465" cy="22860"/>
          </a:xfrm>
          <a:prstGeom prst="roundRect">
            <a:avLst>
              <a:gd name="adj" fmla="val 105985"/>
            </a:avLst>
          </a:prstGeom>
          <a:solidFill>
            <a:srgbClr val="48446D"/>
          </a:solidFill>
          <a:ln/>
        </p:spPr>
      </p:sp>
      <p:sp>
        <p:nvSpPr>
          <p:cNvPr id="6" name="Shape 4"/>
          <p:cNvSpPr/>
          <p:nvPr/>
        </p:nvSpPr>
        <p:spPr>
          <a:xfrm>
            <a:off x="7133511" y="1665803"/>
            <a:ext cx="363379" cy="363379"/>
          </a:xfrm>
          <a:prstGeom prst="roundRect">
            <a:avLst>
              <a:gd name="adj" fmla="val 6667"/>
            </a:avLst>
          </a:prstGeom>
          <a:solidFill>
            <a:srgbClr val="2F2B54"/>
          </a:solidFill>
          <a:ln/>
        </p:spPr>
      </p:sp>
      <p:sp>
        <p:nvSpPr>
          <p:cNvPr id="7" name="Text 5"/>
          <p:cNvSpPr/>
          <p:nvPr/>
        </p:nvSpPr>
        <p:spPr>
          <a:xfrm>
            <a:off x="7201198" y="1704975"/>
            <a:ext cx="228005" cy="285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607362" y="1721287"/>
            <a:ext cx="1900238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1894 рік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665083" y="2055614"/>
            <a:ext cx="58425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Заснування Міжнародного Олімпійського Комітету (МОК) у Парижі.</a:t>
            </a:r>
            <a:endParaRPr lang="en-US" sz="12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02" y="2495788"/>
            <a:ext cx="4966097" cy="3397806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474029" y="2805113"/>
            <a:ext cx="484465" cy="22860"/>
          </a:xfrm>
          <a:prstGeom prst="roundRect">
            <a:avLst>
              <a:gd name="adj" fmla="val 105985"/>
            </a:avLst>
          </a:prstGeom>
          <a:solidFill>
            <a:srgbClr val="48446D"/>
          </a:solidFill>
          <a:ln/>
        </p:spPr>
      </p:sp>
      <p:sp>
        <p:nvSpPr>
          <p:cNvPr id="12" name="Shape 9"/>
          <p:cNvSpPr/>
          <p:nvPr/>
        </p:nvSpPr>
        <p:spPr>
          <a:xfrm>
            <a:off x="7133511" y="2634853"/>
            <a:ext cx="363379" cy="363379"/>
          </a:xfrm>
          <a:prstGeom prst="roundRect">
            <a:avLst>
              <a:gd name="adj" fmla="val 6667"/>
            </a:avLst>
          </a:prstGeom>
          <a:solidFill>
            <a:srgbClr val="2F2B54"/>
          </a:solidFill>
          <a:ln/>
        </p:spPr>
      </p:sp>
      <p:sp>
        <p:nvSpPr>
          <p:cNvPr id="13" name="Text 10"/>
          <p:cNvSpPr/>
          <p:nvPr/>
        </p:nvSpPr>
        <p:spPr>
          <a:xfrm>
            <a:off x="7201198" y="2674025"/>
            <a:ext cx="228005" cy="285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8122801" y="2690336"/>
            <a:ext cx="1900238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1896 рік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8122801" y="3024664"/>
            <a:ext cx="58425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Відбулися Перші Олімпійські ігри сучасності в Афінах, Греція.</a:t>
            </a:r>
            <a:endParaRPr lang="en-US" sz="125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922" y="3635549"/>
            <a:ext cx="6687478" cy="45755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81695"/>
            <a:ext cx="1065347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Олімпійські Ігри Сучасності: Символи та Цінності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22373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Сучасні Олімпійські ігри є символом миру, дружби та досконалості.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854994" y="30778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Олімпійські кільця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854994" y="3573423"/>
            <a:ext cx="53105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П'ять переплетених кілець символізують п'ять континентів, об'єднаних Олімпізмом.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8482013" y="3077885"/>
            <a:ext cx="291667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Олімпійський вогонь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482013" y="3573423"/>
            <a:ext cx="531066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Символ чистоти, знань і життя, запалений в Олімпії та подорожуючий до міста-господаря.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854994" y="54031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Мир та єдність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854994" y="5898713"/>
            <a:ext cx="53105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Ігри сприяють взаєморозумінню та примиренню між народами.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8482013" y="54031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Досконалість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482013" y="5898713"/>
            <a:ext cx="531066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Принцип "Citius, Altius, Fortius" — швидше, вище, сильніше — прагнення до самовдосконалення.</a:t>
            </a:r>
            <a:endParaRPr lang="en-US" sz="18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864662" y="7772400"/>
            <a:ext cx="1765738" cy="457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95909" y="378589"/>
            <a:ext cx="7729194" cy="399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Структура Міжнародної Олімпійської Системи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2157330" y="1040220"/>
            <a:ext cx="13441204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Міжнародна Олімпійська Система — це складна мережа організацій, що керують Олімпійським рухом</a:t>
            </a:r>
            <a:r>
              <a:rPr lang="en-US" sz="13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300" dirty="0"/>
          </a:p>
        </p:txBody>
      </p:sp>
      <p:sp>
        <p:nvSpPr>
          <p:cNvPr id="7" name="Text 2"/>
          <p:cNvSpPr/>
          <p:nvPr/>
        </p:nvSpPr>
        <p:spPr>
          <a:xfrm>
            <a:off x="912597" y="2325842"/>
            <a:ext cx="2489469" cy="3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3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Міжнар. ОК</a:t>
            </a:r>
            <a:endParaRPr lang="en-US" sz="3200" dirty="0"/>
          </a:p>
        </p:txBody>
      </p:sp>
      <p:sp>
        <p:nvSpPr>
          <p:cNvPr id="8" name="Text 3"/>
          <p:cNvSpPr/>
          <p:nvPr/>
        </p:nvSpPr>
        <p:spPr>
          <a:xfrm>
            <a:off x="912597" y="2782066"/>
            <a:ext cx="3485982" cy="89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Керівний центр Олімпійської системи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8323792" y="2268743"/>
            <a:ext cx="2476227" cy="3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3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Міжнар. федерації</a:t>
            </a:r>
            <a:endParaRPr lang="en-US" sz="3200" dirty="0"/>
          </a:p>
        </p:txBody>
      </p:sp>
      <p:sp>
        <p:nvSpPr>
          <p:cNvPr id="10" name="Text 5"/>
          <p:cNvSpPr/>
          <p:nvPr/>
        </p:nvSpPr>
        <p:spPr>
          <a:xfrm>
            <a:off x="11761506" y="2638868"/>
            <a:ext cx="2868894" cy="1072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Керують конкретними видами спорту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-492227" y="5482180"/>
            <a:ext cx="2396776" cy="3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3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НОК</a:t>
            </a:r>
            <a:endParaRPr lang="en-US" sz="3200" dirty="0"/>
          </a:p>
        </p:txBody>
      </p:sp>
      <p:sp>
        <p:nvSpPr>
          <p:cNvPr id="12" name="Text 7"/>
          <p:cNvSpPr/>
          <p:nvPr/>
        </p:nvSpPr>
        <p:spPr>
          <a:xfrm>
            <a:off x="405610" y="5482180"/>
            <a:ext cx="3503441" cy="89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2400" dirty="0" err="1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Національна</a:t>
            </a:r>
            <a:r>
              <a:rPr lang="en-US" sz="2400" dirty="0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координація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sz="2400" dirty="0" err="1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та</a:t>
            </a:r>
            <a:endParaRPr lang="ru-RU" sz="2400" dirty="0" smtClean="0">
              <a:solidFill>
                <a:srgbClr val="D9E1FF"/>
              </a:solidFill>
              <a:latin typeface="Martel Sans Light" pitchFamily="34" charset="0"/>
              <a:ea typeface="Martel Sans Light" pitchFamily="34" charset="-122"/>
              <a:cs typeface="Martel Sans Light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підготовка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7976537" y="5047782"/>
            <a:ext cx="2555678" cy="700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Спортсмени і глядачі</a:t>
            </a:r>
            <a:endParaRPr lang="en-US" sz="3200" dirty="0"/>
          </a:p>
        </p:txBody>
      </p:sp>
      <p:sp>
        <p:nvSpPr>
          <p:cNvPr id="14" name="Text 9"/>
          <p:cNvSpPr/>
          <p:nvPr/>
        </p:nvSpPr>
        <p:spPr>
          <a:xfrm>
            <a:off x="9522180" y="6146207"/>
            <a:ext cx="2555678" cy="595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Виконують і підтримують рух</a:t>
            </a:r>
            <a:endParaRPr lang="en-US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833131" y="7740869"/>
            <a:ext cx="1797269" cy="4887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68693"/>
            <a:ext cx="9369385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Міжнародний Олімпійський Комітет (МОК)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200331" y="226686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МОК є верховним органом Олімпійського руху. Він відповідає за організацію та проведення Олімпійських ігор.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079511" y="3737311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Заснування: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23 червня 1894 року.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837724" y="3554492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079511" y="5447994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Президент: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Томас Бах</a:t>
            </a: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58441" y="6237914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Основні функції: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Вибір міст-господарів, нагляд за підготовкою Ігор, розвиток спорту та просування олімпійських цінностей.</a:t>
            </a:r>
            <a:endParaRPr lang="en-US" sz="2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844" y="3398044"/>
            <a:ext cx="4831556" cy="48315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8441" y="4473229"/>
            <a:ext cx="59307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b="1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Штаб-квартира</a:t>
            </a:r>
            <a:r>
              <a:rPr lang="en-US" sz="24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: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Лозанна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Швейцарія</a:t>
            </a:r>
            <a:r>
              <a:rPr lang="en-US" sz="2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26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567232"/>
            <a:ext cx="8340804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Національні Олімпійські Комітети (НОК)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837724" y="4443293"/>
            <a:ext cx="12954952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Національні Олімпійські Комітети (НОК) є представниками МОК у своїх країнах. Вони відповідають за розвиток олімпійського руху на національному рівні.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837724" y="5426750"/>
            <a:ext cx="4166711" cy="2078117"/>
          </a:xfrm>
          <a:prstGeom prst="roundRect">
            <a:avLst>
              <a:gd name="adj" fmla="val 7040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4" y="5426750"/>
            <a:ext cx="121920" cy="20781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87053" y="5684639"/>
            <a:ext cx="3090982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Підготовка спортсменів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1187053" y="6155412"/>
            <a:ext cx="355949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НОК підтримують тренування та розвиток спортсменів для участі в Олімпійських іграх.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31844" y="5426750"/>
            <a:ext cx="4166711" cy="2078117"/>
          </a:xfrm>
          <a:prstGeom prst="roundRect">
            <a:avLst>
              <a:gd name="adj" fmla="val 7040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64" y="5426750"/>
            <a:ext cx="121920" cy="207811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581174" y="5684639"/>
            <a:ext cx="2941082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Просування цінностей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5581174" y="6155412"/>
            <a:ext cx="355949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Популяризація олімпійських ідеалів та чесної гри серед молоді.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9625965" y="5426750"/>
            <a:ext cx="4166711" cy="2078117"/>
          </a:xfrm>
          <a:prstGeom prst="roundRect">
            <a:avLst>
              <a:gd name="adj" fmla="val 7040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485" y="5426750"/>
            <a:ext cx="121920" cy="2078117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975294" y="5684639"/>
            <a:ext cx="2995017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Формування делегацій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9975294" y="6155412"/>
            <a:ext cx="355949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Відбір та організація національних команд для участі в Іграх.</a:t>
            </a:r>
            <a:endParaRPr lang="en-US" sz="17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833131" y="7756634"/>
            <a:ext cx="1797269" cy="47296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80611"/>
            <a:ext cx="7366040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Міжнародні Спортивні Федерації (МСФ)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837724" y="1966198"/>
            <a:ext cx="1295495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МСФ є органами, що керують окремими видами спорту на міжнародному рівні.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2520553"/>
            <a:ext cx="1295495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Встановлюють правила змагань для свого виду спорту.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2917269"/>
            <a:ext cx="1295495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Організовують міжнародні турніри та чемпіонати.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3313986"/>
            <a:ext cx="1295495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Представляють свій вид спорту в рамках Олімпійського руху.</a:t>
            </a:r>
            <a:endParaRPr lang="en-US" sz="1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6830"/>
            <a:ext cx="3112770" cy="311277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40" y="5116830"/>
            <a:ext cx="3112889" cy="3112889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725" y="5116830"/>
            <a:ext cx="3112889" cy="311288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7511" y="5116711"/>
            <a:ext cx="3112889" cy="31128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69" y="2650232"/>
            <a:ext cx="4534138" cy="453413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37724" y="1000601"/>
            <a:ext cx="733246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Вплив Олімпійського Руху на Світ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04263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Олімпійський рух виходить за рамки спорту, формуючи культурні та соціальні аспекти суспільства.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1872972" y="3107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Культурний обмін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3603308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Ігри сприяють взаєморозумінню та збагаченню культур.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169" y="2608758"/>
            <a:ext cx="4534138" cy="453413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41243" y="29163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Розвиток молоді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41243" y="341185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Надихає молодь до здорового способу життя та спортивних досягнень.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169" y="2629495"/>
            <a:ext cx="4534138" cy="453413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41243" y="5554385"/>
            <a:ext cx="31453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Міжнародна співпраця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41243" y="604992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Сприяє діалогу та мирним відносинам між країнами.</a:t>
            </a:r>
            <a:endParaRPr lang="en-US" sz="18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69" y="2680270"/>
            <a:ext cx="4534138" cy="453413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72972" y="53628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Сталий розвиток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837724" y="5858351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МОК активно просуває екологічні та соціальні ініціативи.</a:t>
            </a:r>
            <a:endParaRPr lang="en-US" sz="18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2757428" y="7772400"/>
            <a:ext cx="1872972" cy="457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551</Words>
  <Application>Microsoft Office PowerPoint</Application>
  <PresentationFormat>Произвольный</PresentationFormat>
  <Paragraphs>82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Kanit</vt:lpstr>
      <vt:lpstr>Calibri</vt:lpstr>
      <vt:lpstr>Martel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Mama</cp:lastModifiedBy>
  <cp:revision>3</cp:revision>
  <dcterms:created xsi:type="dcterms:W3CDTF">2025-11-26T20:14:18Z</dcterms:created>
  <dcterms:modified xsi:type="dcterms:W3CDTF">2025-11-26T20:29:56Z</dcterms:modified>
</cp:coreProperties>
</file>