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4" r:id="rId25"/>
    <p:sldId id="285" r:id="rId26"/>
    <p:sldId id="289" r:id="rId27"/>
    <p:sldId id="292" r:id="rId28"/>
    <p:sldId id="294" r:id="rId29"/>
    <p:sldId id="301" r:id="rId30"/>
    <p:sldId id="302" r:id="rId31"/>
    <p:sldId id="304" r:id="rId32"/>
    <p:sldId id="307" r:id="rId33"/>
    <p:sldId id="310" r:id="rId34"/>
    <p:sldId id="311" r:id="rId35"/>
    <p:sldId id="313" r:id="rId36"/>
    <p:sldId id="316" r:id="rId37"/>
    <p:sldId id="318" r:id="rId38"/>
    <p:sldId id="320" r:id="rId39"/>
    <p:sldId id="322" r:id="rId40"/>
    <p:sldId id="326" r:id="rId41"/>
    <p:sldId id="328" r:id="rId42"/>
    <p:sldId id="331" r:id="rId43"/>
    <p:sldId id="333" r:id="rId44"/>
  </p:sldIdLst>
  <p:sldSz cx="9144000" cy="5143500" type="screen16x9"/>
  <p:notesSz cx="6858000" cy="9144000"/>
  <p:embeddedFontLst>
    <p:embeddedFont>
      <p:font typeface="Oswald" charset="-52"/>
      <p:regular r:id="rId46"/>
      <p:bold r:id="rId47"/>
    </p:embeddedFont>
    <p:embeddedFont>
      <p:font typeface="Average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-725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0489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2abfeb6d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02abfeb6d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2abfeb6d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02abfeb6d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2abfeb6d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2abfeb6da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2abfeb6d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02abfeb6da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02abfeb6d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02abfeb6d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02abfeb6d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02abfeb6da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02abfeb6d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02abfeb6d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65231170a_0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065231170a_0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065231170a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065231170a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065231170a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065231170a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0257b85c3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0257b85c3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65231170a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065231170a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065231170a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065231170a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065231170a_0_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065231170a_0_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065231170a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065231170a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065231170a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065231170a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65231170a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065231170a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065231170a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065231170a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065231170a_0_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065231170a_0_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065231170a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065231170a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065231170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065231170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0257b85c34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0257b85c34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065231170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065231170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065231170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065231170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065231170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065231170a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065231170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065231170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065231170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065231170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065231170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065231170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065231170a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065231170a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065231170a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065231170a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065231170a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065231170a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065231170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065231170a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0257b85c3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0257b85c3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065231170a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065231170a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065231170a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065231170a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065231170a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065231170a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065231170a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065231170a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2abfeb6d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02abfeb6d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2abfeb6d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02abfeb6d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02abfeb6d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02abfeb6d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2abfeb6d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02abfeb6d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2abfeb6d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02abfeb6d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rgbClr val="F9CB9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250" y="157350"/>
            <a:ext cx="7801500" cy="10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Культура Середньовічної Європи</a:t>
            </a:r>
            <a:endParaRPr sz="300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1331675"/>
            <a:ext cx="7801500" cy="26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Лекція  4</a:t>
            </a:r>
            <a:endParaRPr sz="2400"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1800" y="2145225"/>
            <a:ext cx="4074525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700" y="1519538"/>
            <a:ext cx="186690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7675" y="1237650"/>
            <a:ext cx="2419350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265500" y="38047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>
                <a:solidFill>
                  <a:srgbClr val="000000"/>
                </a:solidFill>
              </a:rPr>
              <a:t> Однією з основних рис середньовічної культури є:</a:t>
            </a:r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1"/>
          </p:nvPr>
        </p:nvSpPr>
        <p:spPr>
          <a:xfrm>
            <a:off x="265500" y="1777924"/>
            <a:ext cx="4045200" cy="24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080000" lvl="0" indent="-4044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70"/>
              <a:buChar char="❖"/>
            </a:pPr>
            <a:r>
              <a:rPr lang="uk" sz="2770">
                <a:solidFill>
                  <a:srgbClr val="000000"/>
                </a:solidFill>
              </a:rPr>
              <a:t>нормативність</a:t>
            </a:r>
            <a:endParaRPr sz="2600"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2"/>
          </p:nvPr>
        </p:nvSpPr>
        <p:spPr>
          <a:xfrm>
            <a:off x="4939500" y="298275"/>
            <a:ext cx="3837000" cy="418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000000"/>
                </a:solidFill>
              </a:rPr>
              <a:t>Нормативність визначала принципи життя: 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Char char="❖"/>
            </a:pPr>
            <a:r>
              <a:rPr lang="uk" sz="2000">
                <a:solidFill>
                  <a:srgbClr val="000000"/>
                </a:solidFill>
              </a:rPr>
              <a:t>бути як "усі",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❖"/>
            </a:pPr>
            <a:r>
              <a:rPr lang="uk" sz="2000">
                <a:solidFill>
                  <a:srgbClr val="000000"/>
                </a:solidFill>
              </a:rPr>
              <a:t>підпорядковувати особисте всезагальному,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❖"/>
            </a:pPr>
            <a:r>
              <a:rPr lang="uk" sz="2000">
                <a:solidFill>
                  <a:srgbClr val="000000"/>
                </a:solidFill>
              </a:rPr>
              <a:t>служити Богу і пану, 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❖"/>
            </a:pPr>
            <a:r>
              <a:rPr lang="uk" sz="2000">
                <a:solidFill>
                  <a:srgbClr val="000000"/>
                </a:solidFill>
              </a:rPr>
              <a:t>виконувати запропоновані вимоги,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❖"/>
            </a:pPr>
            <a:r>
              <a:rPr lang="uk" sz="2000">
                <a:solidFill>
                  <a:srgbClr val="000000"/>
                </a:solidFill>
              </a:rPr>
              <a:t>кожен стан мав свій соціальний статус, невідповідність якому сприймалася як виклик системі.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702" y="2571751"/>
            <a:ext cx="3837000" cy="206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265500" y="298275"/>
            <a:ext cx="4045200" cy="18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>
                <a:solidFill>
                  <a:srgbClr val="000000"/>
                </a:solidFill>
              </a:rPr>
              <a:t>Однією з основних рис середньовічної культури є: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1"/>
          </p:nvPr>
        </p:nvSpPr>
        <p:spPr>
          <a:xfrm>
            <a:off x="265500" y="1660475"/>
            <a:ext cx="4045200" cy="20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080000" lvl="0" indent="-41084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70"/>
              <a:buChar char="❖"/>
            </a:pPr>
            <a:r>
              <a:rPr lang="uk" sz="2870">
                <a:solidFill>
                  <a:srgbClr val="000000"/>
                </a:solidFill>
              </a:rPr>
              <a:t>ієрархічність</a:t>
            </a:r>
            <a:endParaRPr sz="2700"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Ієрархічність визначала всі взаємовідносини між представниками існуючої феодальної драбини за принципом:</a:t>
            </a:r>
            <a:r>
              <a:rPr lang="uk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"Васал мого васала - не мій васал". </a:t>
            </a: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901" y="2400300"/>
            <a:ext cx="2826400" cy="24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265500" y="157350"/>
            <a:ext cx="4045200" cy="147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>
                <a:solidFill>
                  <a:srgbClr val="000000"/>
                </a:solidFill>
              </a:rPr>
              <a:t>Однією з основних рис середньовічної культури є:</a:t>
            </a:r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subTitle" idx="1"/>
          </p:nvPr>
        </p:nvSpPr>
        <p:spPr>
          <a:xfrm>
            <a:off x="265500" y="1590025"/>
            <a:ext cx="4045200" cy="26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080000" lvl="0" indent="-38544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70"/>
              <a:buChar char="❖"/>
            </a:pPr>
            <a:r>
              <a:rPr lang="uk" sz="2470">
                <a:solidFill>
                  <a:srgbClr val="000000"/>
                </a:solidFill>
              </a:rPr>
              <a:t>корпоративність</a:t>
            </a:r>
            <a:endParaRPr sz="2300"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2"/>
          </p:nvPr>
        </p:nvSpPr>
        <p:spPr>
          <a:xfrm>
            <a:off x="4939500" y="439200"/>
            <a:ext cx="3837000" cy="3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300" b="1">
                <a:solidFill>
                  <a:srgbClr val="000000"/>
                </a:solidFill>
              </a:rPr>
              <a:t>Корпоративність - </a:t>
            </a:r>
            <a:r>
              <a:rPr lang="uk" sz="2300">
                <a:solidFill>
                  <a:srgbClr val="000000"/>
                </a:solidFill>
              </a:rPr>
              <a:t>професійні об'єднання: купців, ремісників, майстрів. </a:t>
            </a:r>
            <a:endParaRPr sz="23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2300">
                <a:solidFill>
                  <a:srgbClr val="000000"/>
                </a:solidFill>
              </a:rPr>
              <a:t>Необхідність у них виникла в результаті зростання міст як центрів ремесла і торгівлі.</a:t>
            </a:r>
            <a:r>
              <a:rPr lang="uk" sz="2300"/>
              <a:t> </a:t>
            </a:r>
            <a:endParaRPr sz="2300"/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0" y="2421673"/>
            <a:ext cx="4045201" cy="2044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>
            <a:spLocks noGrp="1"/>
          </p:cNvSpPr>
          <p:nvPr>
            <p:ph type="title"/>
          </p:nvPr>
        </p:nvSpPr>
        <p:spPr>
          <a:xfrm>
            <a:off x="265500" y="2372425"/>
            <a:ext cx="4045200" cy="11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>
                <a:solidFill>
                  <a:srgbClr val="000000"/>
                </a:solidFill>
              </a:rPr>
              <a:t>Одними з основних рис середньовічної культури є:</a:t>
            </a:r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subTitle" idx="1"/>
          </p:nvPr>
        </p:nvSpPr>
        <p:spPr>
          <a:xfrm>
            <a:off x="265500" y="3598100"/>
            <a:ext cx="40452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800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❖"/>
            </a:pPr>
            <a:r>
              <a:rPr lang="uk" sz="2500">
                <a:solidFill>
                  <a:srgbClr val="000000"/>
                </a:solidFill>
              </a:rPr>
              <a:t>схоластичність</a:t>
            </a:r>
            <a:endParaRPr sz="2500">
              <a:solidFill>
                <a:srgbClr val="000000"/>
              </a:solidFill>
            </a:endParaRPr>
          </a:p>
          <a:p>
            <a:pPr marL="10800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❖"/>
            </a:pPr>
            <a:r>
              <a:rPr lang="uk" sz="2500">
                <a:solidFill>
                  <a:srgbClr val="000000"/>
                </a:solidFill>
              </a:rPr>
              <a:t>теоцентризм</a:t>
            </a:r>
            <a:endParaRPr sz="2500"/>
          </a:p>
        </p:txBody>
      </p:sp>
      <p:sp>
        <p:nvSpPr>
          <p:cNvPr id="152" name="Google Shape;152;p25"/>
          <p:cNvSpPr txBox="1">
            <a:spLocks noGrp="1"/>
          </p:cNvSpPr>
          <p:nvPr>
            <p:ph type="body" idx="2"/>
          </p:nvPr>
        </p:nvSpPr>
        <p:spPr>
          <a:xfrm>
            <a:off x="4939500" y="169100"/>
            <a:ext cx="3837000" cy="48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189" b="1"/>
              <a:t>Схоластичність</a:t>
            </a:r>
            <a:r>
              <a:rPr lang="uk" sz="2189"/>
              <a:t> - все сприймалося з позиції віри. </a:t>
            </a:r>
            <a:endParaRPr sz="2189"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189" b="1"/>
              <a:t>Теоцентризм </a:t>
            </a:r>
            <a:r>
              <a:rPr lang="uk" sz="2189"/>
              <a:t>- вищою сутністю вважався Бог. </a:t>
            </a:r>
            <a:endParaRPr sz="2189"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189"/>
              <a:t>Звідси випливає істотна складова тодішнього світогляду - теодіцея. </a:t>
            </a:r>
            <a:endParaRPr sz="2189"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189" b="1"/>
              <a:t>Теодіцея</a:t>
            </a:r>
            <a:r>
              <a:rPr lang="uk" sz="2189"/>
              <a:t> (від франц. Theodicee - виправдання Бога; від грец. Theos - Бог та dike - справедливість) - загальний напрям релігійно-філософських доктрин, які намагалися узгодити ідею всемогутнього, благого Бога з наявністю світового зла, виправдати Бога як творця усього сущого всупереч існуванню темних сил.</a:t>
            </a:r>
            <a:endParaRPr sz="2189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50" y="169100"/>
            <a:ext cx="3934476" cy="220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>
            <a:off x="510775" y="2570300"/>
            <a:ext cx="8321400" cy="214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722">
                <a:solidFill>
                  <a:srgbClr val="000000"/>
                </a:solidFill>
              </a:rPr>
              <a:t>    Згідно з середньовічною християнською доктриною людська </a:t>
            </a:r>
            <a:endParaRPr sz="2722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722">
                <a:solidFill>
                  <a:srgbClr val="000000"/>
                </a:solidFill>
              </a:rPr>
              <a:t>особистість формується за образом і подобою  </a:t>
            </a:r>
            <a:endParaRPr sz="2722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722">
                <a:solidFill>
                  <a:srgbClr val="000000"/>
                </a:solidFill>
              </a:rPr>
              <a:t>Абсолютної Особистості - Бога. </a:t>
            </a:r>
            <a:endParaRPr sz="2722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6"/>
          <p:cNvSpPr txBox="1">
            <a:spLocks noGrp="1"/>
          </p:cNvSpPr>
          <p:nvPr>
            <p:ph type="body" idx="1"/>
          </p:nvPr>
        </p:nvSpPr>
        <p:spPr>
          <a:xfrm>
            <a:off x="311700" y="3868200"/>
            <a:ext cx="8520600" cy="11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uk" sz="2100">
                <a:solidFill>
                  <a:srgbClr val="000000"/>
                </a:solidFill>
              </a:rPr>
              <a:t>Тому пізнання людиною Бога як шлях до спасіння відбувається через їхнє спілкування - молитву, сповідь та покаяння.</a:t>
            </a:r>
            <a:endParaRPr sz="2100">
              <a:solidFill>
                <a:srgbClr val="000000"/>
              </a:solidFill>
            </a:endParaRPr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7315" y="50800"/>
            <a:ext cx="5356831" cy="2227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190250" y="568375"/>
            <a:ext cx="5965500" cy="40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uk" sz="1900"/>
              <a:t>Християнство формувало нові орієнтири, які стали основою світогляду середньовічного суспільства. </a:t>
            </a:r>
            <a:endParaRPr sz="1900"/>
          </a:p>
          <a:p>
            <a:pPr marL="457200" lvl="0" indent="-337185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uk" sz="1900"/>
              <a:t>Тепер Всесвіт розглядався як творіння Бога, створене з нічого і приречене на загибель у встановлений час. </a:t>
            </a:r>
            <a:endParaRPr sz="1900"/>
          </a:p>
          <a:p>
            <a:pPr marL="457200" lvl="0" indent="-337185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uk" sz="1900"/>
              <a:t>Людина, прагнучи до єдності з Богом, все більше відчужувалася від природи. Існуюче раніше "циклічне" сприйняття часу змінилося "лінійним", оскільки вважалося, що вічність лежить до початку й після кінця буття, а час є лише проміжком між створенням земного світу і страшним судом. </a:t>
            </a:r>
            <a:endParaRPr sz="1900"/>
          </a:p>
          <a:p>
            <a:pPr marL="457200" lvl="0" indent="-337185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uk" sz="1900"/>
              <a:t>Пріоритетами стали: віра над розумом, духовне над тілесним, примирення над активністю, аскетизм над повнотою життя. </a:t>
            </a:r>
            <a:endParaRPr sz="1900"/>
          </a:p>
          <a:p>
            <a:pPr marL="457200" lvl="0" indent="-337185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uk" sz="1900"/>
              <a:t>Ранньохристиянський світогляд заклав основу, згідно з якою праця стала розглядатися як обов'язкова риса "нової людини".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66" name="Google Shape;1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4675" y="1014625"/>
            <a:ext cx="2307550" cy="2846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265500" y="392225"/>
            <a:ext cx="4045200" cy="105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rgbClr val="000000"/>
                </a:solidFill>
              </a:rPr>
              <a:t>Значення християнства неможливо переоцінити: </a:t>
            </a:r>
            <a:endParaRPr sz="3100">
              <a:solidFill>
                <a:srgbClr val="000000"/>
              </a:solidFill>
            </a:endParaRPr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"/>
          </p:nvPr>
        </p:nvSpPr>
        <p:spPr>
          <a:xfrm>
            <a:off x="265500" y="1449125"/>
            <a:ext cx="4045200" cy="3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❖"/>
            </a:pPr>
            <a:r>
              <a:rPr lang="uk">
                <a:solidFill>
                  <a:srgbClr val="000000"/>
                </a:solidFill>
              </a:rPr>
              <a:t>воно вивело людей із варварського стану </a:t>
            </a:r>
            <a:endParaRPr>
              <a:solidFill>
                <a:srgbClr val="000000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❖"/>
            </a:pPr>
            <a:r>
              <a:rPr lang="uk">
                <a:solidFill>
                  <a:srgbClr val="000000"/>
                </a:solidFill>
              </a:rPr>
              <a:t>затвердило у свідомості людей нові гуманістичні установки та високі моральні цінності</a:t>
            </a:r>
            <a:endParaRPr>
              <a:solidFill>
                <a:srgbClr val="000000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❖"/>
            </a:pPr>
            <a:r>
              <a:rPr lang="uk">
                <a:solidFill>
                  <a:srgbClr val="000000"/>
                </a:solidFill>
              </a:rPr>
              <a:t>сприяло об'єднанню європейських народів в єдину духовну спільність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uk"/>
              <a:t>.</a:t>
            </a:r>
            <a:endParaRPr/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7618" y="102100"/>
            <a:ext cx="3400769" cy="475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775" y="152400"/>
            <a:ext cx="65446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075" y="105425"/>
            <a:ext cx="666477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725" y="152400"/>
            <a:ext cx="670680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959975" y="549825"/>
            <a:ext cx="7438800" cy="1932600"/>
          </a:xfrm>
          <a:prstGeom prst="rect">
            <a:avLst/>
          </a:prstGeom>
        </p:spPr>
        <p:txBody>
          <a:bodyPr spcFirstLastPara="1" wrap="square" lIns="360000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ПЛАН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0000" lvl="0" indent="-228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   Християнський характер середньовічної культури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0000" lvl="0" indent="-228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   Духовно-культурна спадщина Візантійської імперії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0000" lvl="0" indent="-22860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   Історичні передумови формування культури Київської Русі.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0000" lvl="0" indent="-22860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   Культура Галицько-Волинської держави.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950" y="2957500"/>
            <a:ext cx="3439568" cy="193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3800" y="2957500"/>
            <a:ext cx="2438400" cy="187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420" y="125600"/>
            <a:ext cx="7205408" cy="489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285200" cy="3900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0" b="7230"/>
          <a:stretch/>
        </p:blipFill>
        <p:spPr bwMode="auto">
          <a:xfrm>
            <a:off x="5029199" y="2150654"/>
            <a:ext cx="1944915" cy="285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" r="46676"/>
          <a:stretch/>
        </p:blipFill>
        <p:spPr bwMode="auto">
          <a:xfrm>
            <a:off x="6916056" y="130629"/>
            <a:ext cx="2068287" cy="276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5"/>
          <p:cNvPicPr preferRelativeResize="0"/>
          <p:nvPr/>
        </p:nvPicPr>
        <p:blipFill rotWithShape="1">
          <a:blip r:embed="rId3">
            <a:alphaModFix/>
          </a:blip>
          <a:srcRect b="7611"/>
          <a:stretch/>
        </p:blipFill>
        <p:spPr>
          <a:xfrm>
            <a:off x="1221024" y="304801"/>
            <a:ext cx="6594801" cy="44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86" y="2307061"/>
            <a:ext cx="3824516" cy="264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45" y="144917"/>
            <a:ext cx="5107893" cy="32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6800" y="70201"/>
            <a:ext cx="5392057" cy="359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" y="1408567"/>
            <a:ext cx="3555999" cy="280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39" y="2315028"/>
            <a:ext cx="3514732" cy="263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86" y="164760"/>
            <a:ext cx="5123543" cy="380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982" y="2814860"/>
            <a:ext cx="3564951" cy="226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1" t="3047" r="9079" b="2246"/>
          <a:stretch/>
        </p:blipFill>
        <p:spPr bwMode="auto">
          <a:xfrm>
            <a:off x="965201" y="58961"/>
            <a:ext cx="3062514" cy="275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3" y="58961"/>
            <a:ext cx="4738914" cy="322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78" y="232621"/>
            <a:ext cx="4626636" cy="286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56" y="1792514"/>
            <a:ext cx="4502704" cy="320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3830"/>
            <a:ext cx="4475965" cy="3442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738" y="101600"/>
            <a:ext cx="4703755" cy="322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075" y="105425"/>
            <a:ext cx="64713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00"/>
                </a:solidFill>
              </a:rPr>
              <a:t>1.    Християнський характер середньовічної культури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683450" y="1152475"/>
            <a:ext cx="8020500" cy="37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583">
                <a:solidFill>
                  <a:srgbClr val="000000"/>
                </a:solidFill>
              </a:rPr>
              <a:t>     Культура сучасної Західної Європи спирається на підґрунтя, що утворилося за тисячоліття </a:t>
            </a:r>
            <a:r>
              <a:rPr lang="uk" sz="2583" b="1">
                <a:solidFill>
                  <a:srgbClr val="000000"/>
                </a:solidFill>
              </a:rPr>
              <a:t>від кінця V ст. до початку XV ст. </a:t>
            </a:r>
            <a:r>
              <a:rPr lang="uk" sz="2583">
                <a:solidFill>
                  <a:srgbClr val="000000"/>
                </a:solidFill>
              </a:rPr>
              <a:t>(на півночі Європи - до середини XVII ст.). В історичній науці за цим періодом закріпилася назва </a:t>
            </a:r>
            <a:r>
              <a:rPr lang="uk" sz="2583" b="1">
                <a:solidFill>
                  <a:srgbClr val="000000"/>
                </a:solidFill>
              </a:rPr>
              <a:t>"середні віки"</a:t>
            </a:r>
            <a:r>
              <a:rPr lang="uk" sz="2583">
                <a:solidFill>
                  <a:srgbClr val="000000"/>
                </a:solidFill>
              </a:rPr>
              <a:t>. </a:t>
            </a:r>
            <a:endParaRPr sz="2583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583">
                <a:solidFill>
                  <a:srgbClr val="000000"/>
                </a:solidFill>
              </a:rPr>
              <a:t>    Культурна спадщина середньовіччя посіла значне місце в історії культури людства й позначилася на розвитку філософії, релігії, права, природничих наук. Особливо вагомими були досягнення літератури та мистецтва. Творчість митців середньовіччя залишила людству невмирущі художні цінності.</a:t>
            </a:r>
            <a:endParaRPr sz="2583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sz="2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t="50000"/>
          <a:stretch/>
        </p:blipFill>
        <p:spPr>
          <a:xfrm>
            <a:off x="4572000" y="3818250"/>
            <a:ext cx="3981849" cy="11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863771" cy="44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25" y="2235200"/>
            <a:ext cx="3061013" cy="229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71" y="100353"/>
            <a:ext cx="3179722" cy="209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5849257" cy="424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"/>
          <a:stretch/>
        </p:blipFill>
        <p:spPr bwMode="auto">
          <a:xfrm>
            <a:off x="4071257" y="3796840"/>
            <a:ext cx="4884058" cy="128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72" y="1683657"/>
            <a:ext cx="2526278" cy="202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58" y="224970"/>
            <a:ext cx="6023429" cy="456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8" t="24263" r="5445" b="23962"/>
          <a:stretch/>
        </p:blipFill>
        <p:spPr bwMode="auto">
          <a:xfrm>
            <a:off x="6270171" y="2816733"/>
            <a:ext cx="2540000" cy="214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935" y="0"/>
            <a:ext cx="1812472" cy="281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600" y="40975"/>
            <a:ext cx="6784795" cy="506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915" y="0"/>
            <a:ext cx="5987142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4" t="28787" r="2752" b="22185"/>
          <a:stretch/>
        </p:blipFill>
        <p:spPr bwMode="auto">
          <a:xfrm>
            <a:off x="6403997" y="101598"/>
            <a:ext cx="2459447" cy="186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78" y="2053318"/>
            <a:ext cx="2097087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1427"/>
            <a:ext cx="6408201" cy="4804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2" t="23317" r="2349" b="7727"/>
          <a:stretch/>
        </p:blipFill>
        <p:spPr bwMode="auto">
          <a:xfrm>
            <a:off x="6676572" y="108857"/>
            <a:ext cx="2228090" cy="254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659" y="2651334"/>
            <a:ext cx="2029916" cy="239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58928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655" y="762538"/>
            <a:ext cx="3055257" cy="289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6037943" cy="480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t="20734" r="38934" b="3381"/>
          <a:stretch/>
        </p:blipFill>
        <p:spPr bwMode="auto">
          <a:xfrm>
            <a:off x="6865258" y="123372"/>
            <a:ext cx="2003026" cy="248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59" y="2803752"/>
            <a:ext cx="2054225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77"/>
          <p:cNvPicPr preferRelativeResize="0"/>
          <p:nvPr/>
        </p:nvPicPr>
        <p:blipFill rotWithShape="1">
          <a:blip r:embed="rId3">
            <a:alphaModFix/>
          </a:blip>
          <a:srcRect b="9249"/>
          <a:stretch/>
        </p:blipFill>
        <p:spPr>
          <a:xfrm>
            <a:off x="87086" y="205371"/>
            <a:ext cx="4736018" cy="386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7"/>
          <a:stretch/>
        </p:blipFill>
        <p:spPr bwMode="auto">
          <a:xfrm>
            <a:off x="6829878" y="147314"/>
            <a:ext cx="2110921" cy="271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08" y="2139399"/>
            <a:ext cx="2895037" cy="290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327932" cy="417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51"/>
          <a:stretch/>
        </p:blipFill>
        <p:spPr bwMode="auto">
          <a:xfrm>
            <a:off x="6703107" y="68428"/>
            <a:ext cx="2346551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/>
          <a:stretch/>
        </p:blipFill>
        <p:spPr bwMode="auto">
          <a:xfrm>
            <a:off x="5304971" y="2360307"/>
            <a:ext cx="2147892" cy="266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40" y="268661"/>
            <a:ext cx="1678267" cy="209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   </a:t>
            </a:r>
            <a:r>
              <a:rPr lang="uk" sz="2666">
                <a:solidFill>
                  <a:srgbClr val="000000"/>
                </a:solidFill>
              </a:rPr>
              <a:t>Для середньовіччя характерні такі соціально-історичні особливості:</a:t>
            </a:r>
            <a:endParaRPr sz="2666">
              <a:solidFill>
                <a:srgbClr val="000000"/>
              </a:solidFill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405650" y="1258175"/>
            <a:ext cx="823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❖"/>
            </a:pPr>
            <a:r>
              <a:rPr lang="uk" sz="2200">
                <a:solidFill>
                  <a:srgbClr val="000000"/>
                </a:solidFill>
              </a:rPr>
              <a:t>перехід до феодалізму (основний зміст цієї соціально-економічної формації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❖"/>
            </a:pPr>
            <a:r>
              <a:rPr lang="uk" sz="2200">
                <a:solidFill>
                  <a:srgbClr val="000000"/>
                </a:solidFill>
              </a:rPr>
              <a:t>земельна власність, передача її в спадщину, залежність політичної влади від неї)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❖"/>
            </a:pPr>
            <a:r>
              <a:rPr lang="uk" sz="2200">
                <a:solidFill>
                  <a:srgbClr val="000000"/>
                </a:solidFill>
              </a:rPr>
              <a:t>затвердження системи міського самоврядування, організація цехів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❖"/>
            </a:pPr>
            <a:r>
              <a:rPr lang="uk" sz="2200">
                <a:solidFill>
                  <a:srgbClr val="000000"/>
                </a:solidFill>
              </a:rPr>
              <a:t>виникнення абсолютної монархії</a:t>
            </a: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7900" y="3460225"/>
            <a:ext cx="2311726" cy="154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139" y="119410"/>
            <a:ext cx="6469690" cy="463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41" y="2698811"/>
            <a:ext cx="2414587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690" y="119411"/>
            <a:ext cx="1828801" cy="25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12" y="87086"/>
            <a:ext cx="5223318" cy="406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7029" y="186389"/>
            <a:ext cx="3182650" cy="4690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132" y="52700"/>
            <a:ext cx="6676443" cy="50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90"/>
          <p:cNvPicPr preferRelativeResize="0"/>
          <p:nvPr/>
        </p:nvPicPr>
        <p:blipFill rotWithShape="1">
          <a:blip r:embed="rId3">
            <a:alphaModFix/>
          </a:blip>
          <a:srcRect t="6708"/>
          <a:stretch/>
        </p:blipFill>
        <p:spPr>
          <a:xfrm>
            <a:off x="0" y="0"/>
            <a:ext cx="6444343" cy="454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5" t="22939" r="7877" b="44225"/>
          <a:stretch/>
        </p:blipFill>
        <p:spPr bwMode="auto">
          <a:xfrm>
            <a:off x="3686627" y="3403598"/>
            <a:ext cx="5000171" cy="158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37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00"/>
                </a:solidFill>
              </a:rPr>
              <a:t>Культура середньовічної Європи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862" dirty="0">
                <a:solidFill>
                  <a:srgbClr val="000000"/>
                </a:solidFill>
              </a:rPr>
              <a:t>У культурі середньовічної Європи виділяють три етапи: </a:t>
            </a:r>
            <a:endParaRPr sz="2862" dirty="0">
              <a:solidFill>
                <a:srgbClr val="000000"/>
              </a:solidFill>
            </a:endParaRPr>
          </a:p>
          <a:p>
            <a:pPr marL="457200" lvl="0" indent="-328581" algn="just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uk" sz="2862" dirty="0">
                <a:solidFill>
                  <a:srgbClr val="000000"/>
                </a:solidFill>
              </a:rPr>
              <a:t>культура раннього феодалізму (V - VIII ст.)</a:t>
            </a:r>
            <a:endParaRPr sz="2862" dirty="0">
              <a:solidFill>
                <a:srgbClr val="000000"/>
              </a:solidFill>
            </a:endParaRPr>
          </a:p>
          <a:p>
            <a:pPr marL="457200" lvl="0" indent="-328581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uk" sz="2862" dirty="0">
                <a:solidFill>
                  <a:srgbClr val="000000"/>
                </a:solidFill>
              </a:rPr>
              <a:t>культура зрілого феодалізму (IX - XIII ст.) </a:t>
            </a:r>
            <a:endParaRPr sz="2862" dirty="0">
              <a:solidFill>
                <a:srgbClr val="000000"/>
              </a:solidFill>
            </a:endParaRPr>
          </a:p>
          <a:p>
            <a:pPr marL="457200" lvl="0" indent="-328581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❖"/>
            </a:pPr>
            <a:r>
              <a:rPr lang="uk" sz="2862" dirty="0">
                <a:solidFill>
                  <a:srgbClr val="000000"/>
                </a:solidFill>
              </a:rPr>
              <a:t>культура пізнього феодалізму (XIV - XVI ст.) </a:t>
            </a:r>
            <a:endParaRPr sz="2862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862" dirty="0">
                <a:solidFill>
                  <a:srgbClr val="000000"/>
                </a:solidFill>
              </a:rPr>
              <a:t>На думку одного з провідних представників школи "Анналів" Жана Ле Гоффа, середньовіччя тривало до XVIII ст. </a:t>
            </a:r>
            <a:endParaRPr sz="2862" dirty="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 sz="2862" dirty="0">
                <a:solidFill>
                  <a:srgbClr val="000000"/>
                </a:solidFill>
              </a:rPr>
              <a:t>Початок добі середньовіччя поклала криза, що її переживав римський світ у III столітті. Передусім далася взнаки боротьба, яку вів Рим із провінціями й у якій так і не зміг перемогти. Середньовіччя успадкувало цю боротьбу, на його культуру впливали процеси як об'єднання, так і уособлення різних частин Заходу, в ній відбилися, з одного боку, цілком щире бажання об'єднатись у християнській вірі, з іншого - потяг до національної самостійності.</a:t>
            </a:r>
            <a:endParaRPr sz="2862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l="1637" t="2226" r="50197" b="50503"/>
          <a:stretch/>
        </p:blipFill>
        <p:spPr>
          <a:xfrm>
            <a:off x="5994400" y="648224"/>
            <a:ext cx="2830286" cy="1507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311700" y="169100"/>
            <a:ext cx="6560400" cy="13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00"/>
                </a:solidFill>
              </a:rPr>
              <a:t>Культура середньовічної Європи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201975" y="298275"/>
            <a:ext cx="6670200" cy="46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457200" lvl="0" indent="-342900" algn="just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uk">
                <a:solidFill>
                  <a:srgbClr val="000000"/>
                </a:solidFill>
              </a:rPr>
              <a:t>Характерним для середніх віків було змішання народів, що надало культурі середньовіччя особливого колориту.  Деякі римські імператори мали надію відновити велич імперії під зверхністю нового бога - Христа. </a:t>
            </a:r>
            <a:endParaRPr>
              <a:solidFill>
                <a:srgbClr val="000000"/>
              </a:solidFill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uk">
                <a:solidFill>
                  <a:srgbClr val="000000"/>
                </a:solidFill>
              </a:rPr>
              <a:t>30 квітня 311 року імператор Галерій офіційно визнав християн, і хоч не раз іще зазнавали вони переслідувань, християнська доктрина стала основним елементом світогляду середньовічної Європи. </a:t>
            </a:r>
            <a:endParaRPr>
              <a:solidFill>
                <a:srgbClr val="000000"/>
              </a:solidFill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uk">
                <a:solidFill>
                  <a:srgbClr val="000000"/>
                </a:solidFill>
              </a:rPr>
              <a:t>Християнство принесло в середньовічну систему цінностей греко-римську культурну спадщину. </a:t>
            </a:r>
            <a:endParaRPr>
              <a:solidFill>
                <a:srgbClr val="000000"/>
              </a:solidFill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❖"/>
            </a:pPr>
            <a:r>
              <a:rPr lang="uk">
                <a:solidFill>
                  <a:srgbClr val="000000"/>
                </a:solidFill>
              </a:rPr>
              <a:t>До цього слід додати особливу роль зовнішнього чинника - варварської навали у V ст., яка підштовхнула процес формування культури середньовіччя, надавши йому яскраво вираженого драматичного характеру.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6050" y="874526"/>
            <a:ext cx="1842850" cy="28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00"/>
                </a:solidFill>
              </a:rPr>
              <a:t>1.    Християнський характер середньовічної культури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00"/>
                </a:solidFill>
              </a:rPr>
              <a:t>Процеси зародження і розвитку культури Середньовіччя обумовлювалися взаємодією трьох визначальних факторів, які мають різне походження, але виступили у щільному взаємозв'язку: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00"/>
                </a:solidFill>
              </a:rPr>
              <a:t>   1)	 культурна еволюція пізньоантичного світу;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00"/>
                </a:solidFill>
              </a:rPr>
              <a:t>   2)	 традиції народної культури "варварів";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00"/>
                </a:solidFill>
              </a:rPr>
              <a:t>   3)	 християнська релігія.</a:t>
            </a:r>
            <a:endParaRPr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solidFill>
                  <a:srgbClr val="000000"/>
                </a:solidFill>
              </a:rPr>
              <a:t>Найхарактерніших рис середньовічна культура набула з Х ст. У цей період у суспільстві створюється розвинута соціальна структура: розвиваються міста, а разом з ними - ремесла, торгівля, школи й університети, мистецтво в усіх основних його видах.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080800" cy="10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00"/>
                </a:solidFill>
              </a:rPr>
              <a:t>У культурі Середньовіччя можна виділити три субкультури: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90000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-171449" algn="just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Char char="❖"/>
            </a:pPr>
            <a:r>
              <a:rPr lang="uk" sz="2700">
                <a:solidFill>
                  <a:srgbClr val="000000"/>
                </a:solidFill>
              </a:rPr>
              <a:t>релігійно-церковну</a:t>
            </a:r>
            <a:endParaRPr sz="2700">
              <a:solidFill>
                <a:srgbClr val="000000"/>
              </a:solidFill>
            </a:endParaRPr>
          </a:p>
          <a:p>
            <a:pPr marL="0" lvl="0" indent="-171449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❖"/>
            </a:pPr>
            <a:r>
              <a:rPr lang="uk" sz="2700">
                <a:solidFill>
                  <a:srgbClr val="000000"/>
                </a:solidFill>
              </a:rPr>
              <a:t>світську</a:t>
            </a:r>
            <a:endParaRPr sz="2700">
              <a:solidFill>
                <a:srgbClr val="000000"/>
              </a:solidFill>
            </a:endParaRPr>
          </a:p>
          <a:p>
            <a:pPr marL="0" lvl="0" indent="-171449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❖"/>
            </a:pPr>
            <a:r>
              <a:rPr lang="uk" sz="2700">
                <a:solidFill>
                  <a:srgbClr val="000000"/>
                </a:solidFill>
              </a:rPr>
              <a:t>народну </a:t>
            </a:r>
            <a:endParaRPr sz="2700">
              <a:solidFill>
                <a:srgbClr val="000000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solidFill>
                  <a:srgbClr val="000000"/>
                </a:solidFill>
              </a:rPr>
              <a:t>   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7800" y="133338"/>
            <a:ext cx="3251226" cy="487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0947" y="3077027"/>
            <a:ext cx="2061911" cy="1773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067" y="3280267"/>
            <a:ext cx="2155451" cy="166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265500" y="298275"/>
            <a:ext cx="4045200" cy="238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>
                <a:solidFill>
                  <a:srgbClr val="000000"/>
                </a:solidFill>
              </a:rPr>
              <a:t> Основними рисами середньовічної культури є:</a:t>
            </a:r>
            <a:endParaRPr sz="30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1"/>
          </p:nvPr>
        </p:nvSpPr>
        <p:spPr>
          <a:xfrm>
            <a:off x="265500" y="2048000"/>
            <a:ext cx="40452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80000" lvl="0" indent="-37274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70"/>
              <a:buChar char="❖"/>
            </a:pPr>
            <a:r>
              <a:rPr lang="uk" sz="2270">
                <a:solidFill>
                  <a:srgbClr val="000000"/>
                </a:solidFill>
              </a:rPr>
              <a:t>нормативність</a:t>
            </a:r>
            <a:endParaRPr sz="2270">
              <a:solidFill>
                <a:srgbClr val="000000"/>
              </a:solidFill>
            </a:endParaRPr>
          </a:p>
          <a:p>
            <a:pPr marL="1080000" lvl="0" indent="-37274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70"/>
              <a:buChar char="❖"/>
            </a:pPr>
            <a:r>
              <a:rPr lang="uk" sz="2270">
                <a:solidFill>
                  <a:srgbClr val="000000"/>
                </a:solidFill>
              </a:rPr>
              <a:t>ієрархічність</a:t>
            </a:r>
            <a:endParaRPr sz="2270">
              <a:solidFill>
                <a:srgbClr val="000000"/>
              </a:solidFill>
            </a:endParaRPr>
          </a:p>
          <a:p>
            <a:pPr marL="1080000" lvl="0" indent="-37274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70"/>
              <a:buChar char="❖"/>
            </a:pPr>
            <a:r>
              <a:rPr lang="uk" sz="2270">
                <a:solidFill>
                  <a:srgbClr val="000000"/>
                </a:solidFill>
              </a:rPr>
              <a:t>корпоративність</a:t>
            </a:r>
            <a:endParaRPr sz="2270">
              <a:solidFill>
                <a:srgbClr val="000000"/>
              </a:solidFill>
            </a:endParaRPr>
          </a:p>
          <a:p>
            <a:pPr marL="1080000" lvl="0" indent="-37274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70"/>
              <a:buChar char="❖"/>
            </a:pPr>
            <a:r>
              <a:rPr lang="uk" sz="2270">
                <a:solidFill>
                  <a:srgbClr val="000000"/>
                </a:solidFill>
              </a:rPr>
              <a:t>схоластичність</a:t>
            </a:r>
            <a:endParaRPr sz="2270">
              <a:solidFill>
                <a:srgbClr val="000000"/>
              </a:solidFill>
            </a:endParaRPr>
          </a:p>
          <a:p>
            <a:pPr marL="1080000" lvl="0" indent="-37274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70"/>
              <a:buChar char="❖"/>
            </a:pPr>
            <a:r>
              <a:rPr lang="uk" sz="2270">
                <a:solidFill>
                  <a:srgbClr val="000000"/>
                </a:solidFill>
              </a:rPr>
              <a:t>теоцентризм</a:t>
            </a:r>
            <a:endParaRPr sz="227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endParaRPr sz="1470"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2"/>
          </p:nvPr>
        </p:nvSpPr>
        <p:spPr>
          <a:xfrm>
            <a:off x="4939500" y="122125"/>
            <a:ext cx="3837000" cy="47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uk"/>
              <a:t>. </a:t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9400" y="116301"/>
            <a:ext cx="3757200" cy="4910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842</Words>
  <Application>Microsoft Office PowerPoint</Application>
  <PresentationFormat>Екран (16:9)</PresentationFormat>
  <Paragraphs>85</Paragraphs>
  <Slides>43</Slides>
  <Notes>43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43</vt:i4>
      </vt:variant>
    </vt:vector>
  </HeadingPairs>
  <TitlesOfParts>
    <vt:vector size="47" baseType="lpstr">
      <vt:lpstr>Arial</vt:lpstr>
      <vt:lpstr>Oswald</vt:lpstr>
      <vt:lpstr>Average</vt:lpstr>
      <vt:lpstr>Slate</vt:lpstr>
      <vt:lpstr> Культура Середньовічної Європи</vt:lpstr>
      <vt:lpstr> ПЛАН 1.    Християнський характер середньовічної культури 2.    Духовно-культурна спадщина Візантійської імперії 3.    Історичні передумови формування культури Київської Русі. 4.    Культура Галицько-Волинської держави.</vt:lpstr>
      <vt:lpstr>1.    Християнський характер середньовічної культури</vt:lpstr>
      <vt:lpstr>   Для середньовіччя характерні такі соціально-історичні особливості:</vt:lpstr>
      <vt:lpstr>Культура середньовічної Європи </vt:lpstr>
      <vt:lpstr>Культура середньовічної Європи</vt:lpstr>
      <vt:lpstr>1.    Християнський характер середньовічної культури</vt:lpstr>
      <vt:lpstr>У культурі Середньовіччя можна виділити три субкультури:</vt:lpstr>
      <vt:lpstr> Основними рисами середньовічної культури є:  </vt:lpstr>
      <vt:lpstr> Однією з основних рис середньовічної культури є:</vt:lpstr>
      <vt:lpstr>Однією з основних рис середньовічної культури є: </vt:lpstr>
      <vt:lpstr>Однією з основних рис середньовічної культури є:</vt:lpstr>
      <vt:lpstr>Одними з основних рис середньовічної культури є:</vt:lpstr>
      <vt:lpstr>    Згідно з середньовічною християнською доктриною людська  особистість формується за образом і подобою   Абсолютної Особистості - Бога.   </vt:lpstr>
      <vt:lpstr>Християнство формувало нові орієнтири, які стали основою світогляду середньовічного суспільства.  Тепер Всесвіт розглядався як творіння Бога, створене з нічого і приречене на загибель у встановлений час.  Людина, прагнучи до єдності з Богом, все більше відчужувалася від природи. Існуюче раніше "циклічне" сприйняття часу змінилося "лінійним", оскільки вважалося, що вічність лежить до початку й після кінця буття, а час є лише проміжком між створенням земного світу і страшним судом.  Пріоритетами стали: віра над розумом, духовне над тілесним, примирення над активністю, аскетизм над повнотою життя.  Ранньохристиянський світогляд заклав основу, згідно з якою праця стала розглядатися як обов'язкова риса "нової людини". </vt:lpstr>
      <vt:lpstr>Значення християнства неможливо переоцінити: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Середньовічної Європи</dc:title>
  <dc:creator>1</dc:creator>
  <cp:lastModifiedBy>1</cp:lastModifiedBy>
  <cp:revision>15</cp:revision>
  <dcterms:modified xsi:type="dcterms:W3CDTF">2024-09-28T10:24:53Z</dcterms:modified>
</cp:coreProperties>
</file>