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785880" y="642960"/>
            <a:ext cx="7769880" cy="4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Великий практикум з </a:t>
            </a:r>
            <a:r>
              <a:rPr lang="ru-RU" sz="3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імунології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85840" y="1285920"/>
            <a:ext cx="8498520" cy="49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000" lnSpcReduction="200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0070C0"/>
                </a:solidFill>
                <a:latin typeface="Calibri"/>
                <a:ea typeface="DejaVu Sans"/>
              </a:rPr>
              <a:t>Лабораторне заняття № 8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FF0000"/>
                </a:solidFill>
                <a:latin typeface="Calibri"/>
                <a:ea typeface="DejaVu Sans"/>
              </a:rPr>
              <a:t>Люмінесцентний метод аналізу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FF0000"/>
                </a:solidFill>
                <a:latin typeface="Calibri"/>
                <a:ea typeface="DejaVu Sans"/>
              </a:rPr>
              <a:t>функціональної активності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FF0000"/>
                </a:solidFill>
                <a:latin typeface="Calibri"/>
                <a:ea typeface="DejaVu Sans"/>
              </a:rPr>
              <a:t>лімфоцитів із застосуванням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FF0000"/>
                </a:solidFill>
                <a:latin typeface="Calibri"/>
                <a:ea typeface="DejaVu Sans"/>
              </a:rPr>
              <a:t>двохвильового люмінофору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FF0000"/>
                </a:solidFill>
                <a:latin typeface="Calibri"/>
                <a:ea typeface="DejaVu Sans"/>
              </a:rPr>
              <a:t>акридинового оранжевого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МЕТА: вивчити і засвоїти люмінесцентний метод із застосуванням акридинового оранжевого для визначення активації імунокомпетентних клітин у процесі імуногенезу.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60000" y="597960"/>
            <a:ext cx="8494920" cy="511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В стаціонарних умовах молекула речовини володіє конфігурацією електронних орбіт з найбільш низькою із можливих потенційною енергією та знаходиться, як прийнято говорити, в основному, стані.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Тепловий рух призводить до коливання атомів всередині молекули і обертанню її як цілого, що супроводжується флуктуаціями потенційної енергії основного стану.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ілюстрування зручно скористатися прикладом двоатомної молекули, яка припускає ще </a:t>
            </a:r>
            <a:r>
              <a:rPr lang="ru-RU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двохвимірне зображення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(рис.1).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Найнижчий енергетичний рівень або основний стан описуєтся кривою So, на якій горизонтальними лініями схематично показані енергетичні підрівні, які відповідають різним коливальним станам молекули в основному стані (So) її електронної орбіти. 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44000" y="134640"/>
            <a:ext cx="8854920" cy="639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Якщо тепер молекула зможе отримати ззовні додаткову порцію енергії, то вона переходить в стан з надлишком потенційної енергії і виявляється, як прийнято говорити, в 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збудженому стані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 Цей стан є нестійким, і через деякий час (10</a:t>
            </a:r>
            <a:r>
              <a:rPr lang="ru-RU" sz="1800" b="1" strike="noStrike" spc="-1" baseline="33000">
                <a:solidFill>
                  <a:srgbClr val="000000"/>
                </a:solidFill>
                <a:latin typeface="Arial"/>
                <a:ea typeface="DejaVu Sans"/>
              </a:rPr>
              <a:t>-8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с), віддавши тим чи іншим способом надлишкову енергію, система повертається у вихідний 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основний стан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Випромінювання світла молекулою речовини при переході її з збудженого стану в основний називається 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люмінесценцією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Хоча з теоретичної точки зору спосіб передачі молекулі додаткової енергії і переведення її в збуджений стан не має особливого значення, на практиці за цією ознакою розрізняють 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фотолюмінесценцію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(збудження світловим випромінюванням), 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рентгенолюмінесценцію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(збудження рентгеновимі променями), 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катодолюмінесценцію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(збудження пучком прискорених електронів) і т.д.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Дещо окремо стоять хімічні способи збудження. Розрізняють 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хемілюмінесценцію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що характеризується тим, що молекула виявляється в збудженому стані в результаті екзотермічної хімічної реакції. Окремим випадком хемілюмінесценції є 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біолюмінесценція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яка спостерігається в живій природі. Можливий також випадок, коли збудження молекули (А) відбувається в результаті безвипромінювальної перенесення електронного збудження від іншої попередньо збудженої молекули-донора (D):                                                           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D * + A → D + A *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Випромінювання молекули-акцептора (A *) в цьому випадку називається 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сенсибілізованою люмінесценцією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/>
          <p:nvPr/>
        </p:nvPicPr>
        <p:blipFill rotWithShape="1">
          <a:blip r:embed="rId2"/>
          <a:srcRect l="13986" t="24656" r="41044" b="19345"/>
          <a:stretch/>
        </p:blipFill>
        <p:spPr>
          <a:xfrm>
            <a:off x="803564" y="817418"/>
            <a:ext cx="7897089" cy="509847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/>
          <p:cNvPicPr/>
          <p:nvPr/>
        </p:nvPicPr>
        <p:blipFill>
          <a:blip r:embed="rId2"/>
          <a:srcRect l="10046" t="23253" r="50257" b="16535"/>
          <a:stretch/>
        </p:blipFill>
        <p:spPr>
          <a:xfrm>
            <a:off x="1368000" y="0"/>
            <a:ext cx="7126560" cy="677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360000" y="349920"/>
            <a:ext cx="8567280" cy="56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Застосування люмінесцентної мікроскопії в біології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Характеризуючи люмінесцентну мікроскопію й описуючи її переваги в порівнянні з іншими видами мікроскопічного дослідження, звертають увагу на ряд її переваг.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1.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Висока чутливість. За даними Орнстейна та ін. Флуоресцентні методи виявлення речовини, принаймні, у 1000 разів чутливіше абсорбційних.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2. Висока специфічність, характерна взагалі для всіх методів флуоресцентного аналізу.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3. Чіткість і контрастність люмінесцентно-мікроскопічних картин.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4. Застосування методу для вивчення не тільки фіксованих, але в певних умовах і живих і переживаючих клітин та тканин.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5. Зручність в проведенні кількісних досліджень.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6. У ряді випадків простота методичних прийомів та доступність хімічних реактивів.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7. Екологічна безпека люмінесцентних досліджень у порівнянні з радіоізотопним методом.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44000" y="144000"/>
            <a:ext cx="8855280" cy="67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Спеціальні дослідження, присвячені розробці основ люмінесцентномікроскопічного дослідження нуклеїнових кислот на фіксованому препараті за допомогою похідних акридинового ряду, були проведені в 1956-1957 р. Армстронгом, Берталанффі і Бікісом і Шюммельфедером. Починаючи з 1956 р. цей метод одержав дуже широке поширення в дослідженні ракових клітин і процесів взаємодії вірусу з клітиною.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У результаті всіх згаданих робіт флуорохромування акридиновим оранжевим одержало широке поширення в якості методу виявлення нуклеїнових кислот у тому числі й у імунокомпетентних клітинах.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проточній цитометрії НК можуть використовуватися й інші барвники, наприклад, тандеми акридинових барвників або зтидія. Такі тандеми зв'язуються з ДНК із дуже високими константами, хоча їхнє застосування, мабуть, обмежено їх високою вартістю.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Варто очікувати появи нових НК-специфічних барвників, наприклад, здатних збуджуватися лінією 633 нм гелій-неонового лазера. Також очікують нових успіхів від використання явища резонансної передачі енергії між молекулами барвників, адсорбованих на НК.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Існує велика кількість найрізноманітніших похідних акридину. Так, Альбертом дана характеристика 101 похідних акридину.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360000" y="504000"/>
            <a:ext cx="8545320" cy="578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Флуорохром, призначений для використання в якісній люмінесцентній цитохімії нуклеїнових кислот, повинний задовольняти таким умовам:</a:t>
            </a:r>
            <a:endParaRPr lang="ru-RU" sz="2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1. Сувора цитохімічна специфічність.</a:t>
            </a:r>
            <a:endParaRPr lang="ru-RU" sz="2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2. Яскравість і чіткість люмінесцентномікроскопічних картин, які одержують за його допомогою.</a:t>
            </a:r>
            <a:endParaRPr lang="ru-RU" sz="2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3. Властивість додавати ДНК і РНК різне світіння.</a:t>
            </a:r>
            <a:endParaRPr lang="ru-RU" sz="2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4. Відсутність вицвітання препарату (особливо під дією збудливого світла).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Найбільше поширення з усіх похідних акридину одержав акридиновий оранжевий. Багаторічний досвід показав, що ця речовина найбільшою мірою відповідає сформульованим вище умовам і тому може бути рекомендована як краща серед амінопохідних акридину для люмінесцентноцитохімічного вивчення нуклеїнових кислот.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/>
          <p:cNvPicPr/>
          <p:nvPr/>
        </p:nvPicPr>
        <p:blipFill>
          <a:blip r:embed="rId2"/>
          <a:srcRect l="54258" t="23917" r="9244" b="13730"/>
          <a:stretch/>
        </p:blipFill>
        <p:spPr>
          <a:xfrm>
            <a:off x="1066800" y="144000"/>
            <a:ext cx="7218240" cy="664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72000" y="72000"/>
            <a:ext cx="8855280" cy="639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Виклад закономірностей взаємодії акридинового оранжевого з нуклеїновими кислотами варто почати з опису оптичних властивостей цього флуорохрому. Ці властивості добре вивчені. Встановлено, що акридиновий оранжевий може існувати у водяному розчині у вигляді двох основних форм із різними абсорбційними і люмінесцентними властивостями.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Перша форма,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властива флуорохрому в сильно розведених розчинах, j відповідає існуванню акридинового оранжевого в мономерній формі, тобто у вигляді окремих, не зв'язаних між собою молекул. Для цієї форми характерні наступні оптичні властивості: максимум поглинання = 494 нм, максимум люмінесценції = 530 нм, тривалість життя збудженого стану молекул т=2 х 10</a:t>
            </a:r>
            <a:r>
              <a:rPr lang="ru-RU" sz="1800" b="1" strike="noStrike" spc="-1" baseline="33000">
                <a:solidFill>
                  <a:srgbClr val="000000"/>
                </a:solidFill>
                <a:latin typeface="Arial"/>
                <a:ea typeface="DejaVu Sans"/>
              </a:rPr>
              <a:t>-9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сек.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Друга форма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існування акридинового оранжевого характеризується іншими властивостями: максимум поглинання=465нм, максимум люмінесценції = 640 нм, тривалість життя збудженого стану т= 20 х 10</a:t>
            </a:r>
            <a:r>
              <a:rPr lang="ru-RU" sz="1800" b="1" strike="noStrike" spc="-1" baseline="33000">
                <a:solidFill>
                  <a:srgbClr val="000000"/>
                </a:solidFill>
                <a:latin typeface="Arial"/>
                <a:ea typeface="DejaVu Sans"/>
              </a:rPr>
              <a:t>-9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сек.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Ця форма акридинового оранжевого властива його концентрованим розчинам і зв'язана з утворенням молекулами асоціатів у вигляді дімерів.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Ретельні оптичні дослідження показали, що існує два основних типи комплексів акридинового оранжевого з нуклеїновими кислотами. Комплекс типу А утворюється за таких умов, що на одну молекулу барвника приходиться 4 і більш нуклеотидів (Р/D)&gt;4, де D — число молекул барвника, а Р - число нуклеотидів) і характеризується такими оптичними властивостями.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44000" y="242640"/>
            <a:ext cx="8699760" cy="710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1. Деяким зрушенням максимуму поглинання в довгохвильову область у порівнянні з таким для мономерних форм барвника (довжина хвилі макс. = 504 нм).</a:t>
            </a:r>
            <a:endParaRPr lang="ru-RU" sz="20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2. Зеленою люмінесценцією, яка майже не відрізняється за спектром від люмінесценції акридинового оранжевого в мономерній формі (довжина хвилі макс. = 530 нм). Єдина відмінність полягає в незначному звуженні смуги цієї люмінесценції.</a:t>
            </a:r>
            <a:endParaRPr lang="ru-RU" sz="20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3. Збільшенням у 2-2,5 рази виходу люмінесценції в порівнянні з таким для акридинового оранжевого в мономерній формі,</a:t>
            </a:r>
            <a:endParaRPr lang="ru-RU" sz="20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4. Збільшенням у 2-2,5 рази часу життя збудженого стану молекул у порівнянні з таким для мономерній форми акридинового оранжевого в розчині (т = 5x10</a:t>
            </a:r>
            <a:r>
              <a:rPr lang="ru-RU" sz="2000" b="1" strike="noStrike" spc="-1" baseline="33000">
                <a:solidFill>
                  <a:srgbClr val="000000"/>
                </a:solidFill>
                <a:latin typeface="Arial"/>
                <a:ea typeface="Microsoft YaHei"/>
              </a:rPr>
              <a:t>-9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 сек.).</a:t>
            </a:r>
            <a:endParaRPr lang="ru-RU" sz="20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Мономерний характер люмінесценції акридинового оранжевого, що має місце в комплексі А, пояснюють звичайно характером розташування молекул акридинового оранжевого: цей флуорохром з'єднується з нуклеїновою кислотою таким чином, що окремі його молекули знаходяться одна від одної на деякій відстані, в результаті чого не створюється умов для утворення між ними дімерних асоціатів. Показано, що комплекс А утворюється переважно тоді, коли акридиновий оранжевий взаємодіє з дволанпюговими ділянками НК, насамперед із нативною ДНК.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57120" y="357120"/>
            <a:ext cx="8498520" cy="57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70C0"/>
                </a:solidFill>
                <a:latin typeface="Calibri"/>
                <a:ea typeface="DejaVu Sans"/>
              </a:rPr>
              <a:t>ПИТАННЯ ДЛЯ ОБГОВОРЕННЯ </a:t>
            </a:r>
            <a:endParaRPr lang="ru-RU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Фізико-хімічні основи явища люмінесценції (флуоресценції).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Принципова схема пристрою сучасних люмінесцентних мікроскопів.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Люмінесцентні фарбники, фізико-хімічна характеристика. Застосування для аналізу білків, вуглеводів, нуклеїнових кислот.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Загальні принципи аналізу метаболізму нуклеїнових кислот за допомогою акридинового оранжевого.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5. Співвідношення одноланцюгових та дволанцюгових нуклеїнових кислот у лейкоцитах в залежності від їх синтетичної активності.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6. Біологічне та клінічне значення люмінесцентного аналізу клітин тканин.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90520" y="216000"/>
            <a:ext cx="8348760" cy="61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Була обгрунтована модель взаємодії акридинового оранжевого з дволанцюговою ДНК, відповідно до якої цей барвник розташовується у вузькій борозенці цієї нуклеїнової кислоти.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Комплекс типу Б різко відрізняється за оптичними властивостями від комплексу типу А. Його характерні риси наступні.</a:t>
            </a:r>
            <a:endParaRPr lang="ru-RU" sz="20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1. Зрушення спектру поглинання в короткохвильову область у порівнянні зі спектром для мономерних форм АО (довжина хвилі макс. = 475 нм).</a:t>
            </a:r>
            <a:endParaRPr lang="ru-RU" sz="20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2. Зрушення спектру люмінесценції в червону область (довжина хвилі макс.= 640 нм).</a:t>
            </a:r>
            <a:endParaRPr lang="ru-RU" sz="20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З. Тривалість життя збудженого стану молекул акридинового оранжевого в цій формі дорівнює т = (19±1) х 10</a:t>
            </a:r>
            <a:r>
              <a:rPr lang="ru-RU" sz="2000" b="1" strike="noStrike" spc="-1" baseline="33000">
                <a:solidFill>
                  <a:srgbClr val="000000"/>
                </a:solidFill>
                <a:latin typeface="Arial"/>
                <a:ea typeface="DejaVu Sans"/>
              </a:rPr>
              <a:t>-9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сек.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Вивчення спектральних характеристик комплексу типу Б показує, що вони дуже близькі до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димерної форми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існування акридинового оранжевого в розчині. Очевидно, при утворенні комплексу такого типу молекули акридинового оранжевого приєднуються до нуклеїнової кислоти таким чином і на такій близькій відстані, що між ними утворяться димерні асоціати.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306720" y="308520"/>
            <a:ext cx="8476560" cy="645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Прийнято вважати, що приєднання акридинового оранжевого до одноланцюгових ділянок нуклеїнової кислоти цілком відбувається за рахунок іонних сил. При цьому утворюються комплекси, у яких, з одного боку, беруть участь основні групи акридинового оранжевого, а з іншого боку - кислотні угруповання нуклеїнової кислоти, насамперед, групи Р04. При цьому лабільність структури одноланцюгових ділянок нуклеїнової кислоти створює умови, сприятливі для того, щоб молекули акридинового оранжевого могли з'єднуватися між собою з утворенням </a:t>
            </a:r>
            <a:r>
              <a:rPr lang="ru-RU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дімерних асоціатів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Експериментально показано, що при P/D&lt;4 виникнення </a:t>
            </a:r>
            <a:r>
              <a:rPr lang="ru-RU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комплексів типу Б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відбувається тільки в результаті з'єднання акридинового оранжевого з одноланцюговими ділянками нуклеїнової кислоти. На підставі цього був запропонований і знайшов успішне застосування в експериментальних дослідженнях метод визначення двох- і одноланцюгових ділянок у молекулі нуклеїнової кислотпо люмінесценції зв`язаного з нею акридинового оранжевого.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44000" y="142560"/>
            <a:ext cx="8926920" cy="636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НАВЧАЛЬНІ ЗАВДАННЯ 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1. Ознайомитись з принципом методу.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Метод заснований на вибірковій здатності мономерів акридинового оранжевого (АО) до інтеркаляції між нуклеотидами у фіксованих препаратах (рН 4-6) з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дволанцюговими нуклеїновими кислотами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(в основному з ДНК та конденсованими ділянками РНК), а його димерів - з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одноланцюговими їх ділянками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(в основному з РНК, а також з метаболічно активними ділянками ДНК). При цьому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мономери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АО флуоресцюють у максимумі довжини світлової хвилі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530 нм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червоний колір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), а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димери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-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640 нм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зелений колір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) при спектрі збудження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430 нм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Співвідношення одноланцюгових до дволанцюгових НК збільшується у процесі активації лімфоцитів за рахунок розгортання білок-синтезуючої системи у клітині.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Посилення синтезу білка у лімфоцитах спостерігається на усіх стадіях імуногенезу.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Білок-синтетичну активність оцінюють за інтенсивністю флуоресценції клітин імунної системи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60000" y="288000"/>
            <a:ext cx="8638920" cy="30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Білок-синтетичну активність клітин імунної системи, а отже і їх функціональну активність, оцінюють за інтенсивністю флуоресценції (І) в умовних одиницях (у. о.):</a:t>
            </a:r>
            <a:endParaRPr lang="ru-RU" sz="24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 спектрі 640 нм (І 640 нм), </a:t>
            </a:r>
            <a:endParaRPr lang="ru-RU" sz="24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 спектрі 530 нм (І 530 нм) </a:t>
            </a:r>
            <a:endParaRPr lang="ru-RU" sz="24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та за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А-параметром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(відношення І 640 нм до І 530 нм),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запропонованого Риглером (1966).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14200" y="75600"/>
            <a:ext cx="8784360" cy="67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2. Підготувати реактиви та обладнання для постановки реакції.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Реактиви: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1) </a:t>
            </a:r>
            <a:r>
              <a:rPr lang="ru-RU" sz="2200" b="1" strike="noStrike" spc="-1">
                <a:solidFill>
                  <a:srgbClr val="FF0000"/>
                </a:solidFill>
                <a:latin typeface="Calibri"/>
                <a:ea typeface="DejaVu Sans"/>
              </a:rPr>
              <a:t>Цитратно-фосфатний буфер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рН 6,0 (Мак-Ілвейна). Маточні розчини: 200 мл 0,2 М р-ну двозаміщеного фосфату натрію та 200 мл 0,1 М лимонної кислоти. Для отримання робочого р-ну буфера рН 6,0 змішати 126,3 мл першого та 73,7 мл другого р-нів. Рівень рН перевірити на рН-метрі і відтитрувати до потрібного маточними розчинами. Всі р-ни зберігати у холодильнику при температурі +4-6°С. Робочий розчин перед роботою нагріти до кімнатної температури.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2) </a:t>
            </a:r>
            <a:r>
              <a:rPr lang="ru-RU" sz="2200" b="1" strike="noStrike" spc="-1">
                <a:solidFill>
                  <a:srgbClr val="FF0000"/>
                </a:solidFill>
                <a:latin typeface="Calibri"/>
                <a:ea typeface="DejaVu Sans"/>
              </a:rPr>
              <a:t>Робочий розчин АО 1:20000-1:30000 на цитратно-фосфатному буфері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Готується з маточного р-ну концентрації 1:1000 на дист. воді. Зберігається близько місяця в холодильнику у чорному футлярі.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3) </a:t>
            </a:r>
            <a:r>
              <a:rPr lang="ru-RU" sz="2200" b="1" strike="noStrike" spc="-1">
                <a:solidFill>
                  <a:srgbClr val="FF0000"/>
                </a:solidFill>
                <a:latin typeface="Calibri"/>
                <a:ea typeface="DejaVu Sans"/>
              </a:rPr>
              <a:t>Ацетон-етаноловий фіксатор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Готується шляхом змішування абсолютних ацетону та етанолу у рівних співвідношеннях.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4) </a:t>
            </a:r>
            <a:r>
              <a:rPr lang="ru-RU" sz="2200" b="1" strike="noStrike" spc="-1">
                <a:solidFill>
                  <a:srgbClr val="FF0000"/>
                </a:solidFill>
                <a:latin typeface="Calibri"/>
                <a:ea typeface="DejaVu Sans"/>
              </a:rPr>
              <a:t>Батарея спиртів понижаючої концентрації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: 96°; 60°; 30°; Н</a:t>
            </a:r>
            <a:r>
              <a:rPr lang="ru-RU" sz="2200" b="1" strike="noStrike" spc="-1" baseline="-33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О. Розведення етилового спирту здійснюють за правилом хреста, наприклад, 60% спирт: 60 вагових частин 96° спирту + 36 вагових частин Н</a:t>
            </a:r>
            <a:r>
              <a:rPr lang="ru-RU" sz="2200" b="1" strike="noStrike" spc="-1" baseline="-33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О; 30% спирт: 30 вагових частин 96° спирту + 66 вагових частин Н</a:t>
            </a:r>
            <a:r>
              <a:rPr lang="ru-RU" sz="2200" b="1" strike="noStrike" spc="-1" baseline="-33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60000" y="270000"/>
            <a:ext cx="8350920" cy="344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5) 30% розчин полістиролу в ксилолі.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Матеріали та обладнання: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1) Предметне скло.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2) Покривне скло (Германія, Чехословаччина).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3) Чашки Петрі.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4) Пінцети анатомічні.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5) Хімічні стакани.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6) Дозовані автоматичні піпетки.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7) Мікроспектрофлуориметр-2 (МСФ-2).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85840" y="357120"/>
            <a:ext cx="8641440" cy="533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3. Провести постановку метода.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Мазок з цільної крові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готовлять стандартним способом.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Після висихання його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фіксують у суміші ацетон/етанол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протягом 20 хвилин і знову висушують.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Далі його проводять по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батареї спиртів понижаючої концентрації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lang="ru-RU" sz="24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 96% спирті - 15 хвилин; </a:t>
            </a:r>
            <a:endParaRPr lang="ru-RU" sz="24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 60% розчині спирту - 10 хвилин; </a:t>
            </a:r>
            <a:endParaRPr lang="ru-RU" sz="24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 30% розчині спирту - 5 хвилин; </a:t>
            </a:r>
            <a:endParaRPr lang="ru-RU" sz="24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споліскують у дистильованій воді та занурюють у цитратно-фосфатний буфер на 4 хвилини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Процес можна зупинити після проводки у спиртах та дистильованій воді і препарати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довго зберігати (2-3 місяці)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до флуорофромування у висушеному стані.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32000" y="342000"/>
            <a:ext cx="8422920" cy="58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 безперервній постановці метода препарати відразу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піддають флуорохромуванню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При постановці метода на стадії сухих фіксованих та проведених через батарею спиртів та дистильовану воду їх спочатку видержують у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2-х порціях дистильованої води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потім, незалежно від модифікації постановки метода, препарати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інкубують при кімнатній температурі у цитратно-фосфатному буфері рН 6,0 протягом 4 хвилин.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Флуорохромують у розчині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АО 1:20000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на тому ж буфері 10 хвилин.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Відмивають від непрореагувавшого АО спочатку шляхом швидкого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полоскання у свіжому ЦФБ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а потім у 2-х порціях такого ж буферу по 2 хвилини.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Препарати накривають покривним склом і краї окантовують від висихання буфера 30% розчином полістеролу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Після його підсихання оцінюють флуоресценцію на МСФ-2.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Перед роботою він повинен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прогрітися не менше 5 хвилин.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Збуджуючий потік світла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перекривають фільтром, який дає спектр збудження 436 нм.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224280" y="432000"/>
            <a:ext cx="8559000" cy="594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даний потік ставлять зонд за діаметром не набагато більший розміру нейтрофіла.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Препарати </a:t>
            </a:r>
            <a:r>
              <a:rPr lang="ru-RU" sz="2400" b="1" strike="noStrike" spc="-1">
                <a:solidFill>
                  <a:srgbClr val="FF0000"/>
                </a:solidFill>
                <a:latin typeface="Arial"/>
                <a:ea typeface="DejaVu Sans"/>
              </a:rPr>
              <a:t>мікроскопують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 збільшенні об. 100 х; ок. 10 х.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У 5-ти різних місцях препарату оцінюють </a:t>
            </a:r>
            <a:r>
              <a:rPr lang="ru-RU" sz="2400" b="1" strike="noStrike" spc="-1">
                <a:solidFill>
                  <a:srgbClr val="FF0000"/>
                </a:solidFill>
                <a:latin typeface="Arial"/>
                <a:ea typeface="DejaVu Sans"/>
              </a:rPr>
              <a:t>інтенсивність флуоресценції в умовних одиницях по 10 лімфоцитів і по 10 нейтрофілів та по 3 вільних поля зору (фон)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Середні показники фону у кожному місці препарату віднімають з показників флуоресценції клітин та оцінюють їх значення у спектрах 530 нм та 640 нм і за </a:t>
            </a:r>
            <a:r>
              <a:rPr lang="ru-RU" sz="2400" b="1" strike="noStrike" spc="-1">
                <a:solidFill>
                  <a:srgbClr val="FF0000"/>
                </a:solidFill>
                <a:latin typeface="Arial"/>
                <a:ea typeface="DejaVu Sans"/>
              </a:rPr>
              <a:t>А-параметром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для кожної клітини. Дані показники флуоресценції складають за кожним типом клітин - для </a:t>
            </a:r>
            <a:r>
              <a:rPr lang="ru-RU" sz="2400" b="1" strike="noStrike" spc="-1">
                <a:solidFill>
                  <a:srgbClr val="FF0000"/>
                </a:solidFill>
                <a:latin typeface="Arial"/>
                <a:ea typeface="DejaVu Sans"/>
              </a:rPr>
              <a:t>лімфоцитів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та </a:t>
            </a:r>
            <a:r>
              <a:rPr lang="ru-RU" sz="2400" b="1" strike="noStrike" spc="-1">
                <a:solidFill>
                  <a:srgbClr val="FF0000"/>
                </a:solidFill>
                <a:latin typeface="Arial"/>
                <a:ea typeface="DejaVu Sans"/>
              </a:rPr>
              <a:t>нейтрофілів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- і роблять висновки про стан білоксинтетичної системи клітин крові.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936000" y="360000"/>
            <a:ext cx="7846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здорових осіб середнього віку вони наступні: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14" name="Рисунок 113"/>
          <p:cNvPicPr/>
          <p:nvPr/>
        </p:nvPicPr>
        <p:blipFill>
          <a:blip r:embed="rId2"/>
          <a:srcRect l="19498" t="51275" r="20887" b="19345"/>
          <a:stretch/>
        </p:blipFill>
        <p:spPr>
          <a:xfrm>
            <a:off x="144000" y="1080000"/>
            <a:ext cx="8710920" cy="251892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360000" y="3672000"/>
            <a:ext cx="856692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У ряді випадків складають гістограму клітин за інтенсивністю флуоресценції з метою виявлення частки клітин з найбільшим ступенем флуоресценції, що є активованими за рахунок протікаючого імуногенезу.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44800" y="432000"/>
            <a:ext cx="8587440" cy="578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Вченим </a:t>
            </a:r>
            <a:r>
              <a:rPr lang="ru-RU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Ріглером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у середині ХХ ст. в якості показника ступеня білоксинтетичної активності клітини був запропонований </a:t>
            </a:r>
            <a:r>
              <a:rPr lang="ru-RU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спеціальний коефіцієнт α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, що представляє собою відношення інтенсивностей </a:t>
            </a:r>
            <a:r>
              <a:rPr lang="ru-RU" sz="22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червоної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(димерної, λ = 640 нм) і </a:t>
            </a:r>
            <a:r>
              <a:rPr lang="ru-RU" sz="22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зеленої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(мономерної, λ = 530 нм) люмінесценції </a:t>
            </a:r>
            <a:r>
              <a:rPr lang="ru-RU" sz="22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акридинового оранжевого (АО)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− барвник, що володіє плоским гетероциклічнимим хромофором.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Пізніше експериментальними дослідами in vitro було доведено, що </a:t>
            </a:r>
            <a:r>
              <a:rPr lang="ru-RU" sz="22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зелена люмінесценція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характерна для комплексу акридинового оранжевого з </a:t>
            </a:r>
            <a:r>
              <a:rPr lang="ru-RU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ДНК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, в той час як </a:t>
            </a:r>
            <a:r>
              <a:rPr lang="ru-RU" sz="22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червона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− для комплексу з </a:t>
            </a:r>
            <a:r>
              <a:rPr lang="ru-RU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РНК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. Ці роботи послужили підставою до широкого використання акридинового оранжевого для </a:t>
            </a:r>
            <a:r>
              <a:rPr lang="ru-RU" sz="2200" b="1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визначення співвідношення ДНК і РНК в клітинах (зокрема імунокомпетентних) за співвідношенням інтенсивностей люмінесценції в зеленій та червоній областях спектра відповідно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2088000" y="144000"/>
            <a:ext cx="4578480" cy="661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85840" y="357120"/>
            <a:ext cx="8427240" cy="31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4. Медико-біологічна інтерпретація клінічного прикладу даних люмінесцентного методу.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Згідно Додатка Ж занести до лабораторного журналу клінічний приклад визначення функціональної активності лімфоцитів периферичної крові людини, пофарбованих з використанням двохвильового флуорохрому акридинового оранжевого та дати йому імунологічну інтерпретацію.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820440" y="149400"/>
            <a:ext cx="774648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Визначення функціональної активності лімфоцитів периферичної крові людини люмінесцентним методом із застосуванням двохвильового флуорохрому акридинового оранжевого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19" name="Рисунок 118"/>
          <p:cNvPicPr/>
          <p:nvPr/>
        </p:nvPicPr>
        <p:blipFill>
          <a:blip r:embed="rId2"/>
          <a:srcRect l="18712" t="16235" r="49815" b="6727"/>
          <a:stretch/>
        </p:blipFill>
        <p:spPr>
          <a:xfrm>
            <a:off x="2088000" y="1008000"/>
            <a:ext cx="5051880" cy="575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119"/>
          <p:cNvPicPr/>
          <p:nvPr/>
        </p:nvPicPr>
        <p:blipFill>
          <a:blip r:embed="rId2"/>
          <a:srcRect l="18773" t="13578" r="50163" b="36924"/>
          <a:stretch/>
        </p:blipFill>
        <p:spPr>
          <a:xfrm>
            <a:off x="1728000" y="144360"/>
            <a:ext cx="5758920" cy="460656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120"/>
          <p:cNvPicPr/>
          <p:nvPr/>
        </p:nvPicPr>
        <p:blipFill>
          <a:blip r:embed="rId3"/>
          <a:srcRect l="49045" t="54331" r="19885" b="29149"/>
          <a:stretch/>
        </p:blipFill>
        <p:spPr>
          <a:xfrm>
            <a:off x="1728000" y="4896000"/>
            <a:ext cx="5859000" cy="172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1"/>
          <p:cNvPicPr/>
          <p:nvPr/>
        </p:nvPicPr>
        <p:blipFill>
          <a:blip r:embed="rId2"/>
          <a:srcRect l="49051" t="17653" r="19885" b="17219"/>
          <a:stretch/>
        </p:blipFill>
        <p:spPr>
          <a:xfrm>
            <a:off x="1800000" y="216000"/>
            <a:ext cx="5500080" cy="647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122"/>
          <p:cNvPicPr/>
          <p:nvPr/>
        </p:nvPicPr>
        <p:blipFill>
          <a:blip r:embed="rId2"/>
          <a:srcRect l="49126" t="28853" r="19885" b="36152"/>
          <a:stretch/>
        </p:blipFill>
        <p:spPr>
          <a:xfrm>
            <a:off x="1872000" y="144000"/>
            <a:ext cx="5754240" cy="323100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23"/>
          <p:cNvPicPr/>
          <p:nvPr/>
        </p:nvPicPr>
        <p:blipFill>
          <a:blip r:embed="rId3"/>
          <a:srcRect l="18712" t="42441" r="49815" b="23799"/>
          <a:stretch/>
        </p:blipFill>
        <p:spPr>
          <a:xfrm>
            <a:off x="1872000" y="3343320"/>
            <a:ext cx="5686920" cy="320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124"/>
          <p:cNvPicPr/>
          <p:nvPr/>
        </p:nvPicPr>
        <p:blipFill>
          <a:blip r:embed="rId2"/>
          <a:srcRect l="17924" t="23553" r="49815" b="10630"/>
          <a:stretch/>
        </p:blipFill>
        <p:spPr>
          <a:xfrm>
            <a:off x="1443240" y="178920"/>
            <a:ext cx="5971680" cy="651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71320" y="214200"/>
            <a:ext cx="8212680" cy="600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ПИТАННЯ ДЛЯ САМОСТІЙНОЇ РОБОТИ 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Дати визначення явищам люмінесценції, флуоресценції, фосфоресценції, хемілюмінесценції.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Яке співвідношення довжин хвиль спектру поглинання та спектру люмінесценції.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Який спектр люмінесценції мономерів та димерів акридинового оранжевого.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Який спектр люмінесценції одноланцюгових РНК та дволанцюгових ДНК, що пофарбовані акридиновим оранжевим?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5. Характеристика α-параметру у відношенні одноланцюгових та дволанцюгових нуклеїнових кислот.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6. Оцінити метаболічний (функціональний) стан лімфоцитів за рівнем α-параметру: 0,3; 0,7; 1,2, якщо урахувати, що α-параметр чистих фракцій ДНК, пофарбованих акридиновим оранжевим знаходиться у межах 0,2-0,25.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/>
          <p:nvPr/>
        </p:nvPicPr>
        <p:blipFill>
          <a:blip r:embed="rId2"/>
          <a:srcRect l="14556" t="15276" r="4858" b="21181"/>
          <a:stretch/>
        </p:blipFill>
        <p:spPr>
          <a:xfrm>
            <a:off x="360000" y="1152000"/>
            <a:ext cx="8423280" cy="287928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2520000" y="4536000"/>
            <a:ext cx="41032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"/>
                <a:ea typeface="DejaVu Sans"/>
              </a:rPr>
              <a:t>Акридиновий оранжевий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/>
          <p:cNvPicPr/>
          <p:nvPr/>
        </p:nvPicPr>
        <p:blipFill>
          <a:blip r:embed="rId2"/>
          <a:stretch/>
        </p:blipFill>
        <p:spPr>
          <a:xfrm>
            <a:off x="22320" y="576000"/>
            <a:ext cx="9120600" cy="165888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22320" y="2277720"/>
            <a:ext cx="914292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Нормальна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клітина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Ранній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апоптоз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Пізній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апоптоз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 Некроз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3528000" y="202320"/>
            <a:ext cx="20617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ФІБРОБЛАСТИ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86" name="Рисунок 85"/>
          <p:cNvPicPr/>
          <p:nvPr/>
        </p:nvPicPr>
        <p:blipFill>
          <a:blip r:embed="rId3"/>
          <a:stretch/>
        </p:blipFill>
        <p:spPr>
          <a:xfrm>
            <a:off x="714686" y="3103418"/>
            <a:ext cx="7681167" cy="284673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88000" y="243000"/>
            <a:ext cx="8551080" cy="61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Далі було встановлено, що: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мономери АО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поєднуються з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дволанцюговими нуклеїновими кислотами (НК)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− переважно ДНК і ділянками РНК у функціональних укладках,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а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димери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− з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одноланцюговими НК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переважно РНК і ділянками метаболічно активних (транскрипція, редуплікація) ДНК.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У спектрі збудження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436 нм мономери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флуоресцююють у максимумі довжини світлової хвилі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530 нм (зелений колір),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димери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−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640 нм (червоний колір)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Оцінку інтенсивності люмінесценції фіксованих клітин на мазках та гістологічних препаратах зазвичай оцінюють за допомогою </a:t>
            </a:r>
            <a:r>
              <a:rPr lang="ru-RU" sz="20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люмінесцентного мікроскопа з фотомножувачем в умовних одиницях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 збільшенні білоксинтетичних процесів у клітині інтенсивність </a:t>
            </a:r>
            <a:r>
              <a:rPr lang="ru-RU" sz="20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люмінесценції (І) в спектрі 640 нм (І640 нм) підвищується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так як в ній збільшується кількість одноланцюгових НК.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 зниженні метаболічної активності конденсація хроматину та його двохланцюговість збільшується, тому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інтенсивність люмінесценції зміщується в максимум 530 нм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/>
          <p:cNvPicPr/>
          <p:nvPr/>
        </p:nvPicPr>
        <p:blipFill>
          <a:blip r:embed="rId2"/>
          <a:srcRect l="45484" t="32977" r="14637" b="18588"/>
          <a:stretch/>
        </p:blipFill>
        <p:spPr>
          <a:xfrm>
            <a:off x="187200" y="216000"/>
            <a:ext cx="8858520" cy="604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88360" y="279720"/>
            <a:ext cx="8638920" cy="639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В результаті стає очевидним, що </a:t>
            </a:r>
            <a:r>
              <a:rPr lang="ru-RU" sz="18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показники люмінесценції відбивають активність білоксинтетичної системи лейкоцитів крові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а вивчення показників білоксинтетичної активності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нейтрофілів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має значення в комплексному аналізі і діагностиці імунодефіцитних станів, зокрема рецидивних гнійно-запальних процесів, а також схильності до післяопераційних ускладнень.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Слід відзначити, що більшість дослідників-авторів наукових робіт за даною тематикою у своїх дослідженнях в якості перетворювача сигналу використовують 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фотоелектронний помножувач (ФЕП)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ФЕП − це електровакуумний пристрій, призначений для підсилення слабкого світлового сигналу й перетворення його в електричний.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Рівень люмінесценції визначають на 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мікроспектрофлуориметрі–2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а ФЕП вловлює світлорозсіювання (найчастіше − від ртутної лампи) і реєструє флюоресценцію, що свідчить про білок-синтетичну активність нейтрофілів.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АО в пофарбованих клітинах сприймає сигнал від джерела світла (ртутної лампи) та випромінює в більш довгохвильову частину спектру (530 та 640 нм) за допомогою ФЕП.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Інтенсивність флуоресценції корелює зі здатністю мономерів АО до інтеркаляції між нуклеотидами НК у фіксованих препаратах і може бути кількісно виміряна за допомогою фотоелемента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 Коефіцієнт підсилення ФЕП досягає від 10</a:t>
            </a:r>
            <a:r>
              <a:rPr lang="ru-RU" sz="1800" b="1" strike="noStrike" spc="-1" baseline="33000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до 10</a:t>
            </a:r>
            <a:r>
              <a:rPr lang="ru-RU" sz="1800" b="1" strike="noStrike" spc="-1" baseline="33000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 Особливо важливе таке підсилення у випадках, коли мають справу з дуже слабкими випромінюваннями.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32000" y="216000"/>
            <a:ext cx="8471160" cy="58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Проте, враховуючи ті проблеми, з якими зтикаються при роботі з ФЕП (</a:t>
            </a:r>
            <a:r>
              <a:rPr lang="ru-RU" sz="20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висока собівартість пристрою, складність необхідних маніпуляцій при дослідженнях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) дослідниками був розглянутий варіант, при якому ФЕП не потрібен, щоб значно полегшити дослідження: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ФЕП замінюється на звичайну камеру, яка під`єднана до комп`ютера, а зображення передається безпосередньо на екран.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Далі зображення з препарату аналізується за допомогою програми GIMP (GNU Image Manipulation Program) − графічного редактора, що дає змогу кількісно оцінити інтенсивність флуоресценції фіксованого препарату.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Окрім того, під час наукових досліджень експериментальним шляхом було з`ясовано, що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має сенс використовувати мазки-відбитки для більшої концентрації імунокомпетентних клітин.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Застосування мазків-відбитків при люмінесцентному аналізі з АО дозволяє підвищити оперативність люмінесцентного дослідження без утрати вірогідності і дозволяє рекомендувати цей спосіб як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аналіз визначення оцінки стану імунної системи пацієнта в клінічних дослідженнях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3106</Words>
  <Application>Microsoft Office PowerPoint</Application>
  <PresentationFormat>Экран (4:3)</PresentationFormat>
  <Paragraphs>142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Microsoft YaHei</vt:lpstr>
      <vt:lpstr>Arial</vt:lpstr>
      <vt:lpstr>Calibri</vt:lpstr>
      <vt:lpstr>DejaVu Sans</vt:lpstr>
      <vt:lpstr>Symbol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User</cp:lastModifiedBy>
  <cp:revision>157</cp:revision>
  <dcterms:created xsi:type="dcterms:W3CDTF">2020-10-25T20:49:32Z</dcterms:created>
  <dcterms:modified xsi:type="dcterms:W3CDTF">2023-12-05T21:05:15Z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51</vt:i4>
  </property>
</Properties>
</file>