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C8C1-F594-4789-A3CC-1579F6D3DCC0}" type="datetimeFigureOut">
              <a:rPr lang="uk-UA" smtClean="0"/>
              <a:pPr/>
              <a:t>26.11.2019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072D-F881-4696-8E5A-A6BD382FB07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809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345881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Алгоритмічне моделювання процесу призначення, формування програм та проведення реабілітації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505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Скарги;</a:t>
            </a:r>
          </a:p>
          <a:p>
            <a:r>
              <a:rPr lang="uk-UA" dirty="0" err="1"/>
              <a:t>В</a:t>
            </a:r>
            <a:r>
              <a:rPr lang="uk-UA" dirty="0" err="1" smtClean="0"/>
              <a:t>ираженість</a:t>
            </a:r>
            <a:r>
              <a:rPr lang="uk-UA" dirty="0" smtClean="0"/>
              <a:t> </a:t>
            </a:r>
            <a:r>
              <a:rPr lang="uk-UA" dirty="0"/>
              <a:t>больового </a:t>
            </a:r>
            <a:r>
              <a:rPr lang="uk-UA" dirty="0" smtClean="0"/>
              <a:t>синдрому;</a:t>
            </a:r>
          </a:p>
          <a:p>
            <a:r>
              <a:rPr lang="uk-UA" dirty="0" smtClean="0"/>
              <a:t>Анамнез захворювання;</a:t>
            </a:r>
          </a:p>
          <a:p>
            <a:r>
              <a:rPr lang="uk-UA" dirty="0" smtClean="0"/>
              <a:t>Період та тяжкість перебігу захворювання;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Знайомство із хворим, діагнозом та його загальним станом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1438"/>
            <a:ext cx="5692899" cy="343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68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/>
          <a:lstStyle/>
          <a:p>
            <a:r>
              <a:rPr lang="uk-UA" dirty="0"/>
              <a:t>Наявність супутніх захворювань;</a:t>
            </a:r>
          </a:p>
          <a:p>
            <a:r>
              <a:rPr lang="uk-UA" dirty="0"/>
              <a:t>Об’єктивні дані;</a:t>
            </a:r>
          </a:p>
          <a:p>
            <a:r>
              <a:rPr lang="uk-UA" dirty="0"/>
              <a:t>Дані додатковими методами обстеження;</a:t>
            </a:r>
          </a:p>
          <a:p>
            <a:r>
              <a:rPr lang="uk-UA" dirty="0"/>
              <a:t>Індивідуальні особливості хворого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060" y="3717032"/>
            <a:ext cx="4005940" cy="29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24" y="3501008"/>
            <a:ext cx="4764024" cy="3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803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Запальні </a:t>
            </a:r>
            <a:r>
              <a:rPr lang="uk-UA" dirty="0"/>
              <a:t>та інфекційні захворювання в гострій стадії;</a:t>
            </a:r>
          </a:p>
          <a:p>
            <a:r>
              <a:rPr lang="uk-UA" dirty="0" smtClean="0"/>
              <a:t>Тромбоз </a:t>
            </a:r>
            <a:r>
              <a:rPr lang="uk-UA" dirty="0"/>
              <a:t>кінцівок;</a:t>
            </a:r>
          </a:p>
          <a:p>
            <a:r>
              <a:rPr lang="uk-UA" dirty="0" smtClean="0"/>
              <a:t>Кровотеча </a:t>
            </a:r>
            <a:r>
              <a:rPr lang="uk-UA" dirty="0"/>
              <a:t>або ризик його появи;</a:t>
            </a:r>
          </a:p>
          <a:p>
            <a:r>
              <a:rPr lang="uk-UA" dirty="0" smtClean="0"/>
              <a:t>Підвищена </a:t>
            </a:r>
            <a:r>
              <a:rPr lang="uk-UA" dirty="0"/>
              <a:t>температура, артеріальний тиск, </a:t>
            </a:r>
            <a:r>
              <a:rPr lang="uk-UA" dirty="0" smtClean="0"/>
              <a:t>ШОЕ;</a:t>
            </a:r>
            <a:endParaRPr lang="uk-UA" dirty="0"/>
          </a:p>
          <a:p>
            <a:r>
              <a:rPr lang="uk-UA" dirty="0" smtClean="0"/>
              <a:t>Пухлини </a:t>
            </a:r>
            <a:r>
              <a:rPr lang="uk-UA" dirty="0"/>
              <a:t>та інші недоброякісні </a:t>
            </a:r>
            <a:r>
              <a:rPr lang="uk-UA" dirty="0" smtClean="0"/>
              <a:t>новоутворення, </a:t>
            </a:r>
            <a:r>
              <a:rPr lang="uk-UA" dirty="0"/>
              <a:t>метастази;</a:t>
            </a:r>
          </a:p>
          <a:p>
            <a:r>
              <a:rPr lang="uk-UA" dirty="0" smtClean="0"/>
              <a:t>Інтоксикація</a:t>
            </a:r>
            <a:r>
              <a:rPr lang="uk-UA" dirty="0"/>
              <a:t>;</a:t>
            </a:r>
          </a:p>
          <a:p>
            <a:r>
              <a:rPr lang="uk-UA" dirty="0" smtClean="0"/>
              <a:t>Емболії</a:t>
            </a:r>
            <a:r>
              <a:rPr lang="uk-UA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Виключення протипоказань для призначення лікувальної фізичної культури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3209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Вивчення і оцінка реабілітаційного потенціалу хворого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700808"/>
            <a:ext cx="7920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Визначити</a:t>
            </a:r>
            <a:r>
              <a:rPr lang="ru-RU" dirty="0"/>
              <a:t> характер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і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систем.</a:t>
            </a:r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4635802" y="2564904"/>
            <a:ext cx="820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73339" y="2852936"/>
            <a:ext cx="79208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Вивчити можливість повного чи часткового морфологічного і функціонального відновлення у хворого</a:t>
            </a:r>
            <a:endParaRPr lang="uk-UA" dirty="0"/>
          </a:p>
        </p:txBody>
      </p:sp>
      <p:cxnSp>
        <p:nvCxnSpPr>
          <p:cNvPr id="11" name="Прямая со стрелкой 10"/>
          <p:cNvCxnSpPr>
            <a:stCxn id="9" idx="2"/>
            <a:endCxn id="12" idx="0"/>
          </p:cNvCxnSpPr>
          <p:nvPr/>
        </p:nvCxnSpPr>
        <p:spPr>
          <a:xfrm>
            <a:off x="4633779" y="3573016"/>
            <a:ext cx="202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11366" y="3861048"/>
            <a:ext cx="7848872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ясувати подальший прогноз розвитку адаптаційних і компенсаторних можливостей організму хворого при даному захворюванні</a:t>
            </a:r>
            <a:endParaRPr lang="uk-UA" dirty="0"/>
          </a:p>
        </p:txBody>
      </p:sp>
      <p:cxnSp>
        <p:nvCxnSpPr>
          <p:cNvPr id="17" name="Прямая со стрелкой 16"/>
          <p:cNvCxnSpPr>
            <a:stCxn id="12" idx="2"/>
          </p:cNvCxnSpPr>
          <p:nvPr/>
        </p:nvCxnSpPr>
        <p:spPr>
          <a:xfrm>
            <a:off x="4635802" y="4617132"/>
            <a:ext cx="4103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83568" y="488716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Оцінити фізичний розвиток та фізичну працездатність організму в цілому та функціональної здатності окремих органів та систем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745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4774"/>
            <a:ext cx="3087933" cy="212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850044"/>
            <a:ext cx="405000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067" y="116632"/>
            <a:ext cx="8928992" cy="1570186"/>
          </a:xfrm>
        </p:spPr>
        <p:txBody>
          <a:bodyPr>
            <a:noAutofit/>
          </a:bodyPr>
          <a:lstStyle/>
          <a:p>
            <a:r>
              <a:rPr lang="uk-UA" sz="3600" dirty="0" smtClean="0"/>
              <a:t>Визначення функціональних можливостей хворого за результатами функціональних проб</a:t>
            </a:r>
            <a:endParaRPr lang="uk-UA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435498"/>
              </p:ext>
            </p:extLst>
          </p:nvPr>
        </p:nvGraphicFramePr>
        <p:xfrm>
          <a:off x="251520" y="1844824"/>
          <a:ext cx="8568952" cy="14904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72208"/>
                <a:gridCol w="2664296"/>
                <a:gridCol w="2016224"/>
                <a:gridCol w="2016224"/>
              </a:tblGrid>
              <a:tr h="576064">
                <a:tc rowSpan="2">
                  <a:txBody>
                    <a:bodyPr/>
                    <a:lstStyle/>
                    <a:p>
                      <a:r>
                        <a:rPr lang="uk-UA" dirty="0" smtClean="0"/>
                        <a:t>Функціональні проби ССС</a:t>
                      </a:r>
                    </a:p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err="1" smtClean="0"/>
                        <a:t>Функціональні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дихальної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нервової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системи</a:t>
                      </a:r>
                      <a:endParaRPr lang="ru-RU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Тести на визначення 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Фізичної працездатності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Кількісної оцінки рівня здоров</a:t>
                      </a:r>
                      <a:r>
                        <a:rPr lang="en-US" dirty="0" smtClean="0"/>
                        <a:t>’</a:t>
                      </a:r>
                      <a:r>
                        <a:rPr lang="ru-RU" dirty="0" smtClean="0"/>
                        <a:t>я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1043608" y="336374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91880" y="336374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61961" y="336219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810756" y="334834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5501699"/>
              </p:ext>
            </p:extLst>
          </p:nvPr>
        </p:nvGraphicFramePr>
        <p:xfrm>
          <a:off x="179512" y="3611488"/>
          <a:ext cx="8640960" cy="1188720"/>
        </p:xfrm>
        <a:graphic>
          <a:graphicData uri="http://schemas.openxmlformats.org/drawingml/2006/table">
            <a:tbl>
              <a:tblPr/>
              <a:tblGrid>
                <a:gridCol w="1812483"/>
                <a:gridCol w="2724021"/>
                <a:gridCol w="2016224"/>
                <a:gridCol w="2088232"/>
              </a:tblGrid>
              <a:tr h="89290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Проби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прис</a:t>
                      </a:r>
                      <a:r>
                        <a:rPr lang="uk-UA" dirty="0" err="1" smtClean="0"/>
                        <a:t>іданнями</a:t>
                      </a:r>
                      <a:r>
                        <a:rPr lang="uk-UA" baseline="0" dirty="0" smtClean="0"/>
                        <a:t> та ін.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Проби на затримку дихання,</a:t>
                      </a:r>
                      <a:r>
                        <a:rPr lang="uk-UA" baseline="0" dirty="0" smtClean="0"/>
                        <a:t> проби зі зміною положення тіла та ін.</a:t>
                      </a:r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err="1" smtClean="0"/>
                        <a:t>Субмаксималь-ний</a:t>
                      </a:r>
                      <a:r>
                        <a:rPr lang="uk-UA" baseline="0" dirty="0" smtClean="0"/>
                        <a:t> тест </a:t>
                      </a:r>
                      <a:r>
                        <a:rPr lang="en-US" baseline="0" dirty="0" smtClean="0"/>
                        <a:t>PWC 170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Навакк</a:t>
                      </a:r>
                      <a:r>
                        <a:rPr lang="uk-UA" baseline="0" dirty="0" smtClean="0"/>
                        <a:t>і та ін.</a:t>
                      </a:r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Г.Л.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err="1" smtClean="0"/>
                        <a:t>Апанасенка</a:t>
                      </a:r>
                      <a:r>
                        <a:rPr lang="uk-UA" dirty="0" smtClean="0"/>
                        <a:t>,</a:t>
                      </a:r>
                    </a:p>
                    <a:p>
                      <a:r>
                        <a:rPr lang="uk-UA" dirty="0" smtClean="0"/>
                        <a:t>В.В. </a:t>
                      </a:r>
                      <a:r>
                        <a:rPr lang="uk-UA" dirty="0" err="1" smtClean="0"/>
                        <a:t>Клапчука</a:t>
                      </a:r>
                      <a:r>
                        <a:rPr lang="uk-UA" baseline="0" dirty="0" smtClean="0"/>
                        <a:t> та ін.</a:t>
                      </a:r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502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92" y="1916832"/>
            <a:ext cx="8928992" cy="25202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dirty="0"/>
              <a:t>- Повноцінне </a:t>
            </a:r>
            <a:r>
              <a:rPr lang="uk-UA" dirty="0" smtClean="0"/>
              <a:t>відновлення;</a:t>
            </a:r>
            <a:endParaRPr lang="uk-UA" dirty="0"/>
          </a:p>
          <a:p>
            <a:pPr marL="109728" indent="0">
              <a:buNone/>
            </a:pPr>
            <a:r>
              <a:rPr lang="uk-UA" dirty="0"/>
              <a:t>- Відновлення побутових можливостей </a:t>
            </a:r>
            <a:r>
              <a:rPr lang="uk-UA" dirty="0" smtClean="0"/>
              <a:t>хворого ;</a:t>
            </a:r>
            <a:endParaRPr lang="uk-UA" dirty="0"/>
          </a:p>
          <a:p>
            <a:pPr marL="109728" indent="0">
              <a:buNone/>
            </a:pPr>
            <a:r>
              <a:rPr lang="uk-UA" dirty="0"/>
              <a:t>- Відновлення </a:t>
            </a:r>
            <a:r>
              <a:rPr lang="uk-UA" dirty="0" smtClean="0"/>
              <a:t>працездатності;</a:t>
            </a:r>
            <a:endParaRPr lang="uk-UA" dirty="0"/>
          </a:p>
          <a:p>
            <a:pPr marL="109728" indent="0">
              <a:buNone/>
            </a:pPr>
            <a:r>
              <a:rPr lang="uk-UA" dirty="0"/>
              <a:t>- Попередження розвитку патологічних </a:t>
            </a:r>
            <a:r>
              <a:rPr lang="uk-UA" dirty="0" smtClean="0"/>
              <a:t>процесів.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uk-UA" sz="3600" dirty="0" smtClean="0"/>
              <a:t>Визначення завдань лікувальної фізичної культури</a:t>
            </a:r>
            <a:endParaRPr lang="uk-UA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99679"/>
            <a:ext cx="5148064" cy="315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596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Визначення рівня реабілітаційної допомоги хворому 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339752" y="1581111"/>
            <a:ext cx="4608512" cy="792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Рівень </a:t>
            </a:r>
            <a:r>
              <a:rPr lang="uk-UA" dirty="0"/>
              <a:t>реабілітаційної допомоги хворому. 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323528" y="3212976"/>
            <a:ext cx="2376264" cy="64807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Стаціонарне відділення</a:t>
            </a:r>
            <a:endParaRPr lang="uk-UA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455876" y="3253439"/>
            <a:ext cx="2376264" cy="64807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Реабілітаційне відділення</a:t>
            </a:r>
            <a:endParaRPr lang="uk-UA" dirty="0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6516216" y="3246423"/>
            <a:ext cx="2329115" cy="655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Центр реабілітації</a:t>
            </a:r>
            <a:endParaRPr lang="uk-UA" dirty="0"/>
          </a:p>
        </p:txBody>
      </p:sp>
      <p:cxnSp>
        <p:nvCxnSpPr>
          <p:cNvPr id="9" name="Прямая соединительная линия 8"/>
          <p:cNvCxnSpPr>
            <a:stCxn id="4" idx="1"/>
          </p:cNvCxnSpPr>
          <p:nvPr/>
        </p:nvCxnSpPr>
        <p:spPr>
          <a:xfrm flipH="1">
            <a:off x="1403648" y="2373199"/>
            <a:ext cx="3240360" cy="839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1"/>
            <a:endCxn id="6" idx="3"/>
          </p:cNvCxnSpPr>
          <p:nvPr/>
        </p:nvCxnSpPr>
        <p:spPr>
          <a:xfrm>
            <a:off x="4644008" y="2373199"/>
            <a:ext cx="0" cy="88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1"/>
            <a:endCxn id="7" idx="3"/>
          </p:cNvCxnSpPr>
          <p:nvPr/>
        </p:nvCxnSpPr>
        <p:spPr>
          <a:xfrm>
            <a:off x="4644008" y="2373199"/>
            <a:ext cx="3036766" cy="87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056164"/>
            <a:ext cx="4201322" cy="280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44" y="4056164"/>
            <a:ext cx="4256016" cy="239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546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909406" cy="194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864" y="4606042"/>
            <a:ext cx="3377683" cy="22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8224"/>
            <a:ext cx="2204161" cy="220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736" y="2946435"/>
            <a:ext cx="2945365" cy="1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261" y="4945631"/>
            <a:ext cx="2619772" cy="157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17" y="4765169"/>
            <a:ext cx="2868907" cy="19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32749"/>
              </p:ext>
            </p:extLst>
          </p:nvPr>
        </p:nvGraphicFramePr>
        <p:xfrm>
          <a:off x="387926" y="1759527"/>
          <a:ext cx="8504554" cy="914400"/>
        </p:xfrm>
        <a:graphic>
          <a:graphicData uri="http://schemas.openxmlformats.org/drawingml/2006/table">
            <a:tbl>
              <a:tblPr/>
              <a:tblGrid>
                <a:gridCol w="1807810"/>
                <a:gridCol w="1512168"/>
                <a:gridCol w="1584176"/>
                <a:gridCol w="1872208"/>
                <a:gridCol w="1728192"/>
              </a:tblGrid>
              <a:tr h="872837">
                <a:tc>
                  <a:txBody>
                    <a:bodyPr/>
                    <a:lstStyle/>
                    <a:p>
                      <a:r>
                        <a:rPr lang="uk-UA" dirty="0" smtClean="0"/>
                        <a:t>Режим рухової активності</a:t>
                      </a:r>
                    </a:p>
                  </a:txBody>
                  <a:tcPr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Засоби ЛФК</a:t>
                      </a:r>
                    </a:p>
                    <a:p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проведення процедури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Методи</a:t>
                      </a:r>
                      <a:r>
                        <a:rPr lang="uk-UA" baseline="0" dirty="0" smtClean="0"/>
                        <a:t> проведення процедури</a:t>
                      </a:r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Методичні вказівки</a:t>
                      </a:r>
                      <a:endParaRPr lang="uk-UA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mpd="sng">
                      <a:solidFill>
                        <a:schemeClr val="tx1"/>
                      </a:solidFill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Призначення лікувальної фізичної культури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5626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557</TotalTime>
  <Words>283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Алгоритмічне моделювання процесу призначення, формування програм та проведення реабілітації</vt:lpstr>
      <vt:lpstr>Знайомство із хворим, діагнозом та його загальним станом </vt:lpstr>
      <vt:lpstr>Слайд 3</vt:lpstr>
      <vt:lpstr>Виключення протипоказань для призначення лікувальної фізичної культури</vt:lpstr>
      <vt:lpstr>Вивчення і оцінка реабілітаційного потенціалу хворого</vt:lpstr>
      <vt:lpstr>Визначення функціональних можливостей хворого за результатами функціональних проб</vt:lpstr>
      <vt:lpstr>Визначення завдань лікувальної фізичної культури</vt:lpstr>
      <vt:lpstr>Визначення рівня реабілітаційної допомоги хворому </vt:lpstr>
      <vt:lpstr>Призначення лікувальної фізичної культури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Алгоритмічне моделювання процесу призначення, формування програм та проведення реабілітації</dc:title>
  <dc:creator>Андрей</dc:creator>
  <cp:lastModifiedBy>Natasha</cp:lastModifiedBy>
  <cp:revision>31</cp:revision>
  <dcterms:created xsi:type="dcterms:W3CDTF">2019-11-24T13:01:57Z</dcterms:created>
  <dcterms:modified xsi:type="dcterms:W3CDTF">2019-11-26T21:28:15Z</dcterms:modified>
</cp:coreProperties>
</file>