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10/14/2024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10/14/2024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10/14/2024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02267" y="1201784"/>
            <a:ext cx="7889482" cy="2264228"/>
          </a:xfrm>
        </p:spPr>
        <p:txBody>
          <a:bodyPr/>
          <a:lstStyle/>
          <a:p>
            <a:r>
              <a:rPr lang="en-US" dirty="0" smtClean="0"/>
              <a:t>Discussion Strategies</a:t>
            </a:r>
            <a:r>
              <a:rPr lang="en-US" dirty="0"/>
              <a:t/>
            </a:r>
            <a:br>
              <a:rPr lang="en-US" dirty="0"/>
            </a:br>
            <a:endParaRPr lang="en-US" dirty="0"/>
          </a:p>
        </p:txBody>
      </p:sp>
      <p:sp>
        <p:nvSpPr>
          <p:cNvPr id="3" name="Подзаголовок 2"/>
          <p:cNvSpPr>
            <a:spLocks noGrp="1"/>
          </p:cNvSpPr>
          <p:nvPr>
            <p:ph type="subTitle" idx="1"/>
          </p:nvPr>
        </p:nvSpPr>
        <p:spPr/>
        <p:txBody>
          <a:bodyPr/>
          <a:lstStyle/>
          <a:p>
            <a:r>
              <a:rPr lang="en-US" b="1" dirty="0">
                <a:solidFill>
                  <a:schemeClr val="accent2">
                    <a:lumMod val="75000"/>
                  </a:schemeClr>
                </a:solidFill>
              </a:rPr>
              <a:t>USING THE LANGUAGE OF MEDIATION, ASKING CRITICAL QUESTIONS, ASKING FOR CLARIFICATION, TAKING EXCEPTION, AND SUPPORTING STATEMENTS </a:t>
            </a:r>
            <a:endParaRPr lang="en-US" dirty="0">
              <a:solidFill>
                <a:schemeClr val="accent2">
                  <a:lumMod val="75000"/>
                </a:schemeClr>
              </a:solidFill>
            </a:endParaRPr>
          </a:p>
        </p:txBody>
      </p:sp>
    </p:spTree>
    <p:extLst>
      <p:ext uri="{BB962C8B-B14F-4D97-AF65-F5344CB8AC3E}">
        <p14:creationId xmlns:p14="http://schemas.microsoft.com/office/powerpoint/2010/main" val="102363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Using the Language of Mediation</a:t>
            </a:r>
            <a:endParaRPr lang="en-US" dirty="0"/>
          </a:p>
        </p:txBody>
      </p:sp>
      <p:sp>
        <p:nvSpPr>
          <p:cNvPr id="3" name="Объект 2"/>
          <p:cNvSpPr>
            <a:spLocks noGrp="1"/>
          </p:cNvSpPr>
          <p:nvPr>
            <p:ph idx="1"/>
          </p:nvPr>
        </p:nvSpPr>
        <p:spPr/>
        <p:txBody>
          <a:bodyPr>
            <a:normAutofit fontScale="92500" lnSpcReduction="10000"/>
          </a:bodyPr>
          <a:lstStyle/>
          <a:p>
            <a:pPr marL="0" indent="0">
              <a:buNone/>
            </a:pPr>
            <a:r>
              <a:rPr lang="en-US" b="1" dirty="0"/>
              <a:t>Key Phrases for Mediation:</a:t>
            </a:r>
            <a:endParaRPr lang="en-US" dirty="0"/>
          </a:p>
          <a:p>
            <a:pPr lvl="0"/>
            <a:r>
              <a:rPr lang="en-US" dirty="0"/>
              <a:t>"I see what you're saying, but have you considered...?"</a:t>
            </a:r>
          </a:p>
          <a:p>
            <a:pPr lvl="0"/>
            <a:r>
              <a:rPr lang="en-US" dirty="0"/>
              <a:t>"I think we might both agree on the point that..."</a:t>
            </a:r>
          </a:p>
          <a:p>
            <a:pPr lvl="0"/>
            <a:r>
              <a:rPr lang="en-US" dirty="0"/>
              <a:t>"Maybe there's a way to combine both of our ideas..."</a:t>
            </a:r>
          </a:p>
          <a:p>
            <a:pPr lvl="0"/>
            <a:r>
              <a:rPr lang="en-US" dirty="0"/>
              <a:t>"Let's find a compromise that works for both of us."</a:t>
            </a:r>
          </a:p>
          <a:p>
            <a:pPr lvl="0"/>
            <a:r>
              <a:rPr lang="en-US" dirty="0"/>
              <a:t>"It sounds like we both want the same outcome but with different approaches."</a:t>
            </a:r>
          </a:p>
          <a:p>
            <a:pPr marL="0" indent="0">
              <a:buNone/>
            </a:pPr>
            <a:r>
              <a:rPr lang="en-US" b="1" dirty="0"/>
              <a:t>Example:</a:t>
            </a:r>
            <a:endParaRPr lang="en-US" dirty="0"/>
          </a:p>
          <a:p>
            <a:pPr lvl="0"/>
            <a:r>
              <a:rPr lang="en-US" b="1" dirty="0" smtClean="0"/>
              <a:t>Friend </a:t>
            </a:r>
            <a:r>
              <a:rPr lang="en-US" b="1" dirty="0"/>
              <a:t>A</a:t>
            </a:r>
            <a:r>
              <a:rPr lang="en-US" dirty="0"/>
              <a:t>: "The mountains are peaceful and have great hiking trails."</a:t>
            </a:r>
          </a:p>
          <a:p>
            <a:pPr lvl="0"/>
            <a:r>
              <a:rPr lang="en-US" b="1" dirty="0"/>
              <a:t>Friend B</a:t>
            </a:r>
            <a:r>
              <a:rPr lang="en-US" dirty="0"/>
              <a:t>: "But the beach is so relaxing, and I love swimming."</a:t>
            </a:r>
          </a:p>
          <a:p>
            <a:pPr lvl="0"/>
            <a:r>
              <a:rPr lang="en-US" b="1" dirty="0"/>
              <a:t>Mediator</a:t>
            </a:r>
            <a:r>
              <a:rPr lang="en-US" dirty="0"/>
              <a:t>: "Both sound amazing! Maybe we could find a spot that has both mountains and a beach nearby, so we can hike and swim?"</a:t>
            </a:r>
          </a:p>
          <a:p>
            <a:endParaRPr lang="en-US" dirty="0"/>
          </a:p>
        </p:txBody>
      </p:sp>
    </p:spTree>
    <p:extLst>
      <p:ext uri="{BB962C8B-B14F-4D97-AF65-F5344CB8AC3E}">
        <p14:creationId xmlns:p14="http://schemas.microsoft.com/office/powerpoint/2010/main" val="4090694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Asking Critical Questions</a:t>
            </a:r>
            <a:r>
              <a:rPr lang="en-US" dirty="0"/>
              <a:t/>
            </a:r>
            <a:br>
              <a:rPr lang="en-US" dirty="0"/>
            </a:br>
            <a:endParaRPr lang="en-US" dirty="0"/>
          </a:p>
        </p:txBody>
      </p:sp>
      <p:sp>
        <p:nvSpPr>
          <p:cNvPr id="3" name="Объект 2"/>
          <p:cNvSpPr>
            <a:spLocks noGrp="1"/>
          </p:cNvSpPr>
          <p:nvPr>
            <p:ph idx="1"/>
          </p:nvPr>
        </p:nvSpPr>
        <p:spPr>
          <a:xfrm>
            <a:off x="677334" y="1541417"/>
            <a:ext cx="8596668" cy="4499945"/>
          </a:xfrm>
        </p:spPr>
        <p:txBody>
          <a:bodyPr>
            <a:normAutofit lnSpcReduction="10000"/>
          </a:bodyPr>
          <a:lstStyle/>
          <a:p>
            <a:pPr marL="0" indent="0">
              <a:buNone/>
            </a:pPr>
            <a:endParaRPr lang="en-US" dirty="0"/>
          </a:p>
          <a:p>
            <a:pPr marL="0" indent="0">
              <a:buNone/>
            </a:pPr>
            <a:r>
              <a:rPr lang="en-US" b="1" dirty="0"/>
              <a:t>Key Phrases for Asking Critical Questions:</a:t>
            </a:r>
            <a:endParaRPr lang="en-US" dirty="0"/>
          </a:p>
          <a:p>
            <a:pPr lvl="0"/>
            <a:r>
              <a:rPr lang="en-US" dirty="0"/>
              <a:t>"What makes you think that?"</a:t>
            </a:r>
          </a:p>
          <a:p>
            <a:pPr lvl="0"/>
            <a:r>
              <a:rPr lang="en-US" dirty="0"/>
              <a:t>"Can you explain why that is important?"</a:t>
            </a:r>
          </a:p>
          <a:p>
            <a:pPr lvl="0"/>
            <a:r>
              <a:rPr lang="en-US" dirty="0"/>
              <a:t>"How does that connect to what we were talking about earlier?"</a:t>
            </a:r>
          </a:p>
          <a:p>
            <a:pPr lvl="0"/>
            <a:r>
              <a:rPr lang="en-US" dirty="0"/>
              <a:t>"Is there any evidence to support that idea?"</a:t>
            </a:r>
          </a:p>
          <a:p>
            <a:pPr lvl="0"/>
            <a:r>
              <a:rPr lang="en-US" dirty="0"/>
              <a:t>"What would happen if we took the opposite approach?"</a:t>
            </a:r>
          </a:p>
          <a:p>
            <a:pPr marL="0" indent="0">
              <a:buNone/>
            </a:pPr>
            <a:r>
              <a:rPr lang="en-US" b="1" dirty="0"/>
              <a:t>Example:</a:t>
            </a:r>
            <a:endParaRPr lang="en-US" dirty="0"/>
          </a:p>
          <a:p>
            <a:pPr lvl="0"/>
            <a:r>
              <a:rPr lang="en-US" b="1" dirty="0" smtClean="0"/>
              <a:t>Friend</a:t>
            </a:r>
            <a:r>
              <a:rPr lang="en-US" dirty="0"/>
              <a:t>: "I think working remotely is better. People are always more productive at home."</a:t>
            </a:r>
          </a:p>
          <a:p>
            <a:pPr lvl="0"/>
            <a:r>
              <a:rPr lang="en-US" b="1" dirty="0"/>
              <a:t>You</a:t>
            </a:r>
            <a:r>
              <a:rPr lang="en-US" dirty="0"/>
              <a:t>: "That’s an interesting point. What makes you think remote work is always more productive for everyone? Have you seen any data on that?"</a:t>
            </a:r>
          </a:p>
          <a:p>
            <a:endParaRPr lang="en-US" dirty="0"/>
          </a:p>
        </p:txBody>
      </p:sp>
    </p:spTree>
    <p:extLst>
      <p:ext uri="{BB962C8B-B14F-4D97-AF65-F5344CB8AC3E}">
        <p14:creationId xmlns:p14="http://schemas.microsoft.com/office/powerpoint/2010/main" val="2161321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Asking for Clarification</a:t>
            </a:r>
            <a:r>
              <a:rPr lang="en-US" dirty="0"/>
              <a:t/>
            </a:r>
            <a:br>
              <a:rPr lang="en-US" dirty="0"/>
            </a:br>
            <a:endParaRPr lang="en-US" dirty="0"/>
          </a:p>
        </p:txBody>
      </p:sp>
      <p:sp>
        <p:nvSpPr>
          <p:cNvPr id="3" name="Объект 2"/>
          <p:cNvSpPr>
            <a:spLocks noGrp="1"/>
          </p:cNvSpPr>
          <p:nvPr>
            <p:ph idx="1"/>
          </p:nvPr>
        </p:nvSpPr>
        <p:spPr/>
        <p:txBody>
          <a:bodyPr>
            <a:normAutofit/>
          </a:bodyPr>
          <a:lstStyle/>
          <a:p>
            <a:pPr marL="0" indent="0">
              <a:buNone/>
            </a:pPr>
            <a:r>
              <a:rPr lang="en-US" b="1" dirty="0" smtClean="0"/>
              <a:t>Key </a:t>
            </a:r>
            <a:r>
              <a:rPr lang="en-US" b="1" dirty="0"/>
              <a:t>Phrases for Asking for Clarification:</a:t>
            </a:r>
            <a:endParaRPr lang="en-US" dirty="0"/>
          </a:p>
          <a:p>
            <a:pPr lvl="0"/>
            <a:r>
              <a:rPr lang="en-US" dirty="0"/>
              <a:t>"Can you elaborate on that?"</a:t>
            </a:r>
          </a:p>
          <a:p>
            <a:pPr lvl="0"/>
            <a:r>
              <a:rPr lang="en-US" dirty="0"/>
              <a:t>"What do you mean by...?"</a:t>
            </a:r>
          </a:p>
          <a:p>
            <a:pPr lvl="0"/>
            <a:r>
              <a:rPr lang="en-US" dirty="0"/>
              <a:t>"Could you clarify that point?"</a:t>
            </a:r>
          </a:p>
          <a:p>
            <a:pPr lvl="0"/>
            <a:r>
              <a:rPr lang="en-US" dirty="0"/>
              <a:t>"I’m not sure I follow. Could you explain it again in a different way?"</a:t>
            </a:r>
          </a:p>
          <a:p>
            <a:pPr lvl="0"/>
            <a:r>
              <a:rPr lang="en-US" dirty="0"/>
              <a:t>"Are you saying that...?"</a:t>
            </a:r>
          </a:p>
          <a:p>
            <a:pPr marL="0" indent="0">
              <a:buNone/>
            </a:pPr>
            <a:r>
              <a:rPr lang="en-US" b="1" dirty="0"/>
              <a:t>Example:</a:t>
            </a:r>
            <a:endParaRPr lang="en-US" dirty="0"/>
          </a:p>
          <a:p>
            <a:pPr lvl="0"/>
            <a:r>
              <a:rPr lang="en-US" b="1" dirty="0" smtClean="0"/>
              <a:t>Friend</a:t>
            </a:r>
            <a:r>
              <a:rPr lang="en-US" dirty="0"/>
              <a:t>: "</a:t>
            </a:r>
            <a:r>
              <a:rPr lang="en-US" dirty="0" err="1"/>
              <a:t>Blockchain</a:t>
            </a:r>
            <a:r>
              <a:rPr lang="en-US" dirty="0"/>
              <a:t> is decentralized, which makes it more secure."</a:t>
            </a:r>
          </a:p>
          <a:p>
            <a:pPr lvl="0"/>
            <a:r>
              <a:rPr lang="en-US" b="1" dirty="0"/>
              <a:t>You</a:t>
            </a:r>
            <a:r>
              <a:rPr lang="en-US" dirty="0"/>
              <a:t>: "Could you clarify what you mean by 'decentralized'? I’m not too familiar with how that works."</a:t>
            </a:r>
          </a:p>
          <a:p>
            <a:endParaRPr lang="en-US" dirty="0"/>
          </a:p>
        </p:txBody>
      </p:sp>
    </p:spTree>
    <p:extLst>
      <p:ext uri="{BB962C8B-B14F-4D97-AF65-F5344CB8AC3E}">
        <p14:creationId xmlns:p14="http://schemas.microsoft.com/office/powerpoint/2010/main" val="2274553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Taking Exception in a Casual Context</a:t>
            </a:r>
            <a:r>
              <a:rPr lang="en-US" dirty="0"/>
              <a:t/>
            </a:r>
            <a:br>
              <a:rPr lang="en-US" dirty="0"/>
            </a:br>
            <a:endParaRPr lang="en-US" dirty="0"/>
          </a:p>
        </p:txBody>
      </p:sp>
      <p:sp>
        <p:nvSpPr>
          <p:cNvPr id="3" name="Объект 2"/>
          <p:cNvSpPr>
            <a:spLocks noGrp="1"/>
          </p:cNvSpPr>
          <p:nvPr>
            <p:ph idx="1"/>
          </p:nvPr>
        </p:nvSpPr>
        <p:spPr>
          <a:xfrm>
            <a:off x="677334" y="1602377"/>
            <a:ext cx="8596668" cy="4438985"/>
          </a:xfrm>
        </p:spPr>
        <p:txBody>
          <a:bodyPr>
            <a:normAutofit/>
          </a:bodyPr>
          <a:lstStyle/>
          <a:p>
            <a:pPr marL="0" indent="0">
              <a:buNone/>
            </a:pPr>
            <a:r>
              <a:rPr lang="en-US" b="1" dirty="0" smtClean="0"/>
              <a:t>Key </a:t>
            </a:r>
            <a:r>
              <a:rPr lang="en-US" b="1" dirty="0"/>
              <a:t>Phrases for Taking Exception:</a:t>
            </a:r>
            <a:endParaRPr lang="en-US" dirty="0"/>
          </a:p>
          <a:p>
            <a:pPr lvl="0"/>
            <a:r>
              <a:rPr lang="en-US" dirty="0"/>
              <a:t>"I understand where you're coming from, but I see it a little differently."</a:t>
            </a:r>
          </a:p>
          <a:p>
            <a:pPr lvl="0"/>
            <a:r>
              <a:rPr lang="en-US" dirty="0"/>
              <a:t>"That’s an interesting viewpoint, but I’m not sure I agree."</a:t>
            </a:r>
          </a:p>
          <a:p>
            <a:pPr lvl="0"/>
            <a:r>
              <a:rPr lang="en-US" dirty="0"/>
              <a:t>"You make a good point, but I think there's another side to this."</a:t>
            </a:r>
          </a:p>
          <a:p>
            <a:pPr lvl="0"/>
            <a:r>
              <a:rPr lang="en-US" dirty="0"/>
              <a:t>"I see what you’re saying, but I’d like to offer a different perspective."</a:t>
            </a:r>
          </a:p>
          <a:p>
            <a:pPr lvl="0"/>
            <a:r>
              <a:rPr lang="en-US" dirty="0"/>
              <a:t>"I respect your opinion, but from my experience..."</a:t>
            </a:r>
          </a:p>
          <a:p>
            <a:r>
              <a:rPr lang="en-US" b="1" dirty="0"/>
              <a:t>Example:</a:t>
            </a:r>
            <a:endParaRPr lang="en-US" dirty="0"/>
          </a:p>
          <a:p>
            <a:pPr lvl="0"/>
            <a:r>
              <a:rPr lang="en-US" b="1" dirty="0" smtClean="0"/>
              <a:t>Friend</a:t>
            </a:r>
            <a:r>
              <a:rPr lang="en-US" dirty="0"/>
              <a:t>: "I don’t think voting really matters. It’s just one vote."</a:t>
            </a:r>
          </a:p>
          <a:p>
            <a:pPr lvl="0"/>
            <a:r>
              <a:rPr lang="en-US" b="1" dirty="0"/>
              <a:t>You</a:t>
            </a:r>
            <a:r>
              <a:rPr lang="en-US" dirty="0"/>
              <a:t>: "I understand where you’re coming from, but I feel differently. Voting might seem small, but collectively, it can really make a difference."</a:t>
            </a:r>
          </a:p>
          <a:p>
            <a:endParaRPr lang="en-US" dirty="0"/>
          </a:p>
        </p:txBody>
      </p:sp>
    </p:spTree>
    <p:extLst>
      <p:ext uri="{BB962C8B-B14F-4D97-AF65-F5344CB8AC3E}">
        <p14:creationId xmlns:p14="http://schemas.microsoft.com/office/powerpoint/2010/main" val="1052851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Supporting Statements</a:t>
            </a:r>
            <a:r>
              <a:rPr lang="en-US" dirty="0"/>
              <a:t/>
            </a:r>
            <a:br>
              <a:rPr lang="en-US" dirty="0"/>
            </a:br>
            <a:endParaRPr lang="en-US" dirty="0"/>
          </a:p>
        </p:txBody>
      </p:sp>
      <p:sp>
        <p:nvSpPr>
          <p:cNvPr id="3" name="Объект 2"/>
          <p:cNvSpPr>
            <a:spLocks noGrp="1"/>
          </p:cNvSpPr>
          <p:nvPr>
            <p:ph idx="1"/>
          </p:nvPr>
        </p:nvSpPr>
        <p:spPr>
          <a:xfrm>
            <a:off x="677334" y="1384663"/>
            <a:ext cx="8596668" cy="4656699"/>
          </a:xfrm>
        </p:spPr>
        <p:txBody>
          <a:bodyPr>
            <a:normAutofit fontScale="85000" lnSpcReduction="20000"/>
          </a:bodyPr>
          <a:lstStyle/>
          <a:p>
            <a:pPr marL="0" indent="0">
              <a:buNone/>
            </a:pPr>
            <a:r>
              <a:rPr lang="en-US" b="1" dirty="0" smtClean="0"/>
              <a:t>Key </a:t>
            </a:r>
            <a:r>
              <a:rPr lang="en-US" b="1" dirty="0"/>
              <a:t>Phrases for Supporting Statements:</a:t>
            </a:r>
            <a:endParaRPr lang="en-US" dirty="0"/>
          </a:p>
          <a:p>
            <a:pPr lvl="0"/>
            <a:r>
              <a:rPr lang="en-US" dirty="0"/>
              <a:t>"For example..."</a:t>
            </a:r>
          </a:p>
          <a:p>
            <a:pPr lvl="0"/>
            <a:r>
              <a:rPr lang="en-US" dirty="0"/>
              <a:t>"From my experience..."</a:t>
            </a:r>
          </a:p>
          <a:p>
            <a:pPr lvl="0"/>
            <a:r>
              <a:rPr lang="en-US" dirty="0"/>
              <a:t>"There’s a study that shows..."</a:t>
            </a:r>
          </a:p>
          <a:p>
            <a:pPr lvl="0"/>
            <a:r>
              <a:rPr lang="en-US" dirty="0"/>
              <a:t>"To give you an idea..."</a:t>
            </a:r>
          </a:p>
          <a:p>
            <a:pPr lvl="0"/>
            <a:r>
              <a:rPr lang="en-US" dirty="0"/>
              <a:t>"The reason I think this is because..."</a:t>
            </a:r>
          </a:p>
          <a:p>
            <a:pPr marL="0" indent="0">
              <a:buNone/>
            </a:pPr>
            <a:r>
              <a:rPr lang="en-US" b="1" dirty="0"/>
              <a:t>Example:</a:t>
            </a:r>
            <a:endParaRPr lang="en-US" dirty="0"/>
          </a:p>
          <a:p>
            <a:pPr lvl="0"/>
            <a:r>
              <a:rPr lang="en-US" b="1" dirty="0" smtClean="0"/>
              <a:t>Friend</a:t>
            </a:r>
            <a:r>
              <a:rPr lang="en-US" dirty="0"/>
              <a:t>: "I don’t think a vegetarian diet is healthy. You can’t get enough protein."</a:t>
            </a:r>
          </a:p>
          <a:p>
            <a:pPr lvl="0"/>
            <a:r>
              <a:rPr lang="en-US" b="1" dirty="0"/>
              <a:t>You</a:t>
            </a:r>
            <a:r>
              <a:rPr lang="en-US" dirty="0"/>
              <a:t>: "Actually, a lot of plant-based foods are rich in protein. For example, lentils and chickpeas are high in protein, and many athletes successfully follow a vegetarian diet."</a:t>
            </a:r>
          </a:p>
          <a:p>
            <a:pPr marL="0" indent="0">
              <a:buNone/>
            </a:pPr>
            <a:r>
              <a:rPr lang="en-US" b="1" dirty="0" smtClean="0"/>
              <a:t>Example</a:t>
            </a:r>
            <a:r>
              <a:rPr lang="en-US" b="1" dirty="0"/>
              <a:t>:</a:t>
            </a:r>
            <a:endParaRPr lang="en-US" dirty="0"/>
          </a:p>
          <a:p>
            <a:pPr lvl="0"/>
            <a:r>
              <a:rPr lang="en-US" b="1" dirty="0" smtClean="0"/>
              <a:t>Friend</a:t>
            </a:r>
            <a:r>
              <a:rPr lang="en-US" dirty="0"/>
              <a:t>: "I’m not sure online courses are worth it. You don’t get the same experience as face-to-face."</a:t>
            </a:r>
          </a:p>
          <a:p>
            <a:pPr lvl="0"/>
            <a:r>
              <a:rPr lang="en-US" b="1" dirty="0"/>
              <a:t>You</a:t>
            </a:r>
            <a:r>
              <a:rPr lang="en-US" dirty="0"/>
              <a:t>: "I understand your concern, but I took an online course last year, and it was really engaging. The reason it worked for me was because the instructors were very interactive, and we had lots of group discussions."</a:t>
            </a:r>
          </a:p>
          <a:p>
            <a:endParaRPr lang="en-US" dirty="0"/>
          </a:p>
        </p:txBody>
      </p:sp>
    </p:spTree>
    <p:extLst>
      <p:ext uri="{BB962C8B-B14F-4D97-AF65-F5344CB8AC3E}">
        <p14:creationId xmlns:p14="http://schemas.microsoft.com/office/powerpoint/2010/main" val="1627869778"/>
      </p:ext>
    </p:extLst>
  </p:cSld>
  <p:clrMapOvr>
    <a:masterClrMapping/>
  </p:clrMapOvr>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9</TotalTime>
  <Words>654</Words>
  <Application>Microsoft Office PowerPoint</Application>
  <PresentationFormat>Широкоэкранный</PresentationFormat>
  <Paragraphs>57</Paragraphs>
  <Slides>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6</vt:i4>
      </vt:variant>
    </vt:vector>
  </HeadingPairs>
  <TitlesOfParts>
    <vt:vector size="10" baseType="lpstr">
      <vt:lpstr>Arial</vt:lpstr>
      <vt:lpstr>Trebuchet MS</vt:lpstr>
      <vt:lpstr>Wingdings 3</vt:lpstr>
      <vt:lpstr>Аспект</vt:lpstr>
      <vt:lpstr>Discussion Strategies </vt:lpstr>
      <vt:lpstr>Using the Language of Mediation</vt:lpstr>
      <vt:lpstr>Asking Critical Questions </vt:lpstr>
      <vt:lpstr>Asking for Clarification </vt:lpstr>
      <vt:lpstr>Taking Exception in a Casual Context </vt:lpstr>
      <vt:lpstr>Supporting Statements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Strategies </dc:title>
  <dc:creator>Света</dc:creator>
  <cp:lastModifiedBy>Света</cp:lastModifiedBy>
  <cp:revision>3</cp:revision>
  <dcterms:created xsi:type="dcterms:W3CDTF">2024-10-14T05:52:59Z</dcterms:created>
  <dcterms:modified xsi:type="dcterms:W3CDTF">2024-10-14T06:02:47Z</dcterms:modified>
</cp:coreProperties>
</file>