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57" r:id="rId5"/>
    <p:sldId id="258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52" autoAdjust="0"/>
    <p:restoredTop sz="94660"/>
  </p:normalViewPr>
  <p:slideViewPr>
    <p:cSldViewPr snapToGrid="0">
      <p:cViewPr varScale="1">
        <p:scale>
          <a:sx n="82" d="100"/>
          <a:sy n="82" d="100"/>
        </p:scale>
        <p:origin x="71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2BA91-8435-49DB-BAB7-1B245A11B3C5}" type="datetimeFigureOut">
              <a:rPr lang="uk-UA" smtClean="0"/>
              <a:t>22.09.2022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AA034-135B-4084-BB70-3E052DA2200A}" type="slidenum">
              <a:rPr lang="uk-UA" smtClean="0"/>
              <a:t>‹№›</a:t>
            </a:fld>
            <a:endParaRPr lang="uk-U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2844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2BA91-8435-49DB-BAB7-1B245A11B3C5}" type="datetimeFigureOut">
              <a:rPr lang="uk-UA" smtClean="0"/>
              <a:t>22.09.2022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AA034-135B-4084-BB70-3E052DA2200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41740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2BA91-8435-49DB-BAB7-1B245A11B3C5}" type="datetimeFigureOut">
              <a:rPr lang="uk-UA" smtClean="0"/>
              <a:t>22.09.2022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AA034-135B-4084-BB70-3E052DA2200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60416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2BA91-8435-49DB-BAB7-1B245A11B3C5}" type="datetimeFigureOut">
              <a:rPr lang="uk-UA" smtClean="0"/>
              <a:t>22.09.2022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AA034-135B-4084-BB70-3E052DA2200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79619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Назва розділу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2BA91-8435-49DB-BAB7-1B245A11B3C5}" type="datetimeFigureOut">
              <a:rPr lang="uk-UA" smtClean="0"/>
              <a:t>22.09.2022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AA034-135B-4084-BB70-3E052DA2200A}" type="slidenum">
              <a:rPr lang="uk-UA" smtClean="0"/>
              <a:t>‹№›</a:t>
            </a:fld>
            <a:endParaRPr lang="uk-U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410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2BA91-8435-49DB-BAB7-1B245A11B3C5}" type="datetimeFigureOut">
              <a:rPr lang="uk-UA" smtClean="0"/>
              <a:t>22.09.2022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AA034-135B-4084-BB70-3E052DA2200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05930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2BA91-8435-49DB-BAB7-1B245A11B3C5}" type="datetimeFigureOut">
              <a:rPr lang="uk-UA" smtClean="0"/>
              <a:t>22.09.2022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AA034-135B-4084-BB70-3E052DA2200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00614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2BA91-8435-49DB-BAB7-1B245A11B3C5}" type="datetimeFigureOut">
              <a:rPr lang="uk-UA" smtClean="0"/>
              <a:t>22.09.2022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AA034-135B-4084-BB70-3E052DA2200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22853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2BA91-8435-49DB-BAB7-1B245A11B3C5}" type="datetimeFigureOut">
              <a:rPr lang="uk-UA" smtClean="0"/>
              <a:t>22.09.2022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AA034-135B-4084-BB70-3E052DA2200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2980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D22BA91-8435-49DB-BAB7-1B245A11B3C5}" type="datetimeFigureOut">
              <a:rPr lang="uk-UA" smtClean="0"/>
              <a:t>22.09.2022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AAAA034-135B-4084-BB70-3E052DA2200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22886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2BA91-8435-49DB-BAB7-1B245A11B3C5}" type="datetimeFigureOut">
              <a:rPr lang="uk-UA" smtClean="0"/>
              <a:t>22.09.2022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AA034-135B-4084-BB70-3E052DA2200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00896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D22BA91-8435-49DB-BAB7-1B245A11B3C5}" type="datetimeFigureOut">
              <a:rPr lang="uk-UA" smtClean="0"/>
              <a:t>22.09.2022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AAAA034-135B-4084-BB70-3E052DA2200A}" type="slidenum">
              <a:rPr lang="uk-UA" smtClean="0"/>
              <a:t>‹№›</a:t>
            </a:fld>
            <a:endParaRPr lang="uk-UA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2048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F1E698-7F30-42E0-A7E7-4DFED929E0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Stories</a:t>
            </a:r>
            <a:endParaRPr lang="uk-UA" dirty="0"/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B597F9DC-4692-4BDB-B909-9DEDD487243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err="1"/>
              <a:t>Сторі</a:t>
            </a:r>
            <a:r>
              <a:rPr lang="uk-UA" dirty="0"/>
              <a:t>, </a:t>
            </a:r>
            <a:r>
              <a:rPr lang="uk-UA" dirty="0" err="1"/>
              <a:t>сторіз</a:t>
            </a:r>
            <a:r>
              <a:rPr lang="uk-UA" dirty="0"/>
              <a:t>, </a:t>
            </a:r>
            <a:r>
              <a:rPr lang="uk-UA" dirty="0" err="1"/>
              <a:t>сторіс</a:t>
            </a:r>
            <a:r>
              <a:rPr lang="uk-UA" dirty="0"/>
              <a:t>, </a:t>
            </a:r>
            <a:r>
              <a:rPr lang="uk-UA" dirty="0" err="1"/>
              <a:t>сторіес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430136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80549E1-D133-4C87-80E4-D5CC3EF234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27380"/>
            <a:ext cx="10515600" cy="4049583"/>
          </a:xfrm>
        </p:spPr>
        <p:txBody>
          <a:bodyPr>
            <a:normAutofit/>
          </a:bodyPr>
          <a:lstStyle/>
          <a:p>
            <a:pPr algn="just"/>
            <a:r>
              <a:rPr lang="uk-UA" sz="2800" dirty="0"/>
              <a:t>Друкарня  - ш</a:t>
            </a:r>
            <a:r>
              <a:rPr lang="ru-RU" sz="2800" b="0" i="0" dirty="0" err="1">
                <a:solidFill>
                  <a:srgbClr val="0E1318"/>
                </a:solidFill>
                <a:effectLst/>
                <a:latin typeface="Canva Sans"/>
              </a:rPr>
              <a:t>рифти</a:t>
            </a:r>
            <a:r>
              <a:rPr lang="ru-RU" sz="2800" b="0" i="0" dirty="0">
                <a:solidFill>
                  <a:srgbClr val="0E1318"/>
                </a:solidFill>
                <a:effectLst/>
                <a:latin typeface="Canva Sans"/>
              </a:rPr>
              <a:t>, як </a:t>
            </a:r>
            <a:r>
              <a:rPr lang="ru-RU" sz="2800" b="0" i="0" dirty="0" err="1">
                <a:solidFill>
                  <a:srgbClr val="0E1318"/>
                </a:solidFill>
                <a:effectLst/>
                <a:latin typeface="Canva Sans"/>
              </a:rPr>
              <a:t>кольори</a:t>
            </a:r>
            <a:r>
              <a:rPr lang="ru-RU" sz="2800" b="0" i="0" dirty="0">
                <a:solidFill>
                  <a:srgbClr val="0E1318"/>
                </a:solidFill>
                <a:effectLst/>
                <a:latin typeface="Canva Sans"/>
              </a:rPr>
              <a:t> та </a:t>
            </a:r>
            <a:r>
              <a:rPr lang="ru-RU" sz="2800" b="0" i="0" dirty="0" err="1">
                <a:solidFill>
                  <a:srgbClr val="0E1318"/>
                </a:solidFill>
                <a:effectLst/>
                <a:latin typeface="Canva Sans"/>
              </a:rPr>
              <a:t>фільтри</a:t>
            </a:r>
            <a:r>
              <a:rPr lang="ru-RU" sz="2800" b="0" i="0" dirty="0">
                <a:solidFill>
                  <a:srgbClr val="0E1318"/>
                </a:solidFill>
                <a:effectLst/>
                <a:latin typeface="Canva Sans"/>
              </a:rPr>
              <a:t>, </a:t>
            </a:r>
            <a:r>
              <a:rPr lang="ru-RU" sz="2800" b="0" i="0" dirty="0" err="1">
                <a:solidFill>
                  <a:srgbClr val="0E1318"/>
                </a:solidFill>
                <a:effectLst/>
                <a:latin typeface="Canva Sans"/>
              </a:rPr>
              <a:t>краще</a:t>
            </a:r>
            <a:r>
              <a:rPr lang="ru-RU" sz="2800" b="0" i="0" dirty="0">
                <a:solidFill>
                  <a:srgbClr val="0E1318"/>
                </a:solidFill>
                <a:effectLst/>
                <a:latin typeface="Canva Sans"/>
              </a:rPr>
              <a:t> </a:t>
            </a:r>
            <a:r>
              <a:rPr lang="ru-RU" sz="2800" b="0" i="0" dirty="0" err="1">
                <a:solidFill>
                  <a:srgbClr val="0E1318"/>
                </a:solidFill>
                <a:effectLst/>
                <a:latin typeface="Canva Sans"/>
              </a:rPr>
              <a:t>вибрати</a:t>
            </a:r>
            <a:r>
              <a:rPr lang="ru-RU" sz="2800" b="0" i="0" dirty="0">
                <a:solidFill>
                  <a:srgbClr val="0E1318"/>
                </a:solidFill>
                <a:effectLst/>
                <a:latin typeface="Canva Sans"/>
              </a:rPr>
              <a:t> раз і </a:t>
            </a:r>
            <a:r>
              <a:rPr lang="ru-RU" sz="2800" b="0" i="0" dirty="0" err="1">
                <a:solidFill>
                  <a:srgbClr val="0E1318"/>
                </a:solidFill>
                <a:effectLst/>
                <a:latin typeface="Canva Sans"/>
              </a:rPr>
              <a:t>назавжди</a:t>
            </a:r>
            <a:r>
              <a:rPr lang="ru-RU" sz="2800" b="0" i="0" dirty="0">
                <a:solidFill>
                  <a:srgbClr val="0E1318"/>
                </a:solidFill>
                <a:effectLst/>
                <a:latin typeface="Canva Sans"/>
              </a:rPr>
              <a:t>. Формула проста – два </a:t>
            </a:r>
            <a:r>
              <a:rPr lang="ru-RU" sz="2800" b="0" i="0" dirty="0" err="1">
                <a:solidFill>
                  <a:srgbClr val="0E1318"/>
                </a:solidFill>
                <a:effectLst/>
                <a:latin typeface="Canva Sans"/>
              </a:rPr>
              <a:t>шрифти</a:t>
            </a:r>
            <a:r>
              <a:rPr lang="ru-RU" sz="2800" b="0" i="0" dirty="0">
                <a:solidFill>
                  <a:srgbClr val="0E1318"/>
                </a:solidFill>
                <a:effectLst/>
                <a:latin typeface="Canva Sans"/>
              </a:rPr>
              <a:t>: один, </a:t>
            </a:r>
            <a:r>
              <a:rPr lang="ru-RU" sz="2800" b="0" i="0" dirty="0" err="1">
                <a:solidFill>
                  <a:srgbClr val="0E1318"/>
                </a:solidFill>
                <a:effectLst/>
                <a:latin typeface="Canva Sans"/>
              </a:rPr>
              <a:t>складний</a:t>
            </a:r>
            <a:r>
              <a:rPr lang="ru-RU" sz="2800" b="0" i="0" dirty="0">
                <a:solidFill>
                  <a:srgbClr val="0E1318"/>
                </a:solidFill>
                <a:effectLst/>
                <a:latin typeface="Canva Sans"/>
              </a:rPr>
              <a:t> та </a:t>
            </a:r>
            <a:r>
              <a:rPr lang="ru-RU" sz="2800" b="0" i="0" dirty="0" err="1">
                <a:solidFill>
                  <a:srgbClr val="0E1318"/>
                </a:solidFill>
                <a:effectLst/>
                <a:latin typeface="Canva Sans"/>
              </a:rPr>
              <a:t>декоративний</a:t>
            </a:r>
            <a:r>
              <a:rPr lang="ru-RU" sz="2800" b="0" i="0" dirty="0">
                <a:solidFill>
                  <a:srgbClr val="0E1318"/>
                </a:solidFill>
                <a:effectLst/>
                <a:latin typeface="Canva Sans"/>
              </a:rPr>
              <a:t> – для </a:t>
            </a:r>
            <a:r>
              <a:rPr lang="ru-RU" sz="2800" b="0" i="0" dirty="0" err="1">
                <a:solidFill>
                  <a:srgbClr val="0E1318"/>
                </a:solidFill>
                <a:effectLst/>
                <a:latin typeface="Canva Sans"/>
              </a:rPr>
              <a:t>заголовків</a:t>
            </a:r>
            <a:r>
              <a:rPr lang="ru-RU" sz="2800" b="0" i="0" dirty="0">
                <a:solidFill>
                  <a:srgbClr val="0E1318"/>
                </a:solidFill>
                <a:effectLst/>
                <a:latin typeface="Canva Sans"/>
              </a:rPr>
              <a:t> + </a:t>
            </a:r>
            <a:r>
              <a:rPr lang="ru-RU" sz="2800" b="0" i="0" dirty="0" err="1">
                <a:solidFill>
                  <a:srgbClr val="0E1318"/>
                </a:solidFill>
                <a:effectLst/>
                <a:latin typeface="Canva Sans"/>
              </a:rPr>
              <a:t>другий</a:t>
            </a:r>
            <a:r>
              <a:rPr lang="ru-RU" sz="2800" b="0" i="0" dirty="0">
                <a:solidFill>
                  <a:srgbClr val="0E1318"/>
                </a:solidFill>
                <a:effectLst/>
                <a:latin typeface="Canva Sans"/>
              </a:rPr>
              <a:t>, </a:t>
            </a:r>
            <a:r>
              <a:rPr lang="ru-RU" sz="2800" b="0" i="0" dirty="0" err="1">
                <a:solidFill>
                  <a:srgbClr val="0E1318"/>
                </a:solidFill>
                <a:effectLst/>
                <a:latin typeface="Canva Sans"/>
              </a:rPr>
              <a:t>простий</a:t>
            </a:r>
            <a:r>
              <a:rPr lang="ru-RU" sz="2800" b="0" i="0" dirty="0">
                <a:solidFill>
                  <a:srgbClr val="0E1318"/>
                </a:solidFill>
                <a:effectLst/>
                <a:latin typeface="Canva Sans"/>
              </a:rPr>
              <a:t> та </a:t>
            </a:r>
            <a:r>
              <a:rPr lang="ru-RU" sz="2800" b="0" i="0" dirty="0" err="1">
                <a:solidFill>
                  <a:srgbClr val="0E1318"/>
                </a:solidFill>
                <a:effectLst/>
                <a:latin typeface="Canva Sans"/>
              </a:rPr>
              <a:t>читабельний</a:t>
            </a:r>
            <a:r>
              <a:rPr lang="ru-RU" sz="2800" b="0" i="0" dirty="0">
                <a:solidFill>
                  <a:srgbClr val="0E1318"/>
                </a:solidFill>
                <a:effectLst/>
                <a:latin typeface="Canva Sans"/>
              </a:rPr>
              <a:t> – для тексту. Перший </a:t>
            </a:r>
            <a:r>
              <a:rPr lang="ru-RU" sz="2800" b="0" i="0" dirty="0" err="1">
                <a:solidFill>
                  <a:srgbClr val="0E1318"/>
                </a:solidFill>
                <a:effectLst/>
                <a:latin typeface="Canva Sans"/>
              </a:rPr>
              <a:t>відбиває</a:t>
            </a:r>
            <a:r>
              <a:rPr lang="ru-RU" sz="2800" b="0" i="0" dirty="0">
                <a:solidFill>
                  <a:srgbClr val="0E1318"/>
                </a:solidFill>
                <a:effectLst/>
                <a:latin typeface="Canva Sans"/>
              </a:rPr>
              <a:t> стиль, а </a:t>
            </a:r>
            <a:r>
              <a:rPr lang="ru-RU" sz="2800" b="0" i="0" dirty="0" err="1">
                <a:solidFill>
                  <a:srgbClr val="0E1318"/>
                </a:solidFill>
                <a:effectLst/>
                <a:latin typeface="Canva Sans"/>
              </a:rPr>
              <a:t>другий</a:t>
            </a:r>
            <a:r>
              <a:rPr lang="ru-RU" sz="2800" b="0" i="0" dirty="0">
                <a:solidFill>
                  <a:srgbClr val="0E1318"/>
                </a:solidFill>
                <a:effectLst/>
                <a:latin typeface="Canva Sans"/>
              </a:rPr>
              <a:t> ясно доносить думки.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34341011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F8CBACB-E739-446D-9281-D702F410B7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tx1"/>
                </a:solidFill>
              </a:rPr>
              <a:t>Зберігайте у тематичні альбоми</a:t>
            </a:r>
          </a:p>
        </p:txBody>
      </p:sp>
    </p:spTree>
    <p:extLst>
      <p:ext uri="{BB962C8B-B14F-4D97-AF65-F5344CB8AC3E}">
        <p14:creationId xmlns:p14="http://schemas.microsoft.com/office/powerpoint/2010/main" val="4112648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EA2DC6-94DD-49E4-808A-FB7262CCE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rgbClr val="C00000"/>
                </a:solidFill>
              </a:rPr>
              <a:t>Дефініції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A7DC45D-8553-49FE-A412-4497E50FF3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/>
              <a:t>Ефективний маркетинговий інструмент</a:t>
            </a:r>
          </a:p>
          <a:p>
            <a:r>
              <a:rPr lang="uk-UA" b="0" i="0" dirty="0">
                <a:solidFill>
                  <a:srgbClr val="0E1318"/>
                </a:solidFill>
                <a:effectLst/>
                <a:latin typeface="Canva Sans"/>
              </a:rPr>
              <a:t>Окрема стрічка з фотографіями та відео</a:t>
            </a:r>
          </a:p>
          <a:p>
            <a:r>
              <a:rPr lang="uk-UA" b="0" i="0" dirty="0">
                <a:solidFill>
                  <a:srgbClr val="0E1318"/>
                </a:solidFill>
                <a:effectLst/>
                <a:latin typeface="Canva Sans"/>
              </a:rPr>
              <a:t>Контент, що зникає через 24 години з моменту публікації</a:t>
            </a:r>
          </a:p>
          <a:p>
            <a:r>
              <a:rPr lang="uk-UA" dirty="0">
                <a:solidFill>
                  <a:srgbClr val="0E1318"/>
                </a:solidFill>
                <a:latin typeface="Canva Sans"/>
              </a:rPr>
              <a:t>Спосіб комунікації </a:t>
            </a:r>
            <a:r>
              <a:rPr lang="uk-UA" b="0" i="0" dirty="0">
                <a:solidFill>
                  <a:srgbClr val="0E1318"/>
                </a:solidFill>
                <a:effectLst/>
                <a:latin typeface="Canva Sans"/>
              </a:rPr>
              <a:t>з користувачами без перевантаження основної стрічки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54671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F584BA-A3FB-496C-B39A-0609789707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49086"/>
            <a:ext cx="10515600" cy="5327877"/>
          </a:xfrm>
        </p:spPr>
        <p:txBody>
          <a:bodyPr/>
          <a:lstStyle/>
          <a:p>
            <a:pPr algn="just"/>
            <a:r>
              <a:rPr lang="uk-UA" sz="2800" b="0" i="0" dirty="0">
                <a:solidFill>
                  <a:srgbClr val="0E1318"/>
                </a:solidFill>
                <a:effectLst/>
                <a:latin typeface="Canva Sans"/>
              </a:rPr>
              <a:t>За три хвилини користувач </a:t>
            </a:r>
            <a:r>
              <a:rPr lang="uk-UA" sz="2800" b="0" i="0" dirty="0" err="1">
                <a:solidFill>
                  <a:srgbClr val="0E1318"/>
                </a:solidFill>
                <a:effectLst/>
                <a:latin typeface="Canva Sans"/>
              </a:rPr>
              <a:t>Інстаграма</a:t>
            </a:r>
            <a:r>
              <a:rPr lang="uk-UA" sz="2800" b="0" i="0" dirty="0">
                <a:solidFill>
                  <a:srgbClr val="0E1318"/>
                </a:solidFill>
                <a:effectLst/>
                <a:latin typeface="Canva Sans"/>
              </a:rPr>
              <a:t> бачить потік із</a:t>
            </a:r>
            <a:r>
              <a:rPr lang="uk-UA" sz="2800" b="0" i="0" dirty="0">
                <a:solidFill>
                  <a:srgbClr val="C00000"/>
                </a:solidFill>
                <a:effectLst/>
                <a:latin typeface="Canva Sans"/>
              </a:rPr>
              <a:t> 12–22 </a:t>
            </a:r>
            <a:r>
              <a:rPr lang="uk-UA" sz="2800" b="0" i="0" dirty="0" err="1">
                <a:solidFill>
                  <a:srgbClr val="0E1318"/>
                </a:solidFill>
                <a:effectLst/>
                <a:latin typeface="Canva Sans"/>
              </a:rPr>
              <a:t>Сторіс</a:t>
            </a:r>
            <a:r>
              <a:rPr lang="uk-UA" sz="2800" b="0" i="0" dirty="0">
                <a:solidFill>
                  <a:srgbClr val="0E1318"/>
                </a:solidFill>
                <a:effectLst/>
                <a:latin typeface="Canva Sans"/>
              </a:rPr>
              <a:t>. </a:t>
            </a:r>
          </a:p>
          <a:p>
            <a:pPr algn="just"/>
            <a:endParaRPr lang="uk-UA" sz="2800" dirty="0">
              <a:solidFill>
                <a:srgbClr val="0E1318"/>
              </a:solidFill>
              <a:latin typeface="Canva Sans"/>
            </a:endParaRPr>
          </a:p>
          <a:p>
            <a:pPr algn="just"/>
            <a:r>
              <a:rPr lang="uk-UA" sz="2800" b="0" i="0" dirty="0">
                <a:solidFill>
                  <a:srgbClr val="0E1318"/>
                </a:solidFill>
                <a:effectLst/>
                <a:latin typeface="Canva Sans"/>
              </a:rPr>
              <a:t>Наша пам'ять працює як фільтр. Вона стирає все, що її не зачепило, і старанно зберігає те, що викликало емоції. Тому аудиторія швидше запам'ятає історію, яка здивувала, розсмішила, заінтригувала чи принесла задоволення. Наступного разу, побачивши щось схоже, пам'ять змусить людину затриматись і знову пошукати цікаве там, де вона була раніше. Отже, потрібно зробити так, щоб ваш контент впізнавали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2480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43D288A-092B-4451-9656-43DD955D65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800" b="0" i="0" dirty="0">
                <a:solidFill>
                  <a:schemeClr val="tx1"/>
                </a:solidFill>
                <a:effectLst/>
                <a:latin typeface="Canva Sans"/>
              </a:rPr>
              <a:t>Сьогодні понад 500 млн користувачів </a:t>
            </a:r>
            <a:r>
              <a:rPr lang="uk-UA" sz="2800" b="0" i="0" dirty="0" err="1">
                <a:solidFill>
                  <a:srgbClr val="C00000"/>
                </a:solidFill>
                <a:effectLst/>
                <a:latin typeface="Canva Sans"/>
              </a:rPr>
              <a:t>Інстаграм</a:t>
            </a:r>
            <a:r>
              <a:rPr lang="uk-UA" sz="2800" b="0" i="0" dirty="0">
                <a:solidFill>
                  <a:srgbClr val="C00000"/>
                </a:solidFill>
                <a:effectLst/>
                <a:latin typeface="Canva Sans"/>
              </a:rPr>
              <a:t> </a:t>
            </a:r>
            <a:r>
              <a:rPr lang="uk-UA" sz="2800" b="0" i="0" dirty="0">
                <a:solidFill>
                  <a:schemeClr val="tx1"/>
                </a:solidFill>
                <a:effectLst/>
                <a:latin typeface="Canva Sans"/>
              </a:rPr>
              <a:t>щодня використовують історії і при цьому 58% опитаних повідомляють, що стали більше цікавитись брендом чи товаром після того, як побачили його рекламу в історіях.</a:t>
            </a:r>
            <a:endParaRPr lang="uk-UA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4321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F864E0E-9A92-45EF-AD34-5C92F55401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800" b="0" i="0" dirty="0">
                <a:solidFill>
                  <a:srgbClr val="0E1318"/>
                </a:solidFill>
                <a:effectLst/>
                <a:latin typeface="Canva Sans"/>
              </a:rPr>
              <a:t>Бренди активно користуються новим трендом – </a:t>
            </a:r>
            <a:r>
              <a:rPr lang="uk-UA" sz="2800" b="0" i="0" dirty="0">
                <a:solidFill>
                  <a:srgbClr val="C00000"/>
                </a:solidFill>
                <a:effectLst/>
                <a:latin typeface="Canva Sans"/>
              </a:rPr>
              <a:t>4 мільйони </a:t>
            </a:r>
            <a:r>
              <a:rPr lang="uk-UA" sz="2800" b="0" i="0" dirty="0">
                <a:solidFill>
                  <a:srgbClr val="0E1318"/>
                </a:solidFill>
                <a:effectLst/>
                <a:latin typeface="Canva Sans"/>
              </a:rPr>
              <a:t>компаній показують рекламу в історіях щомісяця. Вони розповідають про свої цінності, спілкуються з передплатниками і збільшують лояльність до бренду.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3175152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130FDC-C1E6-4106-94A4-5B0FEA7E44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rgbClr val="C00000"/>
                </a:solidFill>
              </a:rPr>
              <a:t>Ефективні </a:t>
            </a:r>
            <a:r>
              <a:rPr lang="uk-UA" dirty="0" err="1">
                <a:solidFill>
                  <a:srgbClr val="C00000"/>
                </a:solidFill>
              </a:rPr>
              <a:t>сторіз</a:t>
            </a:r>
            <a:r>
              <a:rPr lang="uk-UA" dirty="0">
                <a:solidFill>
                  <a:srgbClr val="C00000"/>
                </a:solidFill>
              </a:rPr>
              <a:t>: елементи </a:t>
            </a:r>
            <a:r>
              <a:rPr lang="uk-UA" dirty="0" err="1">
                <a:solidFill>
                  <a:srgbClr val="C00000"/>
                </a:solidFill>
              </a:rPr>
              <a:t>сторітелінгу</a:t>
            </a:r>
            <a:endParaRPr lang="uk-UA" dirty="0">
              <a:solidFill>
                <a:srgbClr val="C00000"/>
              </a:solidFill>
            </a:endParaRP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F49D199-0FBA-4D5C-A606-074C68FF9E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uk-UA" dirty="0">
                <a:solidFill>
                  <a:schemeClr val="tx1"/>
                </a:solidFill>
              </a:rPr>
              <a:t>Фірмові шаблони як самої соцмережі, так і додаткових сервісів (колір, шрифт, розміщення тексту)</a:t>
            </a:r>
          </a:p>
          <a:p>
            <a:pPr marL="514350" indent="-514350">
              <a:buAutoNum type="arabicPeriod"/>
            </a:pPr>
            <a:r>
              <a:rPr lang="uk-UA" dirty="0" err="1">
                <a:solidFill>
                  <a:schemeClr val="tx1"/>
                </a:solidFill>
              </a:rPr>
              <a:t>Чередування</a:t>
            </a:r>
            <a:r>
              <a:rPr lang="uk-UA" dirty="0">
                <a:solidFill>
                  <a:schemeClr val="tx1"/>
                </a:solidFill>
              </a:rPr>
              <a:t> форматів (фото, відео, стенд-</a:t>
            </a:r>
            <a:r>
              <a:rPr lang="uk-UA" dirty="0" err="1">
                <a:solidFill>
                  <a:schemeClr val="tx1"/>
                </a:solidFill>
              </a:rPr>
              <a:t>ап</a:t>
            </a:r>
            <a:r>
              <a:rPr lang="uk-UA" dirty="0">
                <a:solidFill>
                  <a:schemeClr val="tx1"/>
                </a:solidFill>
              </a:rPr>
              <a:t>)</a:t>
            </a:r>
          </a:p>
          <a:p>
            <a:pPr marL="514350" indent="-514350">
              <a:buAutoNum type="arabicPeriod"/>
            </a:pPr>
            <a:r>
              <a:rPr lang="uk-UA" dirty="0">
                <a:solidFill>
                  <a:schemeClr val="tx1"/>
                </a:solidFill>
              </a:rPr>
              <a:t>Фільтри (о</a:t>
            </a:r>
            <a:r>
              <a:rPr lang="uk-UA" b="0" i="0" dirty="0">
                <a:solidFill>
                  <a:schemeClr val="tx1"/>
                </a:solidFill>
                <a:effectLst/>
                <a:latin typeface="Canva Sans"/>
              </a:rPr>
              <a:t>днакове тонування, яскравість, контрастність, глибина створюють відчуття цілісності та єдності - обирайте один-два фільтри та використовувати їх постійно)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11768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28E516BA-58C8-4FED-94EB-3EAF8F512B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07297"/>
            <a:ext cx="10515600" cy="3769665"/>
          </a:xfrm>
        </p:spPr>
        <p:txBody>
          <a:bodyPr/>
          <a:lstStyle/>
          <a:p>
            <a:pPr algn="just"/>
            <a:r>
              <a:rPr lang="uk-UA" b="0" i="0" dirty="0">
                <a:solidFill>
                  <a:schemeClr val="tx1"/>
                </a:solidFill>
                <a:effectLst/>
                <a:latin typeface="Canva Sans"/>
              </a:rPr>
              <a:t>4. Стікери та гіфки з'явилися в </a:t>
            </a:r>
            <a:r>
              <a:rPr lang="uk-UA" b="0" i="0" dirty="0" err="1">
                <a:solidFill>
                  <a:schemeClr val="tx1"/>
                </a:solidFill>
                <a:effectLst/>
                <a:latin typeface="Canva Sans"/>
              </a:rPr>
              <a:t>Інстаграм</a:t>
            </a:r>
            <a:r>
              <a:rPr lang="uk-UA" b="0" i="0" dirty="0">
                <a:solidFill>
                  <a:schemeClr val="tx1"/>
                </a:solidFill>
                <a:effectLst/>
                <a:latin typeface="Canva Sans"/>
              </a:rPr>
              <a:t> </a:t>
            </a:r>
            <a:r>
              <a:rPr lang="uk-UA" b="0" i="0" dirty="0" err="1">
                <a:solidFill>
                  <a:schemeClr val="tx1"/>
                </a:solidFill>
                <a:effectLst/>
                <a:latin typeface="Canva Sans"/>
              </a:rPr>
              <a:t>сторіс</a:t>
            </a:r>
            <a:r>
              <a:rPr lang="uk-UA" b="0" i="0" dirty="0">
                <a:solidFill>
                  <a:schemeClr val="tx1"/>
                </a:solidFill>
                <a:effectLst/>
                <a:latin typeface="Canva Sans"/>
              </a:rPr>
              <a:t> тільки з 2018 року, але маркетологи називали їх головним трендом </a:t>
            </a:r>
            <a:r>
              <a:rPr lang="uk-UA" b="0" i="0" dirty="0" err="1">
                <a:solidFill>
                  <a:schemeClr val="tx1"/>
                </a:solidFill>
                <a:effectLst/>
                <a:latin typeface="Canva Sans"/>
              </a:rPr>
              <a:t>Інстаграм</a:t>
            </a:r>
            <a:r>
              <a:rPr lang="uk-UA" b="0" i="0" dirty="0">
                <a:solidFill>
                  <a:schemeClr val="tx1"/>
                </a:solidFill>
                <a:effectLst/>
                <a:latin typeface="Canva Sans"/>
              </a:rPr>
              <a:t>-маркетингу у 2019 році . Вони чудово працюють як підказки або мотивація дії, що перекладає користувачів на сторінки, що продають.</a:t>
            </a:r>
          </a:p>
          <a:p>
            <a:pPr algn="just"/>
            <a:r>
              <a:rPr lang="uk-UA" b="0" i="0" dirty="0">
                <a:solidFill>
                  <a:schemeClr val="tx1"/>
                </a:solidFill>
                <a:effectLst/>
                <a:latin typeface="Canva Sans"/>
              </a:rPr>
              <a:t>Часто стікерами нагадують </a:t>
            </a:r>
            <a:r>
              <a:rPr lang="uk-UA" b="0" i="0" dirty="0" err="1">
                <a:solidFill>
                  <a:schemeClr val="tx1"/>
                </a:solidFill>
                <a:effectLst/>
                <a:latin typeface="Canva Sans"/>
              </a:rPr>
              <a:t>свайпнути</a:t>
            </a:r>
            <a:r>
              <a:rPr lang="uk-UA" b="0" i="0" dirty="0">
                <a:solidFill>
                  <a:schemeClr val="tx1"/>
                </a:solidFill>
                <a:effectLst/>
                <a:latin typeface="Canva Sans"/>
              </a:rPr>
              <a:t> або клацнути посилання, яке ви прикріпили до історії. Але пам'ятайте, якщо використовувати занадто багато елементів, що «кричать», на одному екрані, вони швидше збивають з пантелику, ніж привертають і розважають.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080320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E15D102-AB9B-473F-9A4B-4470A3EB25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800" b="0" i="0" dirty="0">
                <a:solidFill>
                  <a:srgbClr val="0E1318"/>
                </a:solidFill>
                <a:effectLst/>
                <a:latin typeface="Canva Sans"/>
              </a:rPr>
              <a:t>5. Виділитися можна за допомогою власних гіфок. Усі гіфки, які пропонує </a:t>
            </a:r>
            <a:r>
              <a:rPr lang="uk-UA" sz="2800" b="0" i="0" dirty="0" err="1">
                <a:solidFill>
                  <a:srgbClr val="0E1318"/>
                </a:solidFill>
                <a:effectLst/>
                <a:latin typeface="Canva Sans"/>
              </a:rPr>
              <a:t>Інстаграм</a:t>
            </a:r>
            <a:r>
              <a:rPr lang="uk-UA" sz="2800" b="0" i="0" dirty="0">
                <a:solidFill>
                  <a:srgbClr val="0E1318"/>
                </a:solidFill>
                <a:effectLst/>
                <a:latin typeface="Canva Sans"/>
              </a:rPr>
              <a:t>, належать до сервісу </a:t>
            </a:r>
            <a:r>
              <a:rPr lang="en-US" sz="2800" b="0" i="0" dirty="0" err="1">
                <a:solidFill>
                  <a:srgbClr val="0E1318"/>
                </a:solidFill>
                <a:effectLst/>
                <a:latin typeface="Canva Sans"/>
              </a:rPr>
              <a:t>Giphy</a:t>
            </a:r>
            <a:r>
              <a:rPr lang="en-US" sz="2800" b="0" i="0" dirty="0">
                <a:solidFill>
                  <a:srgbClr val="0E1318"/>
                </a:solidFill>
                <a:effectLst/>
                <a:latin typeface="Canva Sans"/>
              </a:rPr>
              <a:t>. </a:t>
            </a:r>
            <a:r>
              <a:rPr lang="uk-UA" sz="2800" b="0" i="0" dirty="0">
                <a:solidFill>
                  <a:srgbClr val="0E1318"/>
                </a:solidFill>
                <a:effectLst/>
                <a:latin typeface="Canva Sans"/>
              </a:rPr>
              <a:t>Туди можна завантажити свій набір стікерів, </a:t>
            </a:r>
            <a:r>
              <a:rPr lang="uk-UA" sz="2800" b="0" i="0" dirty="0" err="1">
                <a:solidFill>
                  <a:srgbClr val="0E1318"/>
                </a:solidFill>
                <a:effectLst/>
                <a:latin typeface="Canva Sans"/>
              </a:rPr>
              <a:t>емоджі</a:t>
            </a:r>
            <a:r>
              <a:rPr lang="uk-UA" sz="2800" b="0" i="0" dirty="0">
                <a:solidFill>
                  <a:srgbClr val="0E1318"/>
                </a:solidFill>
                <a:effectLst/>
                <a:latin typeface="Canva Sans"/>
              </a:rPr>
              <a:t>, </a:t>
            </a:r>
            <a:r>
              <a:rPr lang="uk-UA" sz="2800" b="0" i="0" dirty="0" err="1">
                <a:solidFill>
                  <a:srgbClr val="0E1318"/>
                </a:solidFill>
                <a:effectLst/>
                <a:latin typeface="Canva Sans"/>
              </a:rPr>
              <a:t>леттерингів</a:t>
            </a:r>
            <a:r>
              <a:rPr lang="uk-UA" sz="2800" b="0" i="0" dirty="0">
                <a:solidFill>
                  <a:srgbClr val="0E1318"/>
                </a:solidFill>
                <a:effectLst/>
                <a:latin typeface="Canva Sans"/>
              </a:rPr>
              <a:t> - і будь-який користувач зможе додавати їх у свої </a:t>
            </a:r>
            <a:r>
              <a:rPr lang="uk-UA" sz="2800" b="0" i="0" dirty="0" err="1">
                <a:solidFill>
                  <a:srgbClr val="0E1318"/>
                </a:solidFill>
                <a:effectLst/>
                <a:latin typeface="Canva Sans"/>
              </a:rPr>
              <a:t>Сторіс</a:t>
            </a:r>
            <a:r>
              <a:rPr lang="uk-UA" sz="2800" dirty="0">
                <a:solidFill>
                  <a:srgbClr val="0E1318"/>
                </a:solidFill>
                <a:latin typeface="Canva Sans"/>
              </a:rPr>
              <a:t>.</a:t>
            </a:r>
            <a:endParaRPr lang="uk-UA" sz="2800" b="0" i="0" dirty="0">
              <a:solidFill>
                <a:srgbClr val="0E1318"/>
              </a:solidFill>
              <a:effectLst/>
              <a:latin typeface="Canva Sans"/>
            </a:endParaRPr>
          </a:p>
        </p:txBody>
      </p:sp>
    </p:spTree>
    <p:extLst>
      <p:ext uri="{BB962C8B-B14F-4D97-AF65-F5344CB8AC3E}">
        <p14:creationId xmlns:p14="http://schemas.microsoft.com/office/powerpoint/2010/main" val="42218769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DE7F6F9-767F-4B24-80C0-5B625BD116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32653"/>
            <a:ext cx="10515600" cy="3844310"/>
          </a:xfrm>
        </p:spPr>
        <p:txBody>
          <a:bodyPr>
            <a:normAutofit/>
          </a:bodyPr>
          <a:lstStyle/>
          <a:p>
            <a:pPr algn="just"/>
            <a:r>
              <a:rPr lang="uk-UA" sz="2800" b="0" i="0" dirty="0">
                <a:solidFill>
                  <a:srgbClr val="0E1318"/>
                </a:solidFill>
                <a:effectLst/>
                <a:latin typeface="Canva Sans"/>
              </a:rPr>
              <a:t>З недавнього часу </a:t>
            </a:r>
            <a:r>
              <a:rPr lang="uk-UA" sz="2800" b="0" i="0" dirty="0" err="1">
                <a:solidFill>
                  <a:srgbClr val="0E1318"/>
                </a:solidFill>
                <a:effectLst/>
                <a:latin typeface="Canva Sans"/>
              </a:rPr>
              <a:t>сторіс</a:t>
            </a:r>
            <a:r>
              <a:rPr lang="uk-UA" sz="2800" b="0" i="0" dirty="0">
                <a:solidFill>
                  <a:srgbClr val="0E1318"/>
                </a:solidFill>
                <a:effectLst/>
                <a:latin typeface="Canva Sans"/>
              </a:rPr>
              <a:t> історії в </a:t>
            </a:r>
            <a:r>
              <a:rPr lang="uk-UA" sz="2800" b="0" i="0" dirty="0" err="1">
                <a:solidFill>
                  <a:srgbClr val="0E1318"/>
                </a:solidFill>
                <a:effectLst/>
                <a:latin typeface="Canva Sans"/>
              </a:rPr>
              <a:t>Інстаграмі</a:t>
            </a:r>
            <a:r>
              <a:rPr lang="uk-UA" sz="2800" b="0" i="0" dirty="0">
                <a:solidFill>
                  <a:srgbClr val="0E1318"/>
                </a:solidFill>
                <a:effectLst/>
                <a:latin typeface="Canva Sans"/>
              </a:rPr>
              <a:t> дозволяють використовувати не лише готові стікери, а й робити їх самостійно. Для цього потрібно перейти в розділ зі стікерами та вибрати "Селфі". Ви можете зробити фотографію, використовуючи різні фони: градієнт, язики полум'я, конфетті та інші. У результаті у вас вийде унікальний стікер з вашим селфі.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1666406304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спектива">
  <a:themeElements>
    <a:clrScheme name="Ретроспектива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спектива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спектива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95</TotalTime>
  <Words>482</Words>
  <Application>Microsoft Office PowerPoint</Application>
  <PresentationFormat>Широкий екран</PresentationFormat>
  <Paragraphs>22</Paragraphs>
  <Slides>11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11</vt:i4>
      </vt:variant>
    </vt:vector>
  </HeadingPairs>
  <TitlesOfParts>
    <vt:vector size="15" baseType="lpstr">
      <vt:lpstr>Calibri</vt:lpstr>
      <vt:lpstr>Calibri Light</vt:lpstr>
      <vt:lpstr>Canva Sans</vt:lpstr>
      <vt:lpstr>Ретроспектива</vt:lpstr>
      <vt:lpstr>Stories</vt:lpstr>
      <vt:lpstr>Дефініції</vt:lpstr>
      <vt:lpstr>Презентація PowerPoint</vt:lpstr>
      <vt:lpstr>Презентація PowerPoint</vt:lpstr>
      <vt:lpstr>Презентація PowerPoint</vt:lpstr>
      <vt:lpstr>Ефективні сторіз: елементи сторітелінгу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Stories</dc:title>
  <dc:creator>Слава</dc:creator>
  <cp:lastModifiedBy>Слава</cp:lastModifiedBy>
  <cp:revision>7</cp:revision>
  <dcterms:created xsi:type="dcterms:W3CDTF">2022-09-22T11:03:36Z</dcterms:created>
  <dcterms:modified xsi:type="dcterms:W3CDTF">2022-09-22T13:23:10Z</dcterms:modified>
</cp:coreProperties>
</file>