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5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12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6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9390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656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13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173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91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35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70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4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0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7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3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24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E24738-EDB0-424F-ADE0-065C2F114BF9}" type="datetimeFigureOut">
              <a:rPr lang="ru-RU" smtClean="0"/>
              <a:t>21.01.2016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52C2211-FB50-4901-A860-8E621D8E1C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65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5478" y="4248701"/>
            <a:ext cx="8689976" cy="2509213"/>
          </a:xfrm>
        </p:spPr>
        <p:txBody>
          <a:bodyPr>
            <a:normAutofit fontScale="90000"/>
          </a:bodyPr>
          <a:lstStyle/>
          <a:p>
            <a:pPr fontAlgn="ctr"/>
            <a:r>
              <a:rPr lang="ru-RU" sz="7200" b="1" dirty="0" err="1"/>
              <a:t>Соціологія</a:t>
            </a:r>
            <a:r>
              <a:rPr lang="ru-RU" sz="7200" b="1" dirty="0"/>
              <a:t> </a:t>
            </a:r>
            <a:r>
              <a:rPr lang="ru-RU" sz="7200" b="1" dirty="0" err="1"/>
              <a:t>політичних</a:t>
            </a:r>
            <a:r>
              <a:rPr lang="ru-RU" sz="7200" b="1" dirty="0"/>
              <a:t> </a:t>
            </a:r>
            <a:r>
              <a:rPr lang="ru-RU" sz="7200" b="1" dirty="0" err="1"/>
              <a:t>партій</a:t>
            </a:r>
            <a:r>
              <a:rPr lang="ru-RU" sz="7200" b="1" dirty="0"/>
              <a:t> та </a:t>
            </a:r>
            <a:r>
              <a:rPr lang="ru-RU" sz="7200" b="1" dirty="0" err="1"/>
              <a:t>громадських</a:t>
            </a:r>
            <a:r>
              <a:rPr lang="ru-RU" sz="7200" b="1" dirty="0"/>
              <a:t> </a:t>
            </a:r>
            <a:r>
              <a:rPr lang="ru-RU" sz="7200" b="1" dirty="0" err="1"/>
              <a:t>організацій</a:t>
            </a:r>
            <a:r>
              <a:rPr lang="ru-RU" sz="7200" b="1" dirty="0"/>
              <a:t/>
            </a:r>
            <a:br>
              <a:rPr lang="ru-RU" sz="7200" b="1" dirty="0"/>
            </a:br>
            <a:r>
              <a:rPr lang="ru-RU" sz="7200" dirty="0"/>
              <a:t/>
            </a:r>
            <a:br>
              <a:rPr lang="ru-RU" sz="7200" dirty="0"/>
            </a:br>
            <a:endParaRPr lang="ru-RU" sz="7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09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69492" y="930281"/>
            <a:ext cx="86936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лат. 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ідеологічна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об'єднує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найактивнішу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захищає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роботу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з'явилися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недавно, у XVIII ст.,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боротьби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буржуазії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монархів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хотів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набути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формами, 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вираження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— і стали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перших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протопартій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сприймалася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"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розколу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Тому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них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негативним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Томас Гоббс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вважав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головним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боротьбу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носіями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злочинних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намірів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прийшло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усвідомлення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утворення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обумовлене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диференціацією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соціально-класовим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розшаруванням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тому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багатопартійність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станом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відображало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прилучення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щораз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ширших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верств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усвідомлюють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27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389932"/>
            <a:ext cx="11778018" cy="6563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50" b="1" dirty="0" err="1">
                <a:latin typeface="Times New Roman" panose="02020603050405020304" pitchFamily="18" charset="0"/>
              </a:rPr>
              <a:t>Функції</a:t>
            </a:r>
            <a:r>
              <a:rPr lang="ru-RU" sz="1450" b="1" dirty="0">
                <a:latin typeface="Times New Roman" panose="02020603050405020304" pitchFamily="18" charset="0"/>
              </a:rPr>
              <a:t> </a:t>
            </a:r>
            <a:r>
              <a:rPr lang="ru-RU" sz="1450" b="1" dirty="0" err="1">
                <a:latin typeface="Times New Roman" panose="02020603050405020304" pitchFamily="18" charset="0"/>
              </a:rPr>
              <a:t>політичних</a:t>
            </a:r>
            <a:r>
              <a:rPr lang="ru-RU" sz="1450" b="1" dirty="0">
                <a:latin typeface="Times New Roman" panose="02020603050405020304" pitchFamily="18" charset="0"/>
              </a:rPr>
              <a:t> </a:t>
            </a:r>
            <a:r>
              <a:rPr lang="ru-RU" sz="1450" b="1" dirty="0" err="1">
                <a:latin typeface="Times New Roman" panose="02020603050405020304" pitchFamily="18" charset="0"/>
              </a:rPr>
              <a:t>партій</a:t>
            </a:r>
            <a:r>
              <a:rPr lang="ru-RU" sz="1450" b="1" dirty="0">
                <a:latin typeface="Times New Roman" panose="02020603050405020304" pitchFamily="18" charset="0"/>
              </a:rPr>
              <a:t>. 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виконують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ряд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Головними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вважають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цілі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Розробляючи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намагаються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виявити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переконати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endParaRPr lang="ru-RU" sz="14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914400" algn="l"/>
              </a:tabLst>
            </a:pP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	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Висловлювання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об'єднання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Висловлювати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можуть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однак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зводять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воєдино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виявляє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безпосередній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</a:t>
            </a:r>
            <a:b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Мобілізація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соціалізація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намагаються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посилити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активність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створити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основу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довготермінової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правлячої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еліти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складу уряду.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сьогодні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b="1" dirty="0" err="1">
                <a:latin typeface="Times New Roman" panose="02020603050405020304" pitchFamily="18" charset="0"/>
              </a:rPr>
              <a:t>Типологія</a:t>
            </a:r>
            <a:r>
              <a:rPr lang="ru-RU" sz="1450" b="1" dirty="0">
                <a:latin typeface="Times New Roman" panose="02020603050405020304" pitchFamily="18" charset="0"/>
              </a:rPr>
              <a:t> </a:t>
            </a:r>
            <a:r>
              <a:rPr lang="ru-RU" sz="1450" b="1" dirty="0" err="1">
                <a:latin typeface="Times New Roman" panose="02020603050405020304" pitchFamily="18" charset="0"/>
              </a:rPr>
              <a:t>політичних</a:t>
            </a:r>
            <a:r>
              <a:rPr lang="ru-RU" sz="1450" b="1" dirty="0">
                <a:latin typeface="Times New Roman" panose="02020603050405020304" pitchFamily="18" charset="0"/>
              </a:rPr>
              <a:t> </a:t>
            </a:r>
            <a:r>
              <a:rPr lang="ru-RU" sz="1450" b="1" dirty="0" err="1">
                <a:latin typeface="Times New Roman" panose="02020603050405020304" pitchFamily="18" charset="0"/>
              </a:rPr>
              <a:t>партій</a:t>
            </a:r>
            <a:r>
              <a:rPr lang="ru-RU" sz="1450" b="1" dirty="0">
                <a:latin typeface="Times New Roman" panose="02020603050405020304" pitchFamily="18" charset="0"/>
              </a:rPr>
              <a:t>. </a:t>
            </a:r>
          </a:p>
          <a:p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сучасному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світі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соціологами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кутами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зору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в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типологізація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відбувається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різному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ґрунті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носія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висловлює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розрізняють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класові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робітничі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селянські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буржуазії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і "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міжкласові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(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робітничо-селянські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буржуазно-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поміщицькі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поділ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основою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ставленням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устрою,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правління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себе як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прогресивні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демократичні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революційні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ліберальні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радикальні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республіканські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монархістські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один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спосіб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типологія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ідеологічним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спрямуванням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принципом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комуністичні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соціалістичні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націонал-демократичні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консервативні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Можлива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типологія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за такою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набуття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членства.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Французький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Моріс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Дюверже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виділяє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цим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принципом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кадрові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масові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кадрових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партіях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орієнтуються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участь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культурної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еліти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в основу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організаційної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побудови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покладено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комітет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лідери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активісти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партійний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склад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формується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навколо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нього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фіксованого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членства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членських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внесків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Первинними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осередками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таких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комітети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виборчого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округу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району,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намагаються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залучити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якомога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більшу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прихильників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Кадрові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слабо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ідеологізовані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здебільшого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керуються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виборчим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прагматизмом. До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типових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кадрових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належать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Республіканська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Демократична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США.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Масові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становлять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собою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централізовані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статутним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членством.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джерело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членські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внески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Велике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них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приділяється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спільності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ідеології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організовані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Вони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відрізняються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суворою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дисципліною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високою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організованістю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дій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культом </a:t>
            </a:r>
            <a:r>
              <a:rPr lang="ru-RU" sz="145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вождів</a:t>
            </a:r>
            <a:r>
              <a:rPr lang="ru-RU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38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2" y="117693"/>
            <a:ext cx="1168248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latin typeface="Times New Roman" panose="02020603050405020304" pitchFamily="18" charset="0"/>
              </a:rPr>
              <a:t>Партійні</a:t>
            </a:r>
            <a:r>
              <a:rPr lang="ru-RU" sz="1600" b="1" dirty="0">
                <a:latin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</a:rPr>
              <a:t>системи</a:t>
            </a:r>
            <a:r>
              <a:rPr lang="ru-RU" sz="1600" b="1" dirty="0">
                <a:latin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Значну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увагу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приділяють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структур,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складаються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сукупності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типу з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стійкими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взаєминами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собою, з державою 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інститутами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характером 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умовами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Одним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найпоширеніших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підходів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типології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 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одно-,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багатопартійних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Італійський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Джузеппє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Сарторі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запропонував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межах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кожної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них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виділити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підвиди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однопартійна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(СРСР, Китай, Куба) —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всі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заборонені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гегемоністська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колишнього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соцтабору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—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декілька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одна 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панівною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керівна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спрямовуюча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роль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закріплена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законодавчо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домінування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однієї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Японія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Швеція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періоди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їхньої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—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декілька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одна з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тривалого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перемагає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виборах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одноосібно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уряд;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двопартійна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(США, Канада,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Великобританія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відзначається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домінуванням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впливових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одна з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перебуває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опозиції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плюралізму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Німеччина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Бельгія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Франція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—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багато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але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парламенті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уряді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представлені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деякі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них, 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позасистемна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опозиція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поляризованого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плюралізму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центру,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формує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уряд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двосторонньої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деструктивної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опозиції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існувала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Франції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де роль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центру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виконували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Французька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соціалістична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Об'єднання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республіки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лівої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опозиції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комуністи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неофашисти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Італії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атомізована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Одним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найважливіших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напрямів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привертають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себе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увагу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лат.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виборець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галузь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науки, яка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займається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суб'єктів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шляхом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механізмів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участі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житті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умов 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об'єднання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владній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боротьбі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таких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таким чином,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реально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прийняття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Зрозуміло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йдеться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тільки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демократичні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самодержавних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авторитарних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тоталітарних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країнах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позбавлені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можливості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1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9808" y="769038"/>
            <a:ext cx="1065890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виділяють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декілька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моделей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"залежного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Наголошує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тому,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одним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найголовніших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детермінує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приналежність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великих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класів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релігійних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конфесій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етнічних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спільнот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цьому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приводу тих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проблем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меншу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роль, а сама процедура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сприймається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строго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раціонально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досвід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"залежного"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часто 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неповні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Групова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ідентифікація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цьому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подвійну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роль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полегшує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вибір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є сигналом, яку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варто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підтримувати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Модель "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раціонального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підхід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ґрунтується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поведінкою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ринку. Перший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вибирає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конкурують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ринку.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Порівняно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попередньою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моделлю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тут уже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стабільних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жорстко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пов'язаних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своєму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груповою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ідентифікацією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чинників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насамперед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соціально-економічна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поточні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роль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належить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фігурі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кандидата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лідера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Причому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тут,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знову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 таки, проводиться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аналогія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виборець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приймаючи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підтримати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грішми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якесь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своїм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голосом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певного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кандидата,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здебільшого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ґрунтується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оцінці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попередньої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не 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обіцянок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Когнітивна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модель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лат. —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пізнання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Суть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цього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підходу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тому,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беручи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основу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(модель "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раціонального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"),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доповнюють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сукупністю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таких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чинників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контекст,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якому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проходять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цінностей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У межах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важливими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факторами,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суттєво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вважають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стать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батьків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юнацькі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роки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освіта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сім'ї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друзів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членство у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громадських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організаціях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трактування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виборцем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минулого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майбутнього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попередній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досвід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голосування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13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9241" y="842835"/>
            <a:ext cx="842066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феноменів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вважають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Вашу думку,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труднощі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переходу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тоталітарної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демократичної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Доведіть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прикладах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інсти-туалізації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Наведіть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легітимної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Назвіть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Чим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зумовлена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Чим.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демократична й авторитарна держава?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Вашу думку,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притаманні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державі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найважче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запровадити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партійної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бачите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Обґрунтуйте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Вашу думку,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електоральної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переважають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Обґрунтуйте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6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82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60488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112</TotalTime>
  <Words>1153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Microsoft YaHei</vt:lpstr>
      <vt:lpstr>Arial</vt:lpstr>
      <vt:lpstr>Times New Roman</vt:lpstr>
      <vt:lpstr>Tw Cen MT</vt:lpstr>
      <vt:lpstr>Капля</vt:lpstr>
      <vt:lpstr>Соціологія політичних партій та громадських організацій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Соціоекологія</dc:title>
  <dc:creator>университет</dc:creator>
  <cp:lastModifiedBy>университет</cp:lastModifiedBy>
  <cp:revision>15</cp:revision>
  <dcterms:created xsi:type="dcterms:W3CDTF">2016-01-21T07:22:19Z</dcterms:created>
  <dcterms:modified xsi:type="dcterms:W3CDTF">2016-01-21T11:38:51Z</dcterms:modified>
</cp:coreProperties>
</file>