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98" r:id="rId6"/>
    <p:sldId id="299" r:id="rId7"/>
    <p:sldId id="28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17BD9-FE61-420E-8F48-67DB8C42880F}" type="datetimeFigureOut">
              <a:rPr lang="ru-UA" smtClean="0"/>
              <a:t>28.08.2023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521F-5DF8-416B-B6FE-33876C05932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998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35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04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36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61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6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50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94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5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7C1-9614-4B39-974F-3B9B49849869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14F97C1-9614-4B39-974F-3B9B49849869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07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F97C1-9614-4B39-974F-3B9B49849869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C6168F1-F037-49CF-9C25-A8D7A79186E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71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617" y="386303"/>
            <a:ext cx="6818568" cy="2511642"/>
          </a:xfr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  <a:latin typeface="Cambria" panose="02040503050406030204" pitchFamily="18" charset="0"/>
              </a:rPr>
              <a:t>ДИСЦИПЛІНА ЗА ВИБОРОМ СТУДЕНТА: </a:t>
            </a:r>
            <a:r>
              <a:rPr lang="ru-RU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200" b="1" i="1" dirty="0" err="1">
                <a:solidFill>
                  <a:srgbClr val="C00000"/>
                </a:solidFill>
                <a:latin typeface="Cambria" panose="02040503050406030204" pitchFamily="18" charset="0"/>
              </a:rPr>
              <a:t>Фінансова</a:t>
            </a:r>
            <a:r>
              <a:rPr lang="ru-RU" sz="3200" b="1" i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Cambria" panose="02040503050406030204" pitchFamily="18" charset="0"/>
              </a:rPr>
              <a:t>звітність</a:t>
            </a:r>
            <a:r>
              <a:rPr lang="ru-RU" sz="3200" b="1" i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Cambria" panose="02040503050406030204" pitchFamily="18" charset="0"/>
              </a:rPr>
              <a:t>державних</a:t>
            </a:r>
            <a:r>
              <a:rPr lang="ru-RU" sz="3200" b="1" i="1" dirty="0">
                <a:solidFill>
                  <a:srgbClr val="C00000"/>
                </a:solidFill>
                <a:latin typeface="Cambria" panose="02040503050406030204" pitchFamily="18" charset="0"/>
              </a:rPr>
              <a:t> та </a:t>
            </a:r>
            <a:r>
              <a:rPr lang="ru-RU" sz="3200" b="1" i="1" dirty="0" err="1">
                <a:solidFill>
                  <a:srgbClr val="C00000"/>
                </a:solidFill>
                <a:latin typeface="Cambria" panose="02040503050406030204" pitchFamily="18" charset="0"/>
              </a:rPr>
              <a:t>підприємницьких</a:t>
            </a:r>
            <a:r>
              <a:rPr lang="ru-RU" sz="3200" b="1" i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структур</a:t>
            </a:r>
            <a:endParaRPr lang="ru-RU" sz="32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370" y="3731177"/>
            <a:ext cx="8000254" cy="2894706"/>
          </a:xfrm>
          <a:gradFill>
            <a:gsLst>
              <a:gs pos="4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uk-UA" sz="2400" b="1" i="1" dirty="0">
                <a:solidFill>
                  <a:schemeClr val="tx1"/>
                </a:solidFill>
                <a:latin typeface="Cambria" panose="02040503050406030204" pitchFamily="18" charset="0"/>
              </a:rPr>
              <a:t>розробник дисципліни, лектор:</a:t>
            </a:r>
          </a:p>
          <a:p>
            <a:pPr algn="l">
              <a:spcBef>
                <a:spcPts val="0"/>
              </a:spcBef>
            </a:pPr>
            <a:r>
              <a:rPr lang="uk-UA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СІЛІНА ІРИНА ВАДИМІВНА</a:t>
            </a:r>
          </a:p>
          <a:p>
            <a:pPr algn="l">
              <a:spcBef>
                <a:spcPts val="0"/>
              </a:spcBef>
            </a:pPr>
            <a:r>
              <a:rPr lang="uk-UA" sz="2400" i="1" dirty="0" err="1">
                <a:solidFill>
                  <a:schemeClr val="tx1"/>
                </a:solidFill>
                <a:latin typeface="Cambria" panose="02040503050406030204" pitchFamily="18" charset="0"/>
              </a:rPr>
              <a:t>К.е.н</a:t>
            </a: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., ДОЦЕНТ</a:t>
            </a:r>
          </a:p>
          <a:p>
            <a:pPr algn="l">
              <a:spcBef>
                <a:spcPts val="0"/>
              </a:spcBef>
            </a:pP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ДОЦЕНТ кафедри інформаційної економіки, підприємництва та фінансів</a:t>
            </a:r>
          </a:p>
          <a:p>
            <a:pPr algn="l">
              <a:spcBef>
                <a:spcPts val="0"/>
              </a:spcBef>
            </a:pP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Інженерний </a:t>
            </a:r>
            <a:r>
              <a:rPr lang="uk-UA" sz="2400" i="1" dirty="0" err="1">
                <a:solidFill>
                  <a:schemeClr val="tx1"/>
                </a:solidFill>
                <a:latin typeface="Cambria" panose="02040503050406030204" pitchFamily="18" charset="0"/>
              </a:rPr>
              <a:t>навчально-науковИЙ</a:t>
            </a: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uk-UA" sz="24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інститут </a:t>
            </a:r>
          </a:p>
          <a:p>
            <a:pPr algn="ctr">
              <a:spcBef>
                <a:spcPts val="0"/>
              </a:spcBef>
            </a:pPr>
            <a:r>
              <a:rPr lang="uk-UA" sz="2400" i="1" dirty="0" err="1" smtClean="0">
                <a:latin typeface="Cambria" panose="02040503050406030204" pitchFamily="18" charset="0"/>
              </a:rPr>
              <a:t>ім</a:t>
            </a:r>
            <a:r>
              <a:rPr lang="pl-PL" sz="2400" i="1" dirty="0" smtClean="0">
                <a:latin typeface="Cambria" panose="02040503050406030204" pitchFamily="18" charset="0"/>
              </a:rPr>
              <a:t>.</a:t>
            </a:r>
            <a:r>
              <a:rPr lang="uk-UA" sz="2400" i="1" dirty="0" smtClean="0">
                <a:latin typeface="Cambria" panose="02040503050406030204" pitchFamily="18" charset="0"/>
              </a:rPr>
              <a:t> Ю.М. Потебні</a:t>
            </a:r>
            <a:endParaRPr lang="uk-UA" sz="2400" i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r>
              <a:rPr lang="uk-UA" sz="24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Запорізького національного університету</a:t>
            </a:r>
          </a:p>
          <a:p>
            <a:pPr algn="l">
              <a:spcBef>
                <a:spcPts val="0"/>
              </a:spcBef>
            </a:pPr>
            <a:endParaRPr lang="uk-UA" sz="2400" i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uk-UA" sz="24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D0F98D-228E-403D-B98C-9FC3F7C8E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287" y="211262"/>
            <a:ext cx="3428732" cy="39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6FB0BB8-7B58-4245-AF72-4FBE4F69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39" y="296594"/>
            <a:ext cx="10343858" cy="7866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chemeClr val="accent5">
                  <a:lumMod val="60000"/>
                  <a:lumOff val="4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СІЛІНА ІРИНА ВАДИМІВНА </a:t>
            </a:r>
            <a:r>
              <a:rPr lang="uk-UA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uk-UA" sz="2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наукові напрями досліджень, практичний досвід, досвід науково – педагогічної діяльності</a:t>
            </a:r>
            <a:endParaRPr lang="ru-UA" sz="24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CC3D2C69-7154-4132-B0AE-DE100137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11240085" cy="541606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chemeClr val="accent5">
                  <a:lumMod val="60000"/>
                  <a:lumOff val="4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44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Наукові напрями досліджень: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600" i="1" dirty="0">
                <a:latin typeface="Cambria" panose="02040503050406030204" pitchFamily="18" charset="0"/>
                <a:ea typeface="Cambria" panose="02040503050406030204" pitchFamily="18" charset="0"/>
              </a:rPr>
              <a:t>м</a:t>
            </a:r>
            <a:r>
              <a:rPr lang="uk-UA" sz="2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інімізація ризиків використання фінансових ресурсів підприємства</a:t>
            </a:r>
            <a:r>
              <a:rPr lang="uk-UA" sz="2600" i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uk-UA" sz="2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фінансове управління економічною безпекою підприємства в умовах кризи;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антикризове фінансове управління підприємством в умовах внутрішньої та зовнішньої нестабільності;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бюджети місцевого самоврядування та проблеми їх формування;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зміцнення податкового потенціалу місцевого самоврядування в умовах децентралізації</a:t>
            </a:r>
            <a:r>
              <a:rPr lang="uk-UA" sz="26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600" dirty="0">
                <a:latin typeface="Cambria" panose="02040503050406030204" pitchFamily="18" charset="0"/>
                <a:ea typeface="Cambria" panose="02040503050406030204" pitchFamily="18" charset="0"/>
              </a:rPr>
              <a:t>економічна ефективність інвестицій в природоохоронні заходи металургійних підприємств;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600" dirty="0">
                <a:latin typeface="Cambria" panose="02040503050406030204" pitchFamily="18" charset="0"/>
                <a:ea typeface="Cambria" panose="02040503050406030204" pitchFamily="18" charset="0"/>
              </a:rPr>
              <a:t>проблеми та перспективи впровадження екологічного страхування в Україні.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UA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840" y="235526"/>
            <a:ext cx="3217024" cy="72459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chemeClr val="accent5">
                  <a:lumMod val="60000"/>
                  <a:lumOff val="4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ПРОДОВЖЕННЯ </a:t>
            </a:r>
            <a:br>
              <a:rPr lang="ru-RU" sz="20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СЛАЙДУ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6AF1D-AFCD-4973-93E0-10C44D77C5E7}"/>
              </a:ext>
            </a:extLst>
          </p:cNvPr>
          <p:cNvSpPr txBox="1"/>
          <p:nvPr/>
        </p:nvSpPr>
        <p:spPr>
          <a:xfrm>
            <a:off x="777551" y="2055568"/>
            <a:ext cx="1063689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10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років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роботи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в реальному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секторі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економіки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Запорізької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області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Головний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бухгалтер);</a:t>
            </a:r>
          </a:p>
          <a:p>
            <a:pPr algn="just"/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20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років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- консультант  з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питань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економіки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бухгалтерського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обліку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оподаткування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підприємстві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Запорізької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області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ru-RU" sz="3200" dirty="0"/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802DA0-920B-4139-A371-79C1FF2D3B9F}"/>
              </a:ext>
            </a:extLst>
          </p:cNvPr>
          <p:cNvSpPr/>
          <p:nvPr/>
        </p:nvSpPr>
        <p:spPr>
          <a:xfrm>
            <a:off x="1287624" y="1145547"/>
            <a:ext cx="8602824" cy="724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cap="al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Практичний досвід роботи</a:t>
            </a:r>
            <a:endParaRPr lang="ru-RU" sz="2800" b="1" i="1" cap="all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6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146" y="0"/>
            <a:ext cx="9163352" cy="620167"/>
          </a:xfr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Cambria" panose="02040503050406030204" pitchFamily="18" charset="0"/>
              </a:rPr>
              <a:t>Науково – педагогічна діяльність: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513" y="1012874"/>
            <a:ext cx="10839100" cy="4162441"/>
          </a:xfr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Стаж роботи у закладах вищої освіти України 20 років (Запорізький інститут економіки та інформаційних технологій, Запорізька державна інженерна академія, Запорізький національний університет, Класичний приватний університет);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Підготовка магістерських робіт з впровадженням результатів досліджень у практичну діяльність промислових підприємств регіону;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Підготовка студентських конкурсних робіт з екологічного напряму;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Викладання дисциплін: </a:t>
            </a:r>
            <a:r>
              <a:rPr lang="uk-UA" sz="24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страхування, </a:t>
            </a:r>
            <a:r>
              <a:rPr lang="ru-RU" sz="2400" i="1" dirty="0" err="1">
                <a:latin typeface="Cambria" panose="02040503050406030204" pitchFamily="18" charset="0"/>
              </a:rPr>
              <a:t>фінансовий</a:t>
            </a:r>
            <a:r>
              <a:rPr lang="ru-RU" sz="2400" i="1" dirty="0">
                <a:latin typeface="Cambria" panose="02040503050406030204" pitchFamily="18" charset="0"/>
              </a:rPr>
              <a:t> менеджмент в </a:t>
            </a:r>
            <a:r>
              <a:rPr lang="ru-RU" sz="2400" i="1" dirty="0" err="1">
                <a:latin typeface="Cambria" panose="02040503050406030204" pitchFamily="18" charset="0"/>
              </a:rPr>
              <a:t>страхових</a:t>
            </a:r>
            <a:r>
              <a:rPr lang="ru-RU" sz="2400" i="1" dirty="0">
                <a:latin typeface="Cambria" panose="02040503050406030204" pitchFamily="18" charset="0"/>
              </a:rPr>
              <a:t> </a:t>
            </a:r>
            <a:r>
              <a:rPr lang="ru-RU" sz="2400" i="1" dirty="0" err="1" smtClean="0">
                <a:latin typeface="Cambria" panose="02040503050406030204" pitchFamily="18" charset="0"/>
              </a:rPr>
              <a:t>організаціях</a:t>
            </a:r>
            <a:r>
              <a:rPr lang="ru-RU" sz="2400" i="1" dirty="0" smtClean="0">
                <a:latin typeface="Cambria" panose="02040503050406030204" pitchFamily="18" charset="0"/>
              </a:rPr>
              <a:t>, </a:t>
            </a:r>
            <a:r>
              <a:rPr lang="uk-UA" sz="24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страхові послуги, соціальне страхування</a:t>
            </a:r>
            <a:r>
              <a:rPr lang="uk-UA" sz="2400" i="1" dirty="0" smtClean="0">
                <a:latin typeface="Cambria" panose="02040503050406030204" pitchFamily="18" charset="0"/>
              </a:rPr>
              <a:t>, податкова система, податковий менеджмент </a:t>
            </a:r>
            <a:r>
              <a:rPr lang="uk-UA" sz="24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та  </a:t>
            </a:r>
            <a:r>
              <a:rPr lang="uk-UA" sz="2400" i="1" dirty="0">
                <a:solidFill>
                  <a:schemeClr val="tx1"/>
                </a:solidFill>
                <a:latin typeface="Cambria" panose="02040503050406030204" pitchFamily="18" charset="0"/>
              </a:rPr>
              <a:t>ін.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400" i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400" i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400" i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4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3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16AF1D-AFCD-4973-93E0-10C44D77C5E7}"/>
              </a:ext>
            </a:extLst>
          </p:cNvPr>
          <p:cNvSpPr txBox="1"/>
          <p:nvPr/>
        </p:nvSpPr>
        <p:spPr>
          <a:xfrm>
            <a:off x="777551" y="2055568"/>
            <a:ext cx="106368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8775" algn="just"/>
            <a:r>
              <a:rPr lang="uk-UA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Вивчення сутності фінансової звітності державних та підприємницьких структур, її видів, складу та відповідного нормативно-методичного забезпечення. </a:t>
            </a:r>
          </a:p>
          <a:p>
            <a:pPr indent="358775" algn="just"/>
            <a:r>
              <a:rPr lang="uk-UA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Оволодіння технікою укладання фінансової звітності, узгодження показників різних форм звітності, проведення експрес-аналізу фінансового стану за даними фінансової звітності. Узагальнення досвіду міжнародних інституцій з питань укладання фінансової звітності.</a:t>
            </a:r>
            <a:endParaRPr lang="uk-UA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802DA0-920B-4139-A371-79C1FF2D3B9F}"/>
              </a:ext>
            </a:extLst>
          </p:cNvPr>
          <p:cNvSpPr/>
          <p:nvPr/>
        </p:nvSpPr>
        <p:spPr>
          <a:xfrm>
            <a:off x="1287624" y="1145547"/>
            <a:ext cx="8602824" cy="724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cap="all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51579" y="1367692"/>
            <a:ext cx="9603275" cy="486062"/>
          </a:xfrm>
        </p:spPr>
        <p:txBody>
          <a:bodyPr>
            <a:noAutofit/>
          </a:bodyPr>
          <a:lstStyle/>
          <a:p>
            <a:pPr algn="just"/>
            <a:r>
              <a:rPr lang="uk-UA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МЕТА КУРСУ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2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5430"/>
            <a:ext cx="9505052" cy="1268680"/>
          </a:xfrm>
          <a:gradFill>
            <a:gsLst>
              <a:gs pos="6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ТЕМИ  для </a:t>
            </a:r>
            <a:r>
              <a:rPr lang="ru-RU" sz="24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розгляду</a:t>
            </a:r>
            <a:r>
              <a:rPr lang="ru-RU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з ДИСЦИПЛІНИ  «</a:t>
            </a:r>
            <a:r>
              <a:rPr lang="ru-RU" sz="24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Фінансова</a:t>
            </a:r>
            <a:r>
              <a:rPr lang="ru-RU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звітність</a:t>
            </a: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державних</a:t>
            </a: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підприємницьких</a:t>
            </a: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структур»</a:t>
            </a:r>
            <a:r>
              <a:rPr lang="uk-UA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sz="2400" b="1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uk-UA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B7FA532-FEF8-4DDD-A7AC-A89196B9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30" y="2180493"/>
            <a:ext cx="10414861" cy="3390314"/>
          </a:xfrm>
          <a:gradFill>
            <a:gsLst>
              <a:gs pos="6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Модуль 1 «Фінансова звітність підприємницьких структур»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Загальні вимоги до фінансової звітності підприємницьких структур.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Баланс (Звіт про фінансовий стан) підприємства.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Звіт про фінансові результати (Звіт про сукупний дохід).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4. Звіт про рух грошових коштів.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5. Звіт про власний капітал.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6. Примітки до річної фінансової звітності.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7. Консолідована фінансова звітність.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8. Фінансовий звіт малого та мікропідприємства.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9. Основи  експрес-аналізу фінансового стану за даними фінансової звітності.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UA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1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5430"/>
            <a:ext cx="9505052" cy="1268680"/>
          </a:xfrm>
          <a:gradFill>
            <a:gsLst>
              <a:gs pos="6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ТЕМИ  для </a:t>
            </a:r>
            <a:r>
              <a:rPr lang="ru-RU" sz="24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розгляду</a:t>
            </a:r>
            <a:r>
              <a:rPr lang="ru-RU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з ДИСЦИПЛІНИ  «</a:t>
            </a:r>
            <a:r>
              <a:rPr lang="ru-RU" sz="24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Фінансова</a:t>
            </a:r>
            <a:r>
              <a:rPr lang="ru-RU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звітність</a:t>
            </a: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державних</a:t>
            </a: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підприємницьких</a:t>
            </a: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структур»</a:t>
            </a:r>
            <a:r>
              <a:rPr lang="uk-UA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sz="2400" b="1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uk-UA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B7FA532-FEF8-4DDD-A7AC-A89196B9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30" y="2180493"/>
            <a:ext cx="10414861" cy="3390314"/>
          </a:xfrm>
          <a:gradFill>
            <a:gsLst>
              <a:gs pos="6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Модуль 2 «Фінансова звітність установ державного сектору»</a:t>
            </a: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1. Загальна характеристика суб’єктів господарювання державного сектора економіки.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2. Загальні положення щодо складання звітності </a:t>
            </a:r>
            <a:r>
              <a:rPr lang="uk-UA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суб</a:t>
            </a: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єктами</a:t>
            </a: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державного сектору, порядок її подання і затвердження.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Баланс: його зміст, побудова та методика складання.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4. Методика складання звітності про фінансові результати діяльності установ державного сектору економіки.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5. Методика складання звітності про рух грошових коштів установ державного сектору економіки.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6. Методика складання звітності про власний капітал установ державного сектору економіки.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7. Примітки до річної фінансової звітності.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UA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0404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</TotalTime>
  <Words>411</Words>
  <Application>Microsoft Office PowerPoint</Application>
  <PresentationFormat>Широкоэкранный</PresentationFormat>
  <Paragraphs>60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Gill Sans MT</vt:lpstr>
      <vt:lpstr>Times New Roman</vt:lpstr>
      <vt:lpstr>Wingdings</vt:lpstr>
      <vt:lpstr>Галерея</vt:lpstr>
      <vt:lpstr>ДИСЦИПЛІНА ЗА ВИБОРОМ СТУДЕНТА:  Фінансова звітність державних та підприємницьких структур</vt:lpstr>
      <vt:lpstr>СІЛІНА ІРИНА ВАДИМІВНА – наукові напрями досліджень, практичний досвід, досвід науково – педагогічної діяльності</vt:lpstr>
      <vt:lpstr>ПРОДОВЖЕННЯ  СЛАЙДУ 2</vt:lpstr>
      <vt:lpstr>Науково – педагогічна діяльність:</vt:lpstr>
      <vt:lpstr>МЕТА КУРСУ</vt:lpstr>
      <vt:lpstr>ТЕМИ  для розгляду  з ДИСЦИПЛІНИ  «Фінансова звітність державних та підприємницьких структур» </vt:lpstr>
      <vt:lpstr>ТЕМИ  для розгляду  з ДИСЦИПЛІНИ  «Фінансова звітність державних та підприємницьких структур»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ПІДПРИЄМНИЦЬКІ РИЗИКИ ВТРАТИ ФІНАНСОВОЇ БЕЗПЕКИ ПРОМИСЛОВИМИ ПІДПРИЄМСТВАМИ УКРАЇНИ</dc:title>
  <dc:creator>Buh</dc:creator>
  <cp:lastModifiedBy>Пользователь</cp:lastModifiedBy>
  <cp:revision>191</cp:revision>
  <dcterms:created xsi:type="dcterms:W3CDTF">2019-11-02T14:16:53Z</dcterms:created>
  <dcterms:modified xsi:type="dcterms:W3CDTF">2023-08-28T09:19:55Z</dcterms:modified>
</cp:coreProperties>
</file>