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967C-0BE7-44AF-B83D-DF449F5EED76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12E5-742A-40AF-8488-AA185D782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05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967C-0BE7-44AF-B83D-DF449F5EED76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12E5-742A-40AF-8488-AA185D782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93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967C-0BE7-44AF-B83D-DF449F5EED76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12E5-742A-40AF-8488-AA185D782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967C-0BE7-44AF-B83D-DF449F5EED76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12E5-742A-40AF-8488-AA185D782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79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967C-0BE7-44AF-B83D-DF449F5EED76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12E5-742A-40AF-8488-AA185D782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7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967C-0BE7-44AF-B83D-DF449F5EED76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12E5-742A-40AF-8488-AA185D782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0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967C-0BE7-44AF-B83D-DF449F5EED76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12E5-742A-40AF-8488-AA185D782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9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967C-0BE7-44AF-B83D-DF449F5EED76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12E5-742A-40AF-8488-AA185D782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967C-0BE7-44AF-B83D-DF449F5EED76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12E5-742A-40AF-8488-AA185D782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3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967C-0BE7-44AF-B83D-DF449F5EED76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12E5-742A-40AF-8488-AA185D782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1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967C-0BE7-44AF-B83D-DF449F5EED76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912E5-742A-40AF-8488-AA185D782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9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0967C-0BE7-44AF-B83D-DF449F5EED76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912E5-742A-40AF-8488-AA185D782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69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5121"/>
            <a:ext cx="10033686" cy="67379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9178" y="1122363"/>
            <a:ext cx="9518822" cy="2720588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Декоративні рослини</a:t>
            </a:r>
            <a:endParaRPr lang="ru-RU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8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6989" y="812371"/>
            <a:ext cx="10515600" cy="4351338"/>
          </a:xfrm>
        </p:spPr>
        <p:txBody>
          <a:bodyPr/>
          <a:lstStyle/>
          <a:p>
            <a:pPr algn="just"/>
            <a:r>
              <a:rPr lang="uk-UA" b="1" dirty="0">
                <a:latin typeface="Monotype Corsiva" panose="03010101010201010101" pitchFamily="66" charset="0"/>
              </a:rPr>
              <a:t>Метою</a:t>
            </a:r>
            <a:r>
              <a:rPr lang="uk-UA" dirty="0">
                <a:latin typeface="Monotype Corsiva" panose="03010101010201010101" pitchFamily="66" charset="0"/>
              </a:rPr>
              <a:t> вивчення навчальної дисципліни «Декоративні рослини»  полягає у формуванні у здобувачів світи знань із наукових основ ведення декоративного садівництва та квітникарства, а також умінь і практичних навичок із розмноження, вирощування та використання в озелененні декоративних рослин.</a:t>
            </a:r>
            <a:endParaRPr lang="ru-RU" dirty="0"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964" y="3126259"/>
            <a:ext cx="10009649" cy="321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665" y="4246733"/>
            <a:ext cx="1847850" cy="24669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346" y="515808"/>
            <a:ext cx="10884244" cy="57614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 smtClean="0">
                <a:latin typeface="Segoe Print" panose="02000600000000000000" pitchFamily="2" charset="0"/>
              </a:rPr>
              <a:t>У результаті вивчення навчальної дисципліни здобувач освіти повинен:</a:t>
            </a:r>
          </a:p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  <a:latin typeface="Segoe Print" panose="02000600000000000000" pitchFamily="2" charset="0"/>
              </a:rPr>
              <a:t>знати:</a:t>
            </a:r>
          </a:p>
          <a:p>
            <a:pPr marL="0" indent="0">
              <a:buNone/>
            </a:pPr>
            <a:r>
              <a:rPr lang="uk-UA" sz="2000" dirty="0" smtClean="0">
                <a:latin typeface="Segoe Print" panose="02000600000000000000" pitchFamily="2" charset="0"/>
              </a:rPr>
              <a:t>–  сучасні тенденції розвитку декоративного садівництва і квітникарства;</a:t>
            </a:r>
          </a:p>
          <a:p>
            <a:pPr marL="0" indent="0">
              <a:buNone/>
            </a:pPr>
            <a:r>
              <a:rPr lang="uk-UA" sz="2000" dirty="0" smtClean="0">
                <a:latin typeface="Segoe Print" panose="02000600000000000000" pitchFamily="2" charset="0"/>
              </a:rPr>
              <a:t>–  методи створення та класифікацію елементів зелених насаджень;</a:t>
            </a:r>
          </a:p>
          <a:p>
            <a:pPr marL="0" indent="0">
              <a:buNone/>
            </a:pPr>
            <a:r>
              <a:rPr lang="uk-UA" sz="2000" dirty="0" smtClean="0">
                <a:latin typeface="Segoe Print" panose="02000600000000000000" pitchFamily="2" charset="0"/>
              </a:rPr>
              <a:t>–  сучасний асортимент деревних, кущових, квітникових та ґрунтопокривних рослин, їх морфологічні, екологічні та декоративні особливості;</a:t>
            </a:r>
          </a:p>
          <a:p>
            <a:pPr marL="0" indent="0">
              <a:buNone/>
            </a:pPr>
            <a:r>
              <a:rPr lang="uk-UA" sz="2000" dirty="0" smtClean="0">
                <a:latin typeface="Segoe Print" panose="02000600000000000000" pitchFamily="2" charset="0"/>
              </a:rPr>
              <a:t>–  методи та способи розмноження декоративних рослин з урахуванням їх біологічних особливостей;</a:t>
            </a:r>
          </a:p>
          <a:p>
            <a:pPr marL="0" indent="0">
              <a:buNone/>
            </a:pPr>
            <a:r>
              <a:rPr lang="uk-UA" sz="2000" dirty="0" smtClean="0">
                <a:latin typeface="Segoe Print" panose="02000600000000000000" pitchFamily="2" charset="0"/>
              </a:rPr>
              <a:t>–   закони формування пейзажних композицій та аранжування квітів;</a:t>
            </a:r>
          </a:p>
          <a:p>
            <a:pPr marL="0" indent="0">
              <a:buNone/>
            </a:pPr>
            <a:r>
              <a:rPr lang="uk-UA" sz="2000" dirty="0" smtClean="0">
                <a:latin typeface="Segoe Print" panose="02000600000000000000" pitchFamily="2" charset="0"/>
              </a:rPr>
              <a:t>–  правила посадки різних декоративних рослин залежно від </a:t>
            </a:r>
            <a:r>
              <a:rPr lang="uk-UA" sz="2000" dirty="0" err="1" smtClean="0">
                <a:latin typeface="Segoe Print" panose="02000600000000000000" pitchFamily="2" charset="0"/>
              </a:rPr>
              <a:t>едафічних</a:t>
            </a:r>
            <a:r>
              <a:rPr lang="uk-UA" sz="2000" dirty="0" smtClean="0">
                <a:latin typeface="Segoe Print" panose="02000600000000000000" pitchFamily="2" charset="0"/>
              </a:rPr>
              <a:t> умов та вимогливості до умов вирощування.</a:t>
            </a:r>
          </a:p>
          <a:p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Segoe Print" panose="02000600000000000000" pitchFamily="2" charset="0"/>
              </a:rPr>
              <a:t>уміти:</a:t>
            </a:r>
          </a:p>
          <a:p>
            <a:pPr marL="0" indent="0">
              <a:buNone/>
            </a:pPr>
            <a:r>
              <a:rPr lang="uk-UA" sz="2000" dirty="0" smtClean="0">
                <a:latin typeface="Segoe Print" panose="02000600000000000000" pitchFamily="2" charset="0"/>
              </a:rPr>
              <a:t>–  аналізувати існуючий асортимент декоративних рослин на підставі їх декоративних якостей та </a:t>
            </a:r>
            <a:r>
              <a:rPr lang="uk-UA" sz="2000" dirty="0" err="1" smtClean="0">
                <a:latin typeface="Segoe Print" panose="02000600000000000000" pitchFamily="2" charset="0"/>
              </a:rPr>
              <a:t>біоекологічних</a:t>
            </a:r>
            <a:r>
              <a:rPr lang="uk-UA" sz="2000" dirty="0" smtClean="0">
                <a:latin typeface="Segoe Print" panose="02000600000000000000" pitchFamily="2" charset="0"/>
              </a:rPr>
              <a:t> особливостей;</a:t>
            </a:r>
          </a:p>
          <a:p>
            <a:pPr marL="0" indent="0">
              <a:buNone/>
            </a:pPr>
            <a:r>
              <a:rPr lang="uk-UA" sz="2000" dirty="0" smtClean="0">
                <a:latin typeface="Segoe Print" panose="02000600000000000000" pitchFamily="2" charset="0"/>
              </a:rPr>
              <a:t>– здійснювати догляд за декоративними рослинами, виходячи з їхніх потреб.</a:t>
            </a:r>
          </a:p>
          <a:p>
            <a:endParaRPr lang="uk-UA" sz="2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80" y="308570"/>
            <a:ext cx="10515600" cy="1495168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>
                <a:solidFill>
                  <a:srgbClr val="FF0000"/>
                </a:solidFill>
              </a:rPr>
              <a:t>Змістовий модуль 1. </a:t>
            </a:r>
            <a:r>
              <a:rPr lang="uk-UA" b="1" i="1" dirty="0">
                <a:solidFill>
                  <a:srgbClr val="FF0000"/>
                </a:solidFill>
              </a:rPr>
              <a:t>Біологічні, екологічні та історичні основи декоративного рослинництва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269" y="2199503"/>
            <a:ext cx="10093411" cy="4053016"/>
          </a:xfrm>
        </p:spPr>
        <p:txBody>
          <a:bodyPr/>
          <a:lstStyle/>
          <a:p>
            <a:r>
              <a:rPr lang="uk-UA" dirty="0" smtClean="0"/>
              <a:t>Види декоративних рослин</a:t>
            </a:r>
          </a:p>
          <a:p>
            <a:r>
              <a:rPr lang="uk-UA" dirty="0" smtClean="0"/>
              <a:t>Декоративні якості квітів, плодів, стовбурів, крони</a:t>
            </a:r>
          </a:p>
          <a:p>
            <a:r>
              <a:rPr lang="uk-UA" dirty="0" smtClean="0"/>
              <a:t>Інтродукція рослин для декоративних цілей.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972" y="3894841"/>
            <a:ext cx="4469027" cy="29631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73" y="4619293"/>
            <a:ext cx="3094338" cy="2238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662" y="4062412"/>
            <a:ext cx="3574190" cy="25858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4186" y="175171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uk-UA" b="1" i="1" dirty="0">
                <a:solidFill>
                  <a:schemeClr val="accent2">
                    <a:lumMod val="75000"/>
                  </a:schemeClr>
                </a:solidFill>
              </a:rPr>
              <a:t>Змістовий модуль 2. Декоративна </a:t>
            </a:r>
            <a:r>
              <a:rPr lang="uk-UA" b="1" i="1" dirty="0" smtClean="0">
                <a:solidFill>
                  <a:schemeClr val="accent2">
                    <a:lumMod val="75000"/>
                  </a:schemeClr>
                </a:solidFill>
              </a:rPr>
              <a:t>дендрологія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Загальні відомості про декоративні деревні рослини</a:t>
            </a:r>
          </a:p>
          <a:p>
            <a:r>
              <a:rPr lang="uk-UA" dirty="0" smtClean="0"/>
              <a:t>Найпоширеніші в Україні декоративні деревні рослини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054" y="4248990"/>
            <a:ext cx="4777946" cy="26090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6293"/>
            <a:ext cx="4287795" cy="32117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6235" y="3167282"/>
            <a:ext cx="3169380" cy="23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7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dirty="0">
                <a:solidFill>
                  <a:schemeClr val="accent6">
                    <a:lumMod val="75000"/>
                  </a:schemeClr>
                </a:solidFill>
              </a:rPr>
              <a:t>Змістовий модуль 3.</a:t>
            </a:r>
            <a:r>
              <a:rPr lang="uk-UA" i="1" dirty="0">
                <a:solidFill>
                  <a:schemeClr val="accent6">
                    <a:lumMod val="75000"/>
                  </a:schemeClr>
                </a:solidFill>
              </a:rPr>
              <a:t> Декоративне </a:t>
            </a:r>
            <a:r>
              <a:rPr lang="uk-UA" i="1" dirty="0" smtClean="0">
                <a:solidFill>
                  <a:schemeClr val="accent6">
                    <a:lumMod val="75000"/>
                  </a:schemeClr>
                </a:solidFill>
              </a:rPr>
              <a:t>квітникарство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Види </a:t>
            </a:r>
            <a:r>
              <a:rPr lang="uk-UA" dirty="0"/>
              <a:t>і сорти квіткових рослин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Трав’янисті </a:t>
            </a:r>
            <a:r>
              <a:rPr lang="uk-UA" dirty="0"/>
              <a:t>декоративні рослини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Складання </a:t>
            </a:r>
            <a:r>
              <a:rPr lang="uk-UA" dirty="0"/>
              <a:t>букетів, створення композицій та декорування приміщень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Квітковий </a:t>
            </a:r>
            <a:r>
              <a:rPr lang="uk-UA" dirty="0"/>
              <a:t>дизайн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838" y="4216949"/>
            <a:ext cx="4716162" cy="26410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9537"/>
            <a:ext cx="3459892" cy="25584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8344" y="4299538"/>
            <a:ext cx="3492455" cy="232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00B0F0"/>
                </a:solidFill>
              </a:rPr>
              <a:t>Змістовий модуль 4.</a:t>
            </a:r>
            <a:r>
              <a:rPr lang="uk-UA" i="1" dirty="0">
                <a:solidFill>
                  <a:srgbClr val="00B0F0"/>
                </a:solidFill>
              </a:rPr>
              <a:t> Екзотичні </a:t>
            </a:r>
            <a:r>
              <a:rPr lang="uk-UA" i="1" dirty="0" smtClean="0">
                <a:solidFill>
                  <a:srgbClr val="00B0F0"/>
                </a:solidFill>
              </a:rPr>
              <a:t>рослини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Кімнатні екзотичні рослини</a:t>
            </a:r>
            <a:endParaRPr lang="ru-RU" dirty="0"/>
          </a:p>
          <a:p>
            <a:r>
              <a:rPr lang="uk-UA" dirty="0" smtClean="0"/>
              <a:t> </a:t>
            </a:r>
            <a:r>
              <a:rPr lang="uk-UA" dirty="0"/>
              <a:t>Садові екзотичні </a:t>
            </a:r>
            <a:r>
              <a:rPr lang="uk-UA" dirty="0" smtClean="0"/>
              <a:t>рослини</a:t>
            </a:r>
            <a:endParaRPr lang="ru-RU" dirty="0"/>
          </a:p>
          <a:p>
            <a:r>
              <a:rPr lang="uk-UA" dirty="0"/>
              <a:t> </a:t>
            </a:r>
            <a:r>
              <a:rPr lang="uk-UA" dirty="0" smtClean="0"/>
              <a:t> </a:t>
            </a:r>
            <a:r>
              <a:rPr lang="uk-UA" dirty="0"/>
              <a:t>Основи </a:t>
            </a:r>
            <a:r>
              <a:rPr lang="uk-UA" dirty="0" smtClean="0"/>
              <a:t>флористики</a:t>
            </a:r>
            <a:endParaRPr lang="ru-RU" dirty="0"/>
          </a:p>
          <a:p>
            <a:r>
              <a:rPr lang="uk-UA" dirty="0"/>
              <a:t> </a:t>
            </a:r>
            <a:r>
              <a:rPr lang="uk-UA" dirty="0" smtClean="0"/>
              <a:t> </a:t>
            </a:r>
            <a:r>
              <a:rPr lang="uk-UA" dirty="0"/>
              <a:t>Унікальні парки та сади України та </a:t>
            </a:r>
            <a:r>
              <a:rPr lang="uk-UA" dirty="0" smtClean="0"/>
              <a:t>світу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8298" y="1531852"/>
            <a:ext cx="3807205" cy="2533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396" y="4363931"/>
            <a:ext cx="4395014" cy="21975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065375"/>
            <a:ext cx="3694859" cy="27926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802" y="4245125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211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Monotype Corsiva</vt:lpstr>
      <vt:lpstr>Segoe Print</vt:lpstr>
      <vt:lpstr>Тема Office</vt:lpstr>
      <vt:lpstr>Декоративні рослини</vt:lpstr>
      <vt:lpstr>Презентация PowerPoint</vt:lpstr>
      <vt:lpstr>Презентация PowerPoint</vt:lpstr>
      <vt:lpstr>Змістовий модуль 1. Біологічні, екологічні та історичні основи декоративного рослинництва </vt:lpstr>
      <vt:lpstr>Змістовий модуль 2. Декоративна дендрологія</vt:lpstr>
      <vt:lpstr>Змістовий модуль 3. Декоративне квітникарство</vt:lpstr>
      <vt:lpstr>Змістовий модуль 4. Екзотичні рослини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Декоративні рослини</dc:title>
  <dc:creator>N P</dc:creator>
  <cp:lastModifiedBy>N P</cp:lastModifiedBy>
  <cp:revision>5</cp:revision>
  <dcterms:created xsi:type="dcterms:W3CDTF">2021-12-09T09:56:37Z</dcterms:created>
  <dcterms:modified xsi:type="dcterms:W3CDTF">2021-12-09T10:29:00Z</dcterms:modified>
</cp:coreProperties>
</file>