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3" r:id="rId6"/>
    <p:sldId id="262" r:id="rId7"/>
    <p:sldId id="264" r:id="rId8"/>
    <p:sldId id="266" r:id="rId9"/>
    <p:sldId id="265" r:id="rId10"/>
    <p:sldId id="267" r:id="rId11"/>
    <p:sldId id="268" r:id="rId12"/>
    <p:sldId id="270" r:id="rId13"/>
    <p:sldId id="269" r:id="rId14"/>
    <p:sldId id="271" r:id="rId15"/>
    <p:sldId id="273" r:id="rId16"/>
    <p:sldId id="272" r:id="rId17"/>
    <p:sldId id="274" r:id="rId18"/>
    <p:sldId id="275" r:id="rId19"/>
    <p:sldId id="277" r:id="rId20"/>
    <p:sldId id="276" r:id="rId21"/>
    <p:sldId id="278" r:id="rId22"/>
    <p:sldId id="286" r:id="rId23"/>
    <p:sldId id="285" r:id="rId24"/>
    <p:sldId id="288" r:id="rId25"/>
    <p:sldId id="289" r:id="rId26"/>
    <p:sldId id="290" r:id="rId27"/>
    <p:sldId id="28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p:cViewPr varScale="1">
        <p:scale>
          <a:sx n="83" d="100"/>
          <a:sy n="83" d="100"/>
        </p:scale>
        <p:origin x="72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455825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48263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945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3792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8995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988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9640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156314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2217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12004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77080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27021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EF495D1-1066-452B-90B9-D503A2ADD6F1}" type="datetimeFigureOut">
              <a:rPr lang="ru-RU" smtClean="0"/>
              <a:t>20.02.2024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7540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EF495D1-1066-452B-90B9-D503A2ADD6F1}" type="datetimeFigureOut">
              <a:rPr lang="ru-RU" smtClean="0"/>
              <a:t>20.02.2024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415524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495D1-1066-452B-90B9-D503A2ADD6F1}" type="datetimeFigureOut">
              <a:rPr lang="ru-RU" smtClean="0"/>
              <a:t>20.02.2024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36373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114456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EF495D1-1066-452B-90B9-D503A2ADD6F1}" type="datetimeFigureOut">
              <a:rPr lang="ru-RU" smtClean="0"/>
              <a:t>20.02.2024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C30587-2F52-49B2-B010-7DD8FA45153E}" type="slidenum">
              <a:rPr lang="ru-RU" smtClean="0"/>
              <a:t>‹#›</a:t>
            </a:fld>
            <a:endParaRPr lang="ru-RU"/>
          </a:p>
        </p:txBody>
      </p:sp>
    </p:spTree>
    <p:extLst>
      <p:ext uri="{BB962C8B-B14F-4D97-AF65-F5344CB8AC3E}">
        <p14:creationId xmlns:p14="http://schemas.microsoft.com/office/powerpoint/2010/main" val="321389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EF495D1-1066-452B-90B9-D503A2ADD6F1}" type="datetimeFigureOut">
              <a:rPr lang="ru-RU" smtClean="0"/>
              <a:t>20.02.2024</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BC30587-2F52-49B2-B010-7DD8FA45153E}" type="slidenum">
              <a:rPr lang="ru-RU" smtClean="0"/>
              <a:t>‹#›</a:t>
            </a:fld>
            <a:endParaRPr lang="ru-RU"/>
          </a:p>
        </p:txBody>
      </p:sp>
    </p:spTree>
    <p:extLst>
      <p:ext uri="{BB962C8B-B14F-4D97-AF65-F5344CB8AC3E}">
        <p14:creationId xmlns:p14="http://schemas.microsoft.com/office/powerpoint/2010/main" val="21492860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524000"/>
          </a:xfrm>
        </p:spPr>
        <p:txBody>
          <a:bodyPr>
            <a:normAutofit fontScale="90000"/>
          </a:bodyPr>
          <a:lstStyle/>
          <a:p>
            <a:pPr algn="ctr"/>
            <a:r>
              <a:rPr lang="uk-UA"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Давньогрецькі уявлення про Європу. </a:t>
            </a:r>
            <a:br>
              <a:rPr lang="en-US" b="1" dirty="0">
                <a:solidFill>
                  <a:srgbClr val="FFFF00"/>
                </a:solidFill>
                <a:highlight>
                  <a:srgbClr val="0000FF"/>
                </a:highlight>
                <a:latin typeface="Times New Roman" panose="02020603050405020304" pitchFamily="18" charset="0"/>
                <a:cs typeface="Times New Roman" panose="02020603050405020304" pitchFamily="18" charset="0"/>
              </a:rPr>
            </a:br>
            <a:r>
              <a:rPr lang="uk-UA"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524000"/>
            <a:ext cx="12191999" cy="5334000"/>
          </a:xfrm>
        </p:spPr>
        <p:txBody>
          <a:bodyPr>
            <a:noAutofit/>
          </a:bodyPr>
          <a:lstStyle/>
          <a:p>
            <a:pPr marL="0" indent="0" algn="just">
              <a:buNone/>
            </a:pPr>
            <a:r>
              <a:rPr lang="uk-UA" sz="3400" b="1" dirty="0">
                <a:highlight>
                  <a:srgbClr val="FF0000"/>
                </a:highlight>
              </a:rPr>
              <a:t>Концепт</a:t>
            </a:r>
            <a:r>
              <a:rPr lang="uk-UA" sz="3400" b="1" dirty="0"/>
              <a:t> (лат. </a:t>
            </a:r>
            <a:r>
              <a:rPr lang="uk-UA" sz="3400" b="1" dirty="0" err="1"/>
              <a:t>Conceptus</a:t>
            </a:r>
            <a:r>
              <a:rPr lang="uk-UA" sz="3400" b="1" dirty="0"/>
              <a:t> - «поняття») — </a:t>
            </a:r>
            <a:r>
              <a:rPr lang="uk-UA" sz="3400" b="1" u="sng" dirty="0"/>
              <a:t>багатозначний термін</a:t>
            </a:r>
            <a:r>
              <a:rPr lang="uk-UA" sz="3400" b="1" dirty="0"/>
              <a:t>. </a:t>
            </a:r>
            <a:r>
              <a:rPr lang="uk-UA" sz="3400" b="1" u="sng" dirty="0">
                <a:highlight>
                  <a:srgbClr val="808000"/>
                </a:highlight>
              </a:rPr>
              <a:t>Концепт — інноваційна ідея, що містить в собі творчий сенс; сенс поняття, смислове значення імені (знаку)</a:t>
            </a:r>
            <a:r>
              <a:rPr lang="uk-UA" sz="3400" b="1" dirty="0"/>
              <a:t>. </a:t>
            </a:r>
            <a:endParaRPr lang="en-US" sz="3400" b="1" dirty="0"/>
          </a:p>
          <a:p>
            <a:pPr marL="0" indent="0" algn="just">
              <a:buNone/>
            </a:pPr>
            <a:r>
              <a:rPr lang="uk-UA" sz="3400" b="1" dirty="0">
                <a:highlight>
                  <a:srgbClr val="808080"/>
                </a:highlight>
              </a:rPr>
              <a:t>Концепт в філології — термін, який служить для пояснення одиниць ментальних чи психічних ресурсів нашої свідомості й тієї інформаційної структури, яка відображає знання і досвід людини; це оперативна одиниця пам'яті, ментального лексикону, концептуальної системи й мови мозку, усієї картини світу, яка відображена у людській психіці.</a:t>
            </a:r>
          </a:p>
        </p:txBody>
      </p:sp>
    </p:spTree>
    <p:extLst>
      <p:ext uri="{BB962C8B-B14F-4D97-AF65-F5344CB8AC3E}">
        <p14:creationId xmlns:p14="http://schemas.microsoft.com/office/powerpoint/2010/main" val="4082358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800" b="1" dirty="0"/>
              <a:t>Одним з факторів, який уможливив об’єднання Європи та створення Європейського союзу, була наявність так званої «</a:t>
            </a:r>
            <a:r>
              <a:rPr lang="uk-UA" sz="3800" b="1" dirty="0">
                <a:highlight>
                  <a:srgbClr val="FF0000"/>
                </a:highlight>
              </a:rPr>
              <a:t>європейської ідеї</a:t>
            </a:r>
            <a:r>
              <a:rPr lang="uk-UA" sz="3800" b="1" dirty="0"/>
              <a:t>». </a:t>
            </a:r>
          </a:p>
          <a:p>
            <a:pPr marL="0" indent="0" algn="just">
              <a:buNone/>
            </a:pPr>
            <a:r>
              <a:rPr lang="uk-UA" sz="3800" b="1" dirty="0"/>
              <a:t>Саме вона забезпечувала стійкість інтеграційних імпульсів на континенті. Під «європейською ідеєю» слід розуміти </a:t>
            </a:r>
            <a:r>
              <a:rPr lang="uk-UA" sz="3800" b="1" i="1" dirty="0">
                <a:solidFill>
                  <a:srgbClr val="FFFF00"/>
                </a:solidFill>
              </a:rPr>
              <a:t>уявлення про Європу як про територіальну і цивілізаційну єдність, що має спільну історичну долю і відтак потребує об’єднання та інституційного оформлення</a:t>
            </a:r>
            <a:r>
              <a:rPr lang="uk-UA" sz="3800" b="1" dirty="0"/>
              <a:t>.</a:t>
            </a:r>
          </a:p>
        </p:txBody>
      </p:sp>
    </p:spTree>
    <p:extLst>
      <p:ext uri="{BB962C8B-B14F-4D97-AF65-F5344CB8AC3E}">
        <p14:creationId xmlns:p14="http://schemas.microsoft.com/office/powerpoint/2010/main" val="404071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800" b="1" dirty="0"/>
              <a:t>Інакше кажучи, йдеться про усвідомлення спільності минулого і майбутнього європейських країн і народів. </a:t>
            </a:r>
          </a:p>
          <a:p>
            <a:pPr marL="0" indent="0" algn="just">
              <a:buNone/>
            </a:pPr>
            <a:r>
              <a:rPr lang="uk-UA" sz="3800" b="1" dirty="0"/>
              <a:t>Ця ідея базувалася на відчутті приналежності усіх європейців до спільної історії та території, наявності єдиної базової європейської культури, підґрунтя якої становить саме антична культура, що трансформувалася у загальноєвропейську за часів Відродження, Реформації та Просвітництва.</a:t>
            </a:r>
          </a:p>
        </p:txBody>
      </p:sp>
    </p:spTree>
    <p:extLst>
      <p:ext uri="{BB962C8B-B14F-4D97-AF65-F5344CB8AC3E}">
        <p14:creationId xmlns:p14="http://schemas.microsoft.com/office/powerpoint/2010/main" val="222924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Autofit/>
          </a:bodyPr>
          <a:lstStyle/>
          <a:p>
            <a:pPr marL="0" indent="0" algn="just">
              <a:buNone/>
            </a:pPr>
            <a:r>
              <a:rPr lang="uk-UA" sz="3800" b="1" dirty="0"/>
              <a:t>За умов, коли європейці не мають спільного бачення історії, розмовляють багатьма мовами, мають різні соціальні цінності, – їх погляди на своє місце у світі були і залишаються досить різними. </a:t>
            </a:r>
          </a:p>
          <a:p>
            <a:pPr marL="0" indent="0" algn="just">
              <a:buNone/>
            </a:pPr>
            <a:r>
              <a:rPr lang="uk-UA" sz="3800" b="1" dirty="0"/>
              <a:t>Єдина Європа була мрією багатьох, тому і форм об’єднання Європи впродовж її тисячолітньої політичної історії було розроблено багато – від завоювання до створення спільних інституцій для розв’язання спільних завдань. </a:t>
            </a:r>
          </a:p>
        </p:txBody>
      </p:sp>
    </p:spTree>
    <p:extLst>
      <p:ext uri="{BB962C8B-B14F-4D97-AF65-F5344CB8AC3E}">
        <p14:creationId xmlns:p14="http://schemas.microsoft.com/office/powerpoint/2010/main" val="286805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600" b="1" dirty="0"/>
              <a:t>Разом з тим в умовах постійної ворожнечі європейських країн ідея об’єднаної Європи мала особливе звучання, зміст якого, як правило, був направлений на розв’язання поточної конфліктної ситуації і досягнення миру. Цей провідний лейтмотив ідей об’єднаної Європи не був позбавлений нашарування і контексту історичних епох, в яких вони поставали. </a:t>
            </a:r>
            <a:r>
              <a:rPr lang="uk-UA" sz="3600" b="1" dirty="0">
                <a:solidFill>
                  <a:srgbClr val="FFFF00"/>
                </a:solidFill>
              </a:rPr>
              <a:t>Урахування останнього є основним методологічним підходом в нашому аналізі становлення ідеї об’єднаної Європи.</a:t>
            </a:r>
          </a:p>
        </p:txBody>
      </p:sp>
    </p:spTree>
    <p:extLst>
      <p:ext uri="{BB962C8B-B14F-4D97-AF65-F5344CB8AC3E}">
        <p14:creationId xmlns:p14="http://schemas.microsoft.com/office/powerpoint/2010/main" val="2282555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lnSpcReduction="10000"/>
          </a:bodyPr>
          <a:lstStyle/>
          <a:p>
            <a:pPr marL="0" indent="0" algn="just">
              <a:buNone/>
            </a:pPr>
            <a:r>
              <a:rPr lang="uk-UA" sz="2800" b="1" dirty="0"/>
              <a:t>Історичне утвердження ідеї об’єднаної Європи неможливо відділити від культурно політичного сходження Європи загалом. Тут існує кілька аспектів. Перший полягає в тому, що ідея європейської єдності цілком залежить від розуміння, що таке «Європа» як така. </a:t>
            </a:r>
          </a:p>
          <a:p>
            <a:pPr marL="0" indent="0" algn="just">
              <a:buNone/>
            </a:pPr>
            <a:r>
              <a:rPr lang="uk-UA" sz="2800" b="1" dirty="0"/>
              <a:t>Другий полягає в тому, що на кожному етапі розвитку європейської цивілізації залежно від її характеристик змінювався зміст ідеї об’єднаної Європи. Цей процес можна простежити з часу виникнення поняття «європейський» і до нашого часу, адже змінювалися не лише географічні межі регіону, а й його сутнісні характеристики. </a:t>
            </a:r>
          </a:p>
          <a:p>
            <a:pPr marL="0" indent="0" algn="just">
              <a:buNone/>
            </a:pPr>
            <a:r>
              <a:rPr lang="uk-UA" sz="2800" b="1" dirty="0"/>
              <a:t>Таким чином, ідея об’єднання Європи, що значно прогресує з часу створення ЄС, не є новою і сьогодні реалізується за сприятливих обставин і, що особливо цінним, вперше сприймається і підтримується більшістю європейців.</a:t>
            </a:r>
          </a:p>
        </p:txBody>
      </p:sp>
    </p:spTree>
    <p:extLst>
      <p:ext uri="{BB962C8B-B14F-4D97-AF65-F5344CB8AC3E}">
        <p14:creationId xmlns:p14="http://schemas.microsoft.com/office/powerpoint/2010/main" val="1659993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237673"/>
            <a:ext cx="12191999" cy="5620327"/>
          </a:xfrm>
        </p:spPr>
        <p:txBody>
          <a:bodyPr>
            <a:noAutofit/>
          </a:bodyPr>
          <a:lstStyle/>
          <a:p>
            <a:pPr marL="0" indent="0" algn="just">
              <a:buNone/>
            </a:pPr>
            <a:r>
              <a:rPr lang="uk-UA" sz="2900" b="1" dirty="0"/>
              <a:t>Хоча історія Європи традиційно привертає увагу істориків, коло питань, пов’язаних із зародженням і розвитком ідеї єдності континенту, формуванням європейської ідентичності та самоідентифікації і досі недостатньо розроблені. </a:t>
            </a:r>
          </a:p>
          <a:p>
            <a:pPr marL="0" indent="0" algn="just">
              <a:buNone/>
            </a:pPr>
            <a:r>
              <a:rPr lang="uk-UA" sz="2900" b="1" dirty="0"/>
              <a:t>Особливо це стосується, за влучним висловом Ж. </a:t>
            </a:r>
            <a:r>
              <a:rPr lang="uk-UA" sz="2900" b="1" dirty="0" err="1"/>
              <a:t>Ле</a:t>
            </a:r>
            <a:r>
              <a:rPr lang="uk-UA" sz="2900" b="1" dirty="0"/>
              <a:t> </a:t>
            </a:r>
            <a:r>
              <a:rPr lang="uk-UA" sz="2900" b="1" dirty="0" err="1"/>
              <a:t>Гоффа</a:t>
            </a:r>
            <a:r>
              <a:rPr lang="uk-UA" sz="2900" b="1" dirty="0"/>
              <a:t>, «прелюдії», тобто античних </a:t>
            </a:r>
            <a:r>
              <a:rPr lang="uk-UA" sz="2900" b="1" dirty="0" err="1"/>
              <a:t>першовитоків</a:t>
            </a:r>
            <a:r>
              <a:rPr lang="uk-UA" sz="2900" b="1" dirty="0"/>
              <a:t> ідеї об’єднаної Європи.</a:t>
            </a:r>
          </a:p>
          <a:p>
            <a:pPr marL="0" indent="0" algn="just">
              <a:buNone/>
            </a:pPr>
            <a:r>
              <a:rPr lang="uk-UA" sz="2900" b="1" dirty="0"/>
              <a:t>Як вважає М. Зайцев, ця ідея виникла в епоху так званого «осьового часу» (за К. </a:t>
            </a:r>
            <a:r>
              <a:rPr lang="uk-UA" sz="2900" b="1" dirty="0" err="1"/>
              <a:t>Ясперсом</a:t>
            </a:r>
            <a:r>
              <a:rPr lang="uk-UA" sz="2900" b="1" dirty="0"/>
              <a:t>), який охоплює відтинок світової історії між 800 та 200 рр. до н.е. Саме тоді, зокрема, сформувалися соціокультурні системи, які визначили подальші шляхи розвитку європейської цивілізації та світової історії загалом. </a:t>
            </a:r>
          </a:p>
        </p:txBody>
      </p:sp>
    </p:spTree>
    <p:extLst>
      <p:ext uri="{BB962C8B-B14F-4D97-AF65-F5344CB8AC3E}">
        <p14:creationId xmlns:p14="http://schemas.microsoft.com/office/powerpoint/2010/main" val="174284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Autofit/>
          </a:bodyPr>
          <a:lstStyle/>
          <a:p>
            <a:pPr marL="0" indent="0" algn="just">
              <a:buNone/>
            </a:pPr>
            <a:r>
              <a:rPr lang="uk-UA" sz="3600" b="1" dirty="0"/>
              <a:t>У стислому сенсі Європа є географічним реґіоном, який простягається від Ґібралтару на Заході до Уральських гір на Сході, і який становить разом з Азією один спільний материк — Євразію. </a:t>
            </a:r>
          </a:p>
          <a:p>
            <a:pPr marL="0" indent="0" algn="just">
              <a:buNone/>
            </a:pPr>
            <a:r>
              <a:rPr lang="uk-UA" sz="3600" b="1" dirty="0"/>
              <a:t>Однак поняття Європи як історичного реґіону підлягало сильним змінам. В античний період виникли уявлення про географічні кордони Європи та були закладені основи її культурно-історичної єдності. Антична спадщина мала величезне значення для подальшого розвитку європейської культури.</a:t>
            </a:r>
          </a:p>
        </p:txBody>
      </p:sp>
    </p:spTree>
    <p:extLst>
      <p:ext uri="{BB962C8B-B14F-4D97-AF65-F5344CB8AC3E}">
        <p14:creationId xmlns:p14="http://schemas.microsoft.com/office/powerpoint/2010/main" val="3771522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600" b="1" dirty="0"/>
              <a:t>Саме аналіз сприйняття Європи у давнину дає можливість з’ясувати передумови формування «європейської ідеї», адже думки, на базі яких з часом сформувалася філософія об’єднання Європи, були висловлені ще в античний період. </a:t>
            </a:r>
          </a:p>
          <a:p>
            <a:pPr marL="0" indent="0" algn="just">
              <a:buNone/>
            </a:pPr>
            <a:r>
              <a:rPr lang="uk-UA" sz="3600" b="1" dirty="0"/>
              <a:t>За античності термін «</a:t>
            </a:r>
            <a:r>
              <a:rPr lang="uk-UA" sz="3600" b="1" i="1" dirty="0">
                <a:highlight>
                  <a:srgbClr val="FF0000"/>
                </a:highlight>
              </a:rPr>
              <a:t>Європа</a:t>
            </a:r>
            <a:r>
              <a:rPr lang="uk-UA" sz="3600" b="1" dirty="0"/>
              <a:t>» мав міфологічне і географічне значення, але щодо його походження існує кілька точок зору. За однією з найпоширеніших версій, Європа одержала свою назву на противагу Азії.</a:t>
            </a:r>
          </a:p>
        </p:txBody>
      </p:sp>
    </p:spTree>
    <p:extLst>
      <p:ext uri="{BB962C8B-B14F-4D97-AF65-F5344CB8AC3E}">
        <p14:creationId xmlns:p14="http://schemas.microsoft.com/office/powerpoint/2010/main" val="2596847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Autofit/>
          </a:bodyPr>
          <a:lstStyle/>
          <a:p>
            <a:pPr marL="0" indent="0" algn="just">
              <a:buNone/>
            </a:pPr>
            <a:r>
              <a:rPr lang="uk-UA" sz="3000" b="1" dirty="0"/>
              <a:t>Так, вважається, що термін «Європа» походить від семітських відповідників: </a:t>
            </a:r>
            <a:r>
              <a:rPr lang="uk-UA" sz="3000" b="1" dirty="0" err="1"/>
              <a:t>аккад</a:t>
            </a:r>
            <a:r>
              <a:rPr lang="uk-UA" sz="3000" b="1" dirty="0"/>
              <a:t>. </a:t>
            </a:r>
            <a:r>
              <a:rPr lang="uk-UA" sz="3000" b="1" dirty="0" err="1">
                <a:highlight>
                  <a:srgbClr val="FF0000"/>
                </a:highlight>
              </a:rPr>
              <a:t>erebu</a:t>
            </a:r>
            <a:r>
              <a:rPr lang="uk-UA" sz="3000" b="1" dirty="0"/>
              <a:t> – «опускатися донизу, сідати», що споріднене з фінікійським </a:t>
            </a:r>
            <a:r>
              <a:rPr lang="uk-UA" sz="3000" b="1" dirty="0">
                <a:highlight>
                  <a:srgbClr val="00FFFF"/>
                </a:highlight>
              </a:rPr>
              <a:t>‘</a:t>
            </a:r>
            <a:r>
              <a:rPr lang="uk-UA" sz="3000" b="1" dirty="0" err="1">
                <a:highlight>
                  <a:srgbClr val="00FFFF"/>
                </a:highlight>
              </a:rPr>
              <a:t>ereb</a:t>
            </a:r>
            <a:r>
              <a:rPr lang="uk-UA" sz="3000" b="1" dirty="0"/>
              <a:t> – «вечір, захід», арабським – </a:t>
            </a:r>
            <a:r>
              <a:rPr lang="uk-UA" sz="3000" b="1" dirty="0" err="1">
                <a:highlight>
                  <a:srgbClr val="00FF00"/>
                </a:highlight>
              </a:rPr>
              <a:t>γarb</a:t>
            </a:r>
            <a:r>
              <a:rPr lang="uk-UA" sz="3000" b="1" dirty="0"/>
              <a:t> «захід» (де заходить сонце), гебрайським </a:t>
            </a:r>
            <a:r>
              <a:rPr lang="uk-UA" sz="3000" b="1" dirty="0" err="1">
                <a:solidFill>
                  <a:srgbClr val="FFFF00"/>
                </a:solidFill>
              </a:rPr>
              <a:t>ma‘arav</a:t>
            </a:r>
            <a:r>
              <a:rPr lang="uk-UA" sz="3000" b="1" dirty="0"/>
              <a:t> – «захід», </a:t>
            </a:r>
            <a:r>
              <a:rPr lang="uk-UA" sz="3000" b="1" dirty="0">
                <a:solidFill>
                  <a:srgbClr val="FFFF00"/>
                </a:solidFill>
              </a:rPr>
              <a:t>‘</a:t>
            </a:r>
            <a:r>
              <a:rPr lang="uk-UA" sz="3000" b="1" dirty="0" err="1">
                <a:solidFill>
                  <a:srgbClr val="FFFF00"/>
                </a:solidFill>
              </a:rPr>
              <a:t>erev</a:t>
            </a:r>
            <a:r>
              <a:rPr lang="uk-UA" sz="3000" b="1" dirty="0"/>
              <a:t> – «вечір»; на противагу «</a:t>
            </a:r>
            <a:r>
              <a:rPr lang="uk-UA" sz="3000" b="1" dirty="0">
                <a:highlight>
                  <a:srgbClr val="0000FF"/>
                </a:highlight>
              </a:rPr>
              <a:t>асу</a:t>
            </a:r>
            <a:r>
              <a:rPr lang="uk-UA" sz="3000" b="1" dirty="0"/>
              <a:t>» – «сходу», Азії, де сонце сходить. </a:t>
            </a:r>
          </a:p>
          <a:p>
            <a:pPr marL="0" indent="0" algn="just">
              <a:buNone/>
            </a:pPr>
            <a:r>
              <a:rPr lang="uk-UA" sz="3000" b="1" dirty="0"/>
              <a:t>Деякі дослідники вважають, що слово «Європа» можна перекласти з грецької як «</a:t>
            </a:r>
            <a:r>
              <a:rPr lang="uk-UA" sz="3000" b="1" dirty="0">
                <a:solidFill>
                  <a:srgbClr val="FFFF00"/>
                </a:solidFill>
              </a:rPr>
              <a:t>та, хто бачить далеко</a:t>
            </a:r>
            <a:r>
              <a:rPr lang="uk-UA" sz="3000" b="1" dirty="0"/>
              <a:t>», «</a:t>
            </a:r>
            <a:r>
              <a:rPr lang="uk-UA" sz="3000" b="1" dirty="0" err="1">
                <a:solidFill>
                  <a:srgbClr val="FFFF00"/>
                </a:solidFill>
              </a:rPr>
              <a:t>широкоока</a:t>
            </a:r>
            <a:r>
              <a:rPr lang="uk-UA" sz="3000" b="1" dirty="0"/>
              <a:t>», що символізує її розміри і відкритість. Оскільки Перська імперія та Індія знаходилися від греків на схід, то греки стали першими «західниками» або «європейцями», а місце, де вони жили — заходом, тобто «Європою».</a:t>
            </a:r>
          </a:p>
        </p:txBody>
      </p:sp>
    </p:spTree>
    <p:extLst>
      <p:ext uri="{BB962C8B-B14F-4D97-AF65-F5344CB8AC3E}">
        <p14:creationId xmlns:p14="http://schemas.microsoft.com/office/powerpoint/2010/main" val="247546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400" b="1" dirty="0"/>
              <a:t>Європа також зустрічається з-поміж персонажів давньогрецької міфології. Широко відомою є </a:t>
            </a:r>
            <a:r>
              <a:rPr lang="uk-UA" sz="3400" b="1" i="1" u="sng" dirty="0">
                <a:solidFill>
                  <a:srgbClr val="FFFF00"/>
                </a:solidFill>
              </a:rPr>
              <a:t>легенда про викрадення Європи Зевсом</a:t>
            </a:r>
            <a:r>
              <a:rPr lang="uk-UA" sz="3400" b="1" dirty="0"/>
              <a:t>, яку у своїх творах згадують </a:t>
            </a:r>
            <a:r>
              <a:rPr lang="uk-UA" sz="3400" b="1" dirty="0" err="1"/>
              <a:t>Публій</a:t>
            </a:r>
            <a:r>
              <a:rPr lang="uk-UA" sz="3400" b="1" dirty="0"/>
              <a:t> Овідій </a:t>
            </a:r>
            <a:r>
              <a:rPr lang="uk-UA" sz="3400" b="1" dirty="0" err="1"/>
              <a:t>Назон</a:t>
            </a:r>
            <a:r>
              <a:rPr lang="uk-UA" sz="3400" b="1" dirty="0"/>
              <a:t>, Псевдо-</a:t>
            </a:r>
            <a:r>
              <a:rPr lang="uk-UA" sz="3400" b="1" dirty="0" err="1"/>
              <a:t>Апполодор</a:t>
            </a:r>
            <a:r>
              <a:rPr lang="uk-UA" sz="3400" b="1" dirty="0"/>
              <a:t>, Лукіан, </a:t>
            </a:r>
            <a:r>
              <a:rPr lang="uk-UA" sz="3400" b="1" dirty="0" err="1"/>
              <a:t>Мосх</a:t>
            </a:r>
            <a:r>
              <a:rPr lang="uk-UA" sz="3400" b="1" dirty="0"/>
              <a:t> та інші античні автори. </a:t>
            </a:r>
          </a:p>
          <a:p>
            <a:pPr marL="0" indent="0" algn="just">
              <a:buNone/>
            </a:pPr>
            <a:r>
              <a:rPr lang="uk-UA" sz="3400" b="1" dirty="0"/>
              <a:t>За цією легендою, у царя фінікійського міста </a:t>
            </a:r>
            <a:r>
              <a:rPr lang="uk-UA" sz="3400" b="1" dirty="0" err="1"/>
              <a:t>Тір</a:t>
            </a:r>
            <a:r>
              <a:rPr lang="uk-UA" sz="3400" b="1" dirty="0"/>
              <a:t> </a:t>
            </a:r>
            <a:r>
              <a:rPr lang="uk-UA" sz="3400" b="1" dirty="0" err="1"/>
              <a:t>Агенора</a:t>
            </a:r>
            <a:r>
              <a:rPr lang="uk-UA" sz="3400" b="1" dirty="0"/>
              <a:t> була донька на ім’я </a:t>
            </a:r>
            <a:r>
              <a:rPr lang="uk-UA" sz="3400" b="1" dirty="0">
                <a:highlight>
                  <a:srgbClr val="000080"/>
                </a:highlight>
              </a:rPr>
              <a:t>Європа</a:t>
            </a:r>
            <a:r>
              <a:rPr lang="uk-UA" sz="3400" b="1" dirty="0"/>
              <a:t>, в яку закохався бог Зевс. Аби викрасти дівчину, він перетворився на великого білого бика, а коли Європа сіла на нього верхи, він швидко утік та, </a:t>
            </a:r>
            <a:r>
              <a:rPr lang="uk-UA" sz="3400" b="1" dirty="0" err="1"/>
              <a:t>перепливши</a:t>
            </a:r>
            <a:r>
              <a:rPr lang="uk-UA" sz="3400" b="1" dirty="0"/>
              <a:t> море, привіз її на </a:t>
            </a:r>
            <a:r>
              <a:rPr lang="uk-UA" sz="3400" b="1" dirty="0">
                <a:highlight>
                  <a:srgbClr val="800000"/>
                </a:highlight>
              </a:rPr>
              <a:t>острів Крит</a:t>
            </a:r>
            <a:r>
              <a:rPr lang="uk-UA" sz="3400" b="1" dirty="0"/>
              <a:t>.</a:t>
            </a:r>
          </a:p>
        </p:txBody>
      </p:sp>
    </p:spTree>
    <p:extLst>
      <p:ext uri="{BB962C8B-B14F-4D97-AF65-F5344CB8AC3E}">
        <p14:creationId xmlns:p14="http://schemas.microsoft.com/office/powerpoint/2010/main" val="178059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524000"/>
          </a:xfrm>
        </p:spPr>
        <p:txBody>
          <a:bodyPr>
            <a:normAutofit fontScale="90000"/>
          </a:bodyPr>
          <a:lstStyle/>
          <a:p>
            <a:pPr algn="ctr"/>
            <a:r>
              <a:rPr lang="uk-UA"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Давньогрецькі уявлення про Європу. </a:t>
            </a:r>
            <a:br>
              <a:rPr lang="en-US" b="1" dirty="0">
                <a:solidFill>
                  <a:srgbClr val="FFFF00"/>
                </a:solidFill>
                <a:highlight>
                  <a:srgbClr val="0000FF"/>
                </a:highlight>
                <a:latin typeface="Times New Roman" panose="02020603050405020304" pitchFamily="18" charset="0"/>
                <a:cs typeface="Times New Roman" panose="02020603050405020304" pitchFamily="18" charset="0"/>
              </a:rPr>
            </a:br>
            <a:r>
              <a:rPr lang="uk-UA"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524000"/>
            <a:ext cx="12191999" cy="5334000"/>
          </a:xfrm>
        </p:spPr>
        <p:txBody>
          <a:bodyPr>
            <a:noAutofit/>
          </a:bodyPr>
          <a:lstStyle/>
          <a:p>
            <a:pPr marL="0" indent="0" algn="just">
              <a:buNone/>
            </a:pPr>
            <a:r>
              <a:rPr lang="uk-UA" sz="4800" b="1" dirty="0"/>
              <a:t>Більш вдалим для нас (міжнародників) є поняття </a:t>
            </a:r>
            <a:r>
              <a:rPr lang="uk-UA" sz="4800" b="1" dirty="0">
                <a:highlight>
                  <a:srgbClr val="FF0000"/>
                </a:highlight>
              </a:rPr>
              <a:t>соціальний концепт </a:t>
            </a:r>
            <a:r>
              <a:rPr lang="uk-UA" sz="4800" b="1" dirty="0"/>
              <a:t>(соціальний конструкт) — </a:t>
            </a:r>
            <a:r>
              <a:rPr lang="uk-UA" sz="4800" b="1" i="1" dirty="0">
                <a:solidFill>
                  <a:srgbClr val="FFFF00"/>
                </a:solidFill>
              </a:rPr>
              <a:t>породження конкретної культури чи суспільства, що існує виключно через те, що люди згодні діяти так, ніби воно існує, або згодні слідувати певним умовним правилам.</a:t>
            </a:r>
          </a:p>
        </p:txBody>
      </p:sp>
    </p:spTree>
    <p:extLst>
      <p:ext uri="{BB962C8B-B14F-4D97-AF65-F5344CB8AC3E}">
        <p14:creationId xmlns:p14="http://schemas.microsoft.com/office/powerpoint/2010/main" val="1995192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5756691" y="1219200"/>
            <a:ext cx="6435308" cy="5638800"/>
          </a:xfrm>
        </p:spPr>
        <p:txBody>
          <a:bodyPr>
            <a:noAutofit/>
          </a:bodyPr>
          <a:lstStyle/>
          <a:p>
            <a:pPr marL="0" indent="0" algn="just">
              <a:buNone/>
            </a:pPr>
            <a:r>
              <a:rPr lang="uk-UA" sz="2600" b="1" dirty="0"/>
              <a:t>Там Європа народила від Зевса синів Міноса, </a:t>
            </a:r>
            <a:r>
              <a:rPr lang="uk-UA" sz="2600" b="1" dirty="0" err="1"/>
              <a:t>Сарпедона</a:t>
            </a:r>
            <a:r>
              <a:rPr lang="uk-UA" sz="2600" b="1" dirty="0"/>
              <a:t> і </a:t>
            </a:r>
            <a:r>
              <a:rPr lang="uk-UA" sz="2600" b="1" dirty="0" err="1"/>
              <a:t>Радаманта</a:t>
            </a:r>
            <a:r>
              <a:rPr lang="uk-UA" sz="2600" b="1" dirty="0"/>
              <a:t>. Пізніше «на Європі одружився </a:t>
            </a:r>
            <a:r>
              <a:rPr lang="uk-UA" sz="2600" b="1" dirty="0" err="1"/>
              <a:t>Астерій</a:t>
            </a:r>
            <a:r>
              <a:rPr lang="uk-UA" sz="2600" b="1" dirty="0"/>
              <a:t>, повелитель критян, і виховав народжених нею від Зевса дітей». </a:t>
            </a:r>
            <a:endParaRPr lang="en-US" sz="2600" b="1" dirty="0"/>
          </a:p>
          <a:p>
            <a:pPr marL="0" indent="0" algn="just">
              <a:buNone/>
            </a:pPr>
            <a:r>
              <a:rPr lang="uk-UA" sz="2600" b="1" dirty="0"/>
              <a:t>До речі, саме </a:t>
            </a:r>
            <a:r>
              <a:rPr lang="uk-UA" sz="2600" b="1" dirty="0">
                <a:solidFill>
                  <a:srgbClr val="00B050"/>
                </a:solidFill>
              </a:rPr>
              <a:t>острів Крит традиційно вважають «колискою» європейської цивілізації</a:t>
            </a:r>
            <a:r>
              <a:rPr lang="uk-UA" sz="2600" b="1" dirty="0"/>
              <a:t>. Європу шанували на Криті і у </a:t>
            </a:r>
            <a:r>
              <a:rPr lang="uk-UA" sz="2600" b="1" dirty="0" err="1"/>
              <a:t>Фівах</a:t>
            </a:r>
            <a:r>
              <a:rPr lang="uk-UA" sz="2600" b="1" dirty="0"/>
              <a:t> як місцеве божество. За грецькою міфологією, на о. Крит народився сам Зевс, тож, як твердять сучасні історики, звідси розпочалася вся </a:t>
            </a:r>
            <a:r>
              <a:rPr lang="uk-UA" sz="2600" b="1" dirty="0">
                <a:solidFill>
                  <a:srgbClr val="FF0000"/>
                </a:solidFill>
                <a:highlight>
                  <a:srgbClr val="FFFF00"/>
                </a:highlight>
              </a:rPr>
              <a:t>європейська цивілізація.</a:t>
            </a:r>
          </a:p>
        </p:txBody>
      </p:sp>
      <p:pic>
        <p:nvPicPr>
          <p:cNvPr id="4" name="Рисунок 3">
            <a:extLst>
              <a:ext uri="{FF2B5EF4-FFF2-40B4-BE49-F238E27FC236}">
                <a16:creationId xmlns:a16="http://schemas.microsoft.com/office/drawing/2014/main" id="{3F11E078-0493-3261-AD8B-208D691D7A8E}"/>
              </a:ext>
            </a:extLst>
          </p:cNvPr>
          <p:cNvPicPr>
            <a:picLocks noChangeAspect="1"/>
          </p:cNvPicPr>
          <p:nvPr/>
        </p:nvPicPr>
        <p:blipFill>
          <a:blip r:embed="rId2"/>
          <a:stretch>
            <a:fillRect/>
          </a:stretch>
        </p:blipFill>
        <p:spPr>
          <a:xfrm>
            <a:off x="-156822" y="1320800"/>
            <a:ext cx="5913513" cy="5537200"/>
          </a:xfrm>
          <a:prstGeom prst="rect">
            <a:avLst/>
          </a:prstGeom>
        </p:spPr>
      </p:pic>
    </p:spTree>
    <p:extLst>
      <p:ext uri="{BB962C8B-B14F-4D97-AF65-F5344CB8AC3E}">
        <p14:creationId xmlns:p14="http://schemas.microsoft.com/office/powerpoint/2010/main" val="1921350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32873"/>
          </a:xfrm>
        </p:spPr>
        <p:txBody>
          <a:bodyPr>
            <a:normAutofit/>
          </a:bodyPr>
          <a:lstStyle/>
          <a:p>
            <a:pPr algn="ctr"/>
            <a:r>
              <a:rPr lang="uk-UA" sz="1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1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1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1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1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1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1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1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812800"/>
            <a:ext cx="12191999" cy="6045200"/>
          </a:xfrm>
        </p:spPr>
        <p:txBody>
          <a:bodyPr>
            <a:normAutofit/>
          </a:bodyPr>
          <a:lstStyle/>
          <a:p>
            <a:pPr marL="0" indent="0" algn="just">
              <a:buNone/>
            </a:pPr>
            <a:r>
              <a:rPr lang="uk-UA" sz="2800" b="1" dirty="0"/>
              <a:t>Більш реалістичну версію легенди про викрадення Європи наводить Геродот. Так, він стверджує, що </a:t>
            </a:r>
            <a:r>
              <a:rPr lang="uk-UA" sz="2800" b="1" dirty="0">
                <a:solidFill>
                  <a:srgbClr val="FF0000"/>
                </a:solidFill>
                <a:highlight>
                  <a:srgbClr val="FFFF00"/>
                </a:highlight>
              </a:rPr>
              <a:t>«… хтось з еллінів (імен їхніх не називають), прибувши до Фінікії в місто </a:t>
            </a:r>
            <a:r>
              <a:rPr lang="uk-UA" sz="2800" b="1" dirty="0" err="1">
                <a:solidFill>
                  <a:srgbClr val="FF0000"/>
                </a:solidFill>
                <a:highlight>
                  <a:srgbClr val="FFFF00"/>
                </a:highlight>
              </a:rPr>
              <a:t>Tip</a:t>
            </a:r>
            <a:r>
              <a:rPr lang="uk-UA" sz="2800" b="1" dirty="0">
                <a:solidFill>
                  <a:srgbClr val="FF0000"/>
                </a:solidFill>
                <a:highlight>
                  <a:srgbClr val="FFFF00"/>
                </a:highlight>
              </a:rPr>
              <a:t>, викрав цареву дочку Європу. Можливо, це були критяни</a:t>
            </a:r>
            <a:r>
              <a:rPr lang="uk-UA" sz="2800" b="1" dirty="0"/>
              <a:t>». </a:t>
            </a:r>
            <a:r>
              <a:rPr lang="uk-UA" sz="2800" b="1" dirty="0" err="1"/>
              <a:t>Деміфологізовану</a:t>
            </a:r>
            <a:r>
              <a:rPr lang="uk-UA" sz="2800" b="1" dirty="0"/>
              <a:t> версію легенди підтримував і ранньохристиянський теолог </a:t>
            </a:r>
            <a:r>
              <a:rPr lang="uk-UA" sz="2800" b="1" dirty="0" err="1">
                <a:highlight>
                  <a:srgbClr val="0000FF"/>
                </a:highlight>
              </a:rPr>
              <a:t>Лактанцій</a:t>
            </a:r>
            <a:r>
              <a:rPr lang="uk-UA" sz="2800" b="1" dirty="0"/>
              <a:t>. Так, згадуючи у своєму творі «Божественні настанови» ще одну легенду, пов’язану з перевтіленням Зевса, цього разу в орла, – про викрадення </a:t>
            </a:r>
            <a:r>
              <a:rPr lang="uk-UA" sz="2800" b="1" dirty="0" err="1"/>
              <a:t>Ганімеда</a:t>
            </a:r>
            <a:r>
              <a:rPr lang="uk-UA" sz="2800" b="1" dirty="0"/>
              <a:t>, </a:t>
            </a:r>
            <a:r>
              <a:rPr lang="uk-UA" sz="2800" b="1" dirty="0" err="1"/>
              <a:t>Лактанцій</a:t>
            </a:r>
            <a:r>
              <a:rPr lang="uk-UA" sz="2800" b="1" dirty="0"/>
              <a:t> зауважив: «</a:t>
            </a:r>
            <a:r>
              <a:rPr lang="uk-UA" sz="2800" b="1" dirty="0">
                <a:highlight>
                  <a:srgbClr val="800000"/>
                </a:highlight>
              </a:rPr>
              <a:t>Він або захопив його за допомогою легіону, чиїм символом являється орел, або мав зроблений у вигляді орла оплот корабля, на який він посадив того </a:t>
            </a:r>
            <a:r>
              <a:rPr lang="uk-UA" sz="2800" b="1" dirty="0" err="1">
                <a:highlight>
                  <a:srgbClr val="800000"/>
                </a:highlight>
              </a:rPr>
              <a:t>Ганімеда</a:t>
            </a:r>
            <a:r>
              <a:rPr lang="uk-UA" sz="2800" b="1" dirty="0">
                <a:highlight>
                  <a:srgbClr val="800000"/>
                </a:highlight>
              </a:rPr>
              <a:t>, подібно до того, як [мав оплот у вигляді] бика, коли він захопив і переправив [через море] Європу</a:t>
            </a:r>
            <a:r>
              <a:rPr lang="uk-UA" sz="2800" b="1" dirty="0"/>
              <a:t>». Зрештою, на думку Геродота, викрадення Європи стало однією з першопричин запеклої ворожнечі між жителями Азії та греками.</a:t>
            </a:r>
          </a:p>
        </p:txBody>
      </p:sp>
    </p:spTree>
    <p:extLst>
      <p:ext uri="{BB962C8B-B14F-4D97-AF65-F5344CB8AC3E}">
        <p14:creationId xmlns:p14="http://schemas.microsoft.com/office/powerpoint/2010/main" val="48647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173018"/>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4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4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4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173018"/>
            <a:ext cx="12191999" cy="5684982"/>
          </a:xfrm>
        </p:spPr>
        <p:txBody>
          <a:bodyPr>
            <a:normAutofit/>
          </a:bodyPr>
          <a:lstStyle/>
          <a:p>
            <a:pPr marL="0" indent="0" algn="just">
              <a:buNone/>
            </a:pPr>
            <a:r>
              <a:rPr lang="uk-UA" sz="3200" b="1" dirty="0"/>
              <a:t>Згідно з іншою версією, в основі цієї легенди лежить </a:t>
            </a:r>
            <a:r>
              <a:rPr lang="uk-UA" sz="3200" b="1" dirty="0" err="1">
                <a:highlight>
                  <a:srgbClr val="800000"/>
                </a:highlight>
              </a:rPr>
              <a:t>хеттське</a:t>
            </a:r>
            <a:r>
              <a:rPr lang="uk-UA" sz="3200" b="1" dirty="0">
                <a:highlight>
                  <a:srgbClr val="800000"/>
                </a:highlight>
              </a:rPr>
              <a:t> сказання ХІІ ст. до н.е. про викрадення ахейцями малоазійської богині</a:t>
            </a:r>
            <a:r>
              <a:rPr lang="uk-UA" sz="3200" b="1" dirty="0"/>
              <a:t>, адже на деяких </a:t>
            </a:r>
            <a:r>
              <a:rPr lang="uk-UA" sz="3200" b="1" dirty="0" err="1"/>
              <a:t>хеттських</a:t>
            </a:r>
            <a:r>
              <a:rPr lang="uk-UA" sz="3200" b="1" dirty="0"/>
              <a:t> печатках зображували оголену богиню, що сидить верхи на бику. </a:t>
            </a:r>
          </a:p>
          <a:p>
            <a:pPr marL="0" indent="0" algn="just">
              <a:buNone/>
            </a:pPr>
            <a:r>
              <a:rPr lang="uk-UA" sz="3200" b="1" dirty="0"/>
              <a:t>Пізніше таким же чином традиційно почали зображувати міфологічну Європу греки, зокрема на фресках і вазах, а надалі і європейські митці наступних періодів. Так, викрадення Європи було, зокрема, темою </a:t>
            </a:r>
            <a:r>
              <a:rPr lang="uk-UA" sz="3200" b="1" dirty="0" err="1"/>
              <a:t>полотен</a:t>
            </a:r>
            <a:r>
              <a:rPr lang="uk-UA" sz="3200" b="1" dirty="0"/>
              <a:t> Тиціана, Рембрандта, Рубенса, Веронезе і Клода </a:t>
            </a:r>
            <a:r>
              <a:rPr lang="uk-UA" sz="3200" b="1" dirty="0" err="1"/>
              <a:t>Лорена</a:t>
            </a:r>
            <a:r>
              <a:rPr lang="uk-UA" sz="3200" b="1" dirty="0"/>
              <a:t>. Отже, як це не парадоксально, за легендами саме азійська жінка дала ім’я Європі. </a:t>
            </a:r>
          </a:p>
        </p:txBody>
      </p:sp>
    </p:spTree>
    <p:extLst>
      <p:ext uri="{BB962C8B-B14F-4D97-AF65-F5344CB8AC3E}">
        <p14:creationId xmlns:p14="http://schemas.microsoft.com/office/powerpoint/2010/main" val="252257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923636"/>
          </a:xfrm>
        </p:spPr>
        <p:txBody>
          <a:bodyPr>
            <a:normAutofit/>
          </a:bodyPr>
          <a:lstStyle/>
          <a:p>
            <a:pPr algn="ctr"/>
            <a:r>
              <a:rPr lang="uk-UA" sz="20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0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0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0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0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0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0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0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pic>
        <p:nvPicPr>
          <p:cNvPr id="11" name="Рисунок 10">
            <a:extLst>
              <a:ext uri="{FF2B5EF4-FFF2-40B4-BE49-F238E27FC236}">
                <a16:creationId xmlns:a16="http://schemas.microsoft.com/office/drawing/2014/main" id="{3DCF49B3-8DBB-DEFC-57A6-6547AEB12742}"/>
              </a:ext>
            </a:extLst>
          </p:cNvPr>
          <p:cNvPicPr>
            <a:picLocks noChangeAspect="1"/>
          </p:cNvPicPr>
          <p:nvPr/>
        </p:nvPicPr>
        <p:blipFill>
          <a:blip r:embed="rId2"/>
          <a:stretch>
            <a:fillRect/>
          </a:stretch>
        </p:blipFill>
        <p:spPr>
          <a:xfrm>
            <a:off x="88067" y="83379"/>
            <a:ext cx="2697146" cy="2853179"/>
          </a:xfrm>
          <a:prstGeom prst="rect">
            <a:avLst/>
          </a:prstGeom>
        </p:spPr>
      </p:pic>
      <p:sp>
        <p:nvSpPr>
          <p:cNvPr id="8" name="Объект 7">
            <a:extLst>
              <a:ext uri="{FF2B5EF4-FFF2-40B4-BE49-F238E27FC236}">
                <a16:creationId xmlns:a16="http://schemas.microsoft.com/office/drawing/2014/main" id="{A0266948-E2E4-3E50-299A-B62AEA1D50E6}"/>
              </a:ext>
            </a:extLst>
          </p:cNvPr>
          <p:cNvSpPr>
            <a:spLocks noGrp="1"/>
          </p:cNvSpPr>
          <p:nvPr>
            <p:ph idx="1"/>
          </p:nvPr>
        </p:nvSpPr>
        <p:spPr/>
        <p:txBody>
          <a:bodyPr/>
          <a:lstStyle/>
          <a:p>
            <a:endParaRPr lang="ru-RU" dirty="0"/>
          </a:p>
        </p:txBody>
      </p:sp>
      <p:pic>
        <p:nvPicPr>
          <p:cNvPr id="12" name="Рисунок 11">
            <a:extLst>
              <a:ext uri="{FF2B5EF4-FFF2-40B4-BE49-F238E27FC236}">
                <a16:creationId xmlns:a16="http://schemas.microsoft.com/office/drawing/2014/main" id="{319ABAF6-06A5-7C8E-231F-2EC7DDB90FF2}"/>
              </a:ext>
            </a:extLst>
          </p:cNvPr>
          <p:cNvPicPr>
            <a:picLocks noChangeAspect="1"/>
          </p:cNvPicPr>
          <p:nvPr/>
        </p:nvPicPr>
        <p:blipFill>
          <a:blip r:embed="rId3"/>
          <a:stretch>
            <a:fillRect/>
          </a:stretch>
        </p:blipFill>
        <p:spPr>
          <a:xfrm>
            <a:off x="524260" y="2969492"/>
            <a:ext cx="2371637" cy="3557456"/>
          </a:xfrm>
          <a:prstGeom prst="rect">
            <a:avLst/>
          </a:prstGeom>
        </p:spPr>
      </p:pic>
      <p:pic>
        <p:nvPicPr>
          <p:cNvPr id="7" name="Рисунок 6">
            <a:extLst>
              <a:ext uri="{FF2B5EF4-FFF2-40B4-BE49-F238E27FC236}">
                <a16:creationId xmlns:a16="http://schemas.microsoft.com/office/drawing/2014/main" id="{D1520A41-8B4B-476D-ECE3-AA32FBDA7E18}"/>
              </a:ext>
            </a:extLst>
          </p:cNvPr>
          <p:cNvPicPr>
            <a:picLocks noChangeAspect="1"/>
          </p:cNvPicPr>
          <p:nvPr/>
        </p:nvPicPr>
        <p:blipFill>
          <a:blip r:embed="rId4"/>
          <a:stretch>
            <a:fillRect/>
          </a:stretch>
        </p:blipFill>
        <p:spPr>
          <a:xfrm>
            <a:off x="3186546" y="1268548"/>
            <a:ext cx="5538607" cy="4320904"/>
          </a:xfrm>
          <a:prstGeom prst="rect">
            <a:avLst/>
          </a:prstGeom>
        </p:spPr>
      </p:pic>
      <p:pic>
        <p:nvPicPr>
          <p:cNvPr id="6" name="Рисунок 5">
            <a:extLst>
              <a:ext uri="{FF2B5EF4-FFF2-40B4-BE49-F238E27FC236}">
                <a16:creationId xmlns:a16="http://schemas.microsoft.com/office/drawing/2014/main" id="{F3A22A8C-8D21-8006-0B3F-1FAF50A53B4E}"/>
              </a:ext>
            </a:extLst>
          </p:cNvPr>
          <p:cNvPicPr>
            <a:picLocks noChangeAspect="1"/>
          </p:cNvPicPr>
          <p:nvPr/>
        </p:nvPicPr>
        <p:blipFill>
          <a:blip r:embed="rId5"/>
          <a:stretch>
            <a:fillRect/>
          </a:stretch>
        </p:blipFill>
        <p:spPr>
          <a:xfrm>
            <a:off x="8857826" y="3677333"/>
            <a:ext cx="3248746" cy="2849615"/>
          </a:xfrm>
          <a:prstGeom prst="rect">
            <a:avLst/>
          </a:prstGeom>
        </p:spPr>
      </p:pic>
      <p:pic>
        <p:nvPicPr>
          <p:cNvPr id="10" name="Рисунок 9">
            <a:extLst>
              <a:ext uri="{FF2B5EF4-FFF2-40B4-BE49-F238E27FC236}">
                <a16:creationId xmlns:a16="http://schemas.microsoft.com/office/drawing/2014/main" id="{A0DB548B-89C4-8CA1-053C-F2AE58A465F3}"/>
              </a:ext>
            </a:extLst>
          </p:cNvPr>
          <p:cNvPicPr>
            <a:picLocks noChangeAspect="1"/>
          </p:cNvPicPr>
          <p:nvPr/>
        </p:nvPicPr>
        <p:blipFill>
          <a:blip r:embed="rId6"/>
          <a:stretch>
            <a:fillRect/>
          </a:stretch>
        </p:blipFill>
        <p:spPr>
          <a:xfrm>
            <a:off x="9341418" y="197366"/>
            <a:ext cx="2756996" cy="2209043"/>
          </a:xfrm>
          <a:prstGeom prst="rect">
            <a:avLst/>
          </a:prstGeom>
        </p:spPr>
      </p:pic>
    </p:spTree>
    <p:extLst>
      <p:ext uri="{BB962C8B-B14F-4D97-AF65-F5344CB8AC3E}">
        <p14:creationId xmlns:p14="http://schemas.microsoft.com/office/powerpoint/2010/main" val="343359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200" b="1" dirty="0"/>
              <a:t>Показово, що попри поширеність сюжету про викрадення Європи Зевсом у європейському живописі та деякі алюзії у художніх текстах, у сучасному політичному дискурсі цей міф практично не згадується. </a:t>
            </a:r>
          </a:p>
          <a:p>
            <a:pPr marL="0" indent="0" algn="just">
              <a:buNone/>
            </a:pPr>
            <a:r>
              <a:rPr lang="uk-UA" sz="3200" b="1" dirty="0"/>
              <a:t>На тлі неодноразово декларованих у промовах політиків та розробках експертів з країн-членів ЄС зв’язків ідеї сучасної об’єднаної Європи з античною традицією, ця відсутність згадок чи натяків на міф про Європу є значущою. </a:t>
            </a:r>
          </a:p>
          <a:p>
            <a:pPr marL="0" indent="0" algn="just">
              <a:buNone/>
            </a:pPr>
            <a:r>
              <a:rPr lang="uk-UA" sz="3200" b="1" dirty="0"/>
              <a:t>В українському політичному дискурсі на теми Європи цей зв’язок також не представлено.</a:t>
            </a:r>
          </a:p>
        </p:txBody>
      </p:sp>
    </p:spTree>
    <p:extLst>
      <p:ext uri="{BB962C8B-B14F-4D97-AF65-F5344CB8AC3E}">
        <p14:creationId xmlns:p14="http://schemas.microsoft.com/office/powerpoint/2010/main" val="329548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200" b="1" dirty="0"/>
              <a:t>Причиною відсутності в офіційному дискурсі ЄС будь-яких натяків на міф про Європу (у вигляді жінки) можна вважати те, що він </a:t>
            </a:r>
            <a:r>
              <a:rPr lang="uk-UA" sz="3200" b="1" i="1" dirty="0">
                <a:highlight>
                  <a:srgbClr val="800000"/>
                </a:highlight>
              </a:rPr>
              <a:t>суперечить сучасній ідеї гендерної рівності та має негативні асоціації з темою сексуальних домагань. Так само неприйнятним може бути зв’язок з викраденням як виявом терор</a:t>
            </a:r>
            <a:r>
              <a:rPr lang="uk-UA" sz="3200" b="1" dirty="0"/>
              <a:t>изму. </a:t>
            </a:r>
          </a:p>
          <a:p>
            <a:pPr marL="0" indent="0" algn="just">
              <a:buNone/>
            </a:pPr>
            <a:r>
              <a:rPr lang="uk-UA" sz="3200" b="1" dirty="0"/>
              <a:t>Натомість в російських текстах подекуди трапляється метафора «</a:t>
            </a:r>
            <a:r>
              <a:rPr lang="uk-UA" sz="3200" b="1" dirty="0">
                <a:highlight>
                  <a:srgbClr val="000080"/>
                </a:highlight>
              </a:rPr>
              <a:t>Європа – гарна жінка</a:t>
            </a:r>
            <a:r>
              <a:rPr lang="uk-UA" sz="3200" b="1" dirty="0"/>
              <a:t>» – «</a:t>
            </a:r>
            <a:r>
              <a:rPr lang="uk-UA" sz="3200" b="1" dirty="0" err="1"/>
              <a:t>красавица</a:t>
            </a:r>
            <a:r>
              <a:rPr lang="uk-UA" sz="3200" b="1" dirty="0"/>
              <a:t> </a:t>
            </a:r>
            <a:r>
              <a:rPr lang="uk-UA" sz="3200" b="1" dirty="0" err="1"/>
              <a:t>Европа</a:t>
            </a:r>
            <a:r>
              <a:rPr lang="uk-UA" sz="3200" b="1" dirty="0"/>
              <a:t>» (що є варіантом поширеної у політичних текстах метафори персоніфікації: «</a:t>
            </a:r>
            <a:r>
              <a:rPr lang="uk-UA" sz="3200" b="1" dirty="0" err="1">
                <a:solidFill>
                  <a:srgbClr val="FFFF00"/>
                </a:solidFill>
              </a:rPr>
              <a:t>зажравшаяся</a:t>
            </a:r>
            <a:r>
              <a:rPr lang="uk-UA" sz="3200" b="1" dirty="0">
                <a:solidFill>
                  <a:srgbClr val="FFFF00"/>
                </a:solidFill>
              </a:rPr>
              <a:t>, </a:t>
            </a:r>
            <a:r>
              <a:rPr lang="uk-UA" sz="3200" b="1" dirty="0" err="1">
                <a:solidFill>
                  <a:srgbClr val="FFFF00"/>
                </a:solidFill>
              </a:rPr>
              <a:t>ленивая</a:t>
            </a:r>
            <a:r>
              <a:rPr lang="uk-UA" sz="3200" b="1" dirty="0">
                <a:solidFill>
                  <a:srgbClr val="FFFF00"/>
                </a:solidFill>
              </a:rPr>
              <a:t>, </a:t>
            </a:r>
            <a:r>
              <a:rPr lang="uk-UA" sz="3200" b="1" dirty="0" err="1">
                <a:solidFill>
                  <a:srgbClr val="FFFF00"/>
                </a:solidFill>
              </a:rPr>
              <a:t>бюргерствующая</a:t>
            </a:r>
            <a:r>
              <a:rPr lang="uk-UA" sz="3200" b="1" dirty="0">
                <a:solidFill>
                  <a:srgbClr val="FFFF00"/>
                </a:solidFill>
              </a:rPr>
              <a:t>, </a:t>
            </a:r>
            <a:r>
              <a:rPr lang="uk-UA" sz="3200" b="1" dirty="0" err="1">
                <a:solidFill>
                  <a:srgbClr val="FFFF00"/>
                </a:solidFill>
              </a:rPr>
              <a:t>равнодушная</a:t>
            </a:r>
            <a:r>
              <a:rPr lang="uk-UA" sz="3200" b="1" dirty="0">
                <a:solidFill>
                  <a:srgbClr val="FFFF00"/>
                </a:solidFill>
              </a:rPr>
              <a:t> </a:t>
            </a:r>
            <a:r>
              <a:rPr lang="uk-UA" sz="3200" b="1" dirty="0" err="1">
                <a:solidFill>
                  <a:srgbClr val="FFFF00"/>
                </a:solidFill>
              </a:rPr>
              <a:t>Европа</a:t>
            </a:r>
            <a:r>
              <a:rPr lang="uk-UA" sz="3200" b="1" dirty="0"/>
              <a:t>»).</a:t>
            </a:r>
          </a:p>
        </p:txBody>
      </p:sp>
    </p:spTree>
    <p:extLst>
      <p:ext uri="{BB962C8B-B14F-4D97-AF65-F5344CB8AC3E}">
        <p14:creationId xmlns:p14="http://schemas.microsoft.com/office/powerpoint/2010/main" val="306698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1" y="0"/>
            <a:ext cx="10123054" cy="1320800"/>
          </a:xfrm>
        </p:spPr>
        <p:txBody>
          <a:bodyPr>
            <a:normAutofit/>
          </a:bodyPr>
          <a:lstStyle/>
          <a:p>
            <a:pPr algn="ctr"/>
            <a:r>
              <a:rPr lang="uk-UA" sz="24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4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4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4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4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7564581" cy="5537200"/>
          </a:xfrm>
        </p:spPr>
        <p:txBody>
          <a:bodyPr>
            <a:normAutofit/>
          </a:bodyPr>
          <a:lstStyle/>
          <a:p>
            <a:pPr marL="0" indent="0" algn="just">
              <a:buNone/>
            </a:pPr>
            <a:r>
              <a:rPr lang="uk-UA" sz="3200" b="1" dirty="0"/>
              <a:t>Перша згадка про Європу як про географічну область відноситься до VIII–VII ст. до н. е. У «</a:t>
            </a:r>
            <a:r>
              <a:rPr lang="uk-UA" sz="3200" b="1" dirty="0">
                <a:highlight>
                  <a:srgbClr val="800000"/>
                </a:highlight>
              </a:rPr>
              <a:t>Гімні до Аполлона </a:t>
            </a:r>
            <a:r>
              <a:rPr lang="uk-UA" sz="3200" b="1" dirty="0" err="1">
                <a:highlight>
                  <a:srgbClr val="800000"/>
                </a:highlight>
              </a:rPr>
              <a:t>Піфійського</a:t>
            </a:r>
            <a:r>
              <a:rPr lang="uk-UA" sz="3200" b="1" dirty="0"/>
              <a:t>» Гомера згадуються народи, які живуть на території </a:t>
            </a:r>
            <a:r>
              <a:rPr lang="uk-UA" sz="3200" b="1" u="sng" dirty="0">
                <a:solidFill>
                  <a:srgbClr val="FFFF00"/>
                </a:solidFill>
              </a:rPr>
              <a:t>Пелопоннесу і в Європі</a:t>
            </a:r>
            <a:r>
              <a:rPr lang="uk-UA" sz="3200" b="1" dirty="0"/>
              <a:t>, причому остання розглядається лише як частина території континентальної Греції та протиставляється Пелопоннесу й островам Егейського моря (</a:t>
            </a:r>
            <a:r>
              <a:rPr lang="uk-UA" sz="3200" b="1" dirty="0">
                <a:solidFill>
                  <a:srgbClr val="FF0000"/>
                </a:solidFill>
              </a:rPr>
              <a:t>тобто лише Північна Греція</a:t>
            </a:r>
            <a:r>
              <a:rPr lang="uk-UA" sz="3200" b="1" dirty="0"/>
              <a:t>).</a:t>
            </a:r>
          </a:p>
        </p:txBody>
      </p:sp>
      <p:pic>
        <p:nvPicPr>
          <p:cNvPr id="4" name="Рисунок 3">
            <a:extLst>
              <a:ext uri="{FF2B5EF4-FFF2-40B4-BE49-F238E27FC236}">
                <a16:creationId xmlns:a16="http://schemas.microsoft.com/office/drawing/2014/main" id="{F4F4FF78-FB11-9C88-5594-8020CEA64B98}"/>
              </a:ext>
            </a:extLst>
          </p:cNvPr>
          <p:cNvPicPr>
            <a:picLocks noChangeAspect="1"/>
          </p:cNvPicPr>
          <p:nvPr/>
        </p:nvPicPr>
        <p:blipFill>
          <a:blip r:embed="rId2"/>
          <a:stretch>
            <a:fillRect/>
          </a:stretch>
        </p:blipFill>
        <p:spPr>
          <a:xfrm>
            <a:off x="7677114" y="2626685"/>
            <a:ext cx="4367104" cy="4087969"/>
          </a:xfrm>
          <a:prstGeom prst="rect">
            <a:avLst/>
          </a:prstGeom>
        </p:spPr>
      </p:pic>
      <p:pic>
        <p:nvPicPr>
          <p:cNvPr id="5" name="Рисунок 4">
            <a:extLst>
              <a:ext uri="{FF2B5EF4-FFF2-40B4-BE49-F238E27FC236}">
                <a16:creationId xmlns:a16="http://schemas.microsoft.com/office/drawing/2014/main" id="{9698D60A-953F-904A-2E1B-C63BACEB7BC4}"/>
              </a:ext>
            </a:extLst>
          </p:cNvPr>
          <p:cNvPicPr>
            <a:picLocks noChangeAspect="1"/>
          </p:cNvPicPr>
          <p:nvPr/>
        </p:nvPicPr>
        <p:blipFill>
          <a:blip r:embed="rId3"/>
          <a:stretch>
            <a:fillRect/>
          </a:stretch>
        </p:blipFill>
        <p:spPr>
          <a:xfrm>
            <a:off x="9514494" y="73890"/>
            <a:ext cx="1702266" cy="2493819"/>
          </a:xfrm>
          <a:prstGeom prst="rect">
            <a:avLst/>
          </a:prstGeom>
        </p:spPr>
      </p:pic>
      <p:cxnSp>
        <p:nvCxnSpPr>
          <p:cNvPr id="7" name="Соединитель: уступ 6">
            <a:extLst>
              <a:ext uri="{FF2B5EF4-FFF2-40B4-BE49-F238E27FC236}">
                <a16:creationId xmlns:a16="http://schemas.microsoft.com/office/drawing/2014/main" id="{7A8B535F-E5A2-C449-FA69-22F1393C694F}"/>
              </a:ext>
            </a:extLst>
          </p:cNvPr>
          <p:cNvCxnSpPr/>
          <p:nvPr/>
        </p:nvCxnSpPr>
        <p:spPr>
          <a:xfrm flipV="1">
            <a:off x="7601527" y="1597891"/>
            <a:ext cx="1912967" cy="129309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Соединитель: уступ 8">
            <a:extLst>
              <a:ext uri="{FF2B5EF4-FFF2-40B4-BE49-F238E27FC236}">
                <a16:creationId xmlns:a16="http://schemas.microsoft.com/office/drawing/2014/main" id="{E18A8B46-0047-9CB4-EAB9-2F9B45A8ED6A}"/>
              </a:ext>
            </a:extLst>
          </p:cNvPr>
          <p:cNvCxnSpPr/>
          <p:nvPr/>
        </p:nvCxnSpPr>
        <p:spPr>
          <a:xfrm rot="5400000" flipH="1" flipV="1">
            <a:off x="5883564" y="4156364"/>
            <a:ext cx="2706254" cy="2022764"/>
          </a:xfrm>
          <a:prstGeom prst="bentConnector3">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22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2800" b="1" dirty="0"/>
              <a:t>Пізніше термін Європа почали вживати по відношенню до усієї материкової Греції, а потім і до островів Егейського моря. </a:t>
            </a:r>
            <a:r>
              <a:rPr lang="uk-UA" sz="2800" b="1" dirty="0">
                <a:highlight>
                  <a:srgbClr val="800000"/>
                </a:highlight>
              </a:rPr>
              <a:t>Близько 500 р. до н.е. цю назву було поширено на землі, що були на північ</a:t>
            </a:r>
            <a:r>
              <a:rPr lang="uk-UA" sz="2800" b="1" dirty="0"/>
              <a:t>.</a:t>
            </a:r>
          </a:p>
          <a:p>
            <a:pPr marL="0" indent="0" algn="just">
              <a:buNone/>
            </a:pPr>
            <a:r>
              <a:rPr lang="uk-UA" sz="2800" b="1" dirty="0"/>
              <a:t>У сучасних тлумачних словниках, зокрема в англомовних, Європу визначають як географічну назву – позначення континенту або частини материка (у деяких випадках вводиться уточнення – Європейський континент, не включаючи Британію). Також майже у всіх сучасних англомовних словниках виділяється, крім географічного, значення концепт ЄВРОПА як «Європейський Союз». В англійській мові концепт ЄВРОПА репрезентовано лексемами «Європа», «європейський», «Європейський Союз» (</a:t>
            </a:r>
            <a:r>
              <a:rPr lang="uk-UA" sz="2800" b="1" dirty="0" err="1"/>
              <a:t>Europe</a:t>
            </a:r>
            <a:r>
              <a:rPr lang="uk-UA" sz="2800" b="1" dirty="0"/>
              <a:t>, </a:t>
            </a:r>
            <a:r>
              <a:rPr lang="uk-UA" sz="2800" b="1" dirty="0" err="1"/>
              <a:t>European</a:t>
            </a:r>
            <a:r>
              <a:rPr lang="uk-UA" sz="2800" b="1" dirty="0"/>
              <a:t>, </a:t>
            </a:r>
            <a:r>
              <a:rPr lang="uk-UA" sz="2800" b="1" dirty="0" err="1"/>
              <a:t>European</a:t>
            </a:r>
            <a:r>
              <a:rPr lang="uk-UA" sz="2800" b="1" dirty="0"/>
              <a:t> </a:t>
            </a:r>
            <a:r>
              <a:rPr lang="uk-UA" sz="2800" b="1" dirty="0" err="1"/>
              <a:t>Union</a:t>
            </a:r>
            <a:r>
              <a:rPr lang="uk-UA" sz="2800" b="1" dirty="0"/>
              <a:t>).</a:t>
            </a:r>
          </a:p>
          <a:p>
            <a:pPr marL="0" indent="0">
              <a:buNone/>
            </a:pPr>
            <a:endParaRPr lang="ru-RU" dirty="0"/>
          </a:p>
        </p:txBody>
      </p:sp>
    </p:spTree>
    <p:extLst>
      <p:ext uri="{BB962C8B-B14F-4D97-AF65-F5344CB8AC3E}">
        <p14:creationId xmlns:p14="http://schemas.microsoft.com/office/powerpoint/2010/main" val="29380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228436"/>
          </a:xfrm>
        </p:spPr>
        <p:txBody>
          <a:bodyPr>
            <a:normAutofit fontScale="90000"/>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228436"/>
            <a:ext cx="12191999" cy="5629564"/>
          </a:xfrm>
        </p:spPr>
        <p:txBody>
          <a:bodyPr>
            <a:normAutofit/>
          </a:bodyPr>
          <a:lstStyle/>
          <a:p>
            <a:pPr marL="0" indent="0" algn="just">
              <a:buNone/>
            </a:pPr>
            <a:r>
              <a:rPr lang="uk-UA" sz="3200" b="1" dirty="0"/>
              <a:t>Концепт Європи не має певного усталеного визначення як окрема історична, абстрактна, логічна чи філософська категорія. Проте концептуальний підхід дозволяє трактувати Європу як складний багатовимірний концепт, що включає безліч мінливих складових. Це дає можливість краще зрозуміти ідею європейської ідентичності й зміни траєкторій її усвідомлення на різних етапах історії. </a:t>
            </a:r>
            <a:endParaRPr lang="en-US" sz="3200" b="1" dirty="0"/>
          </a:p>
          <a:p>
            <a:pPr marL="0" indent="0" algn="just">
              <a:buNone/>
            </a:pPr>
            <a:r>
              <a:rPr lang="uk-UA" sz="3200" b="1" dirty="0"/>
              <a:t>Сучасні події в Україні та світі викликали новий сплеск дискусій про майбутнє Європи, європейської інтеграції та ролі України в цих процесах.</a:t>
            </a:r>
          </a:p>
        </p:txBody>
      </p:sp>
    </p:spTree>
    <p:extLst>
      <p:ext uri="{BB962C8B-B14F-4D97-AF65-F5344CB8AC3E}">
        <p14:creationId xmlns:p14="http://schemas.microsoft.com/office/powerpoint/2010/main" val="338666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ctr">
              <a:buNone/>
            </a:pPr>
            <a:r>
              <a:rPr lang="uk-UA" sz="3200" b="1" dirty="0">
                <a:highlight>
                  <a:srgbClr val="FF0000"/>
                </a:highlight>
              </a:rPr>
              <a:t>На сучасному етапі постає багато питань: </a:t>
            </a:r>
            <a:endParaRPr lang="en-US" sz="3200" b="1" dirty="0">
              <a:highlight>
                <a:srgbClr val="FF0000"/>
              </a:highlight>
            </a:endParaRPr>
          </a:p>
          <a:p>
            <a:pPr marL="0" indent="0" algn="just">
              <a:buNone/>
            </a:pPr>
            <a:r>
              <a:rPr lang="uk-UA" sz="3200" b="1" dirty="0"/>
              <a:t>А) Простір бажання (Україна прагне до Європи, а вона нас не хоче); </a:t>
            </a:r>
            <a:endParaRPr lang="en-US" sz="3200" b="1" dirty="0"/>
          </a:p>
          <a:p>
            <a:pPr marL="0" indent="0" algn="just">
              <a:buNone/>
            </a:pPr>
            <a:r>
              <a:rPr lang="uk-UA" sz="3200" b="1" dirty="0"/>
              <a:t>Б) Як потрапити до Європи або в ній опинитися; </a:t>
            </a:r>
            <a:endParaRPr lang="en-US" sz="3200" b="1" dirty="0"/>
          </a:p>
          <a:p>
            <a:pPr marL="0" indent="0" algn="just">
              <a:buNone/>
            </a:pPr>
            <a:r>
              <a:rPr lang="uk-UA" sz="3200" b="1" dirty="0"/>
              <a:t>В) «Чужий простір» – зміна оцінки та семантичні модифікації= втрата ідентичності; </a:t>
            </a:r>
            <a:endParaRPr lang="en-US" sz="3200" b="1" dirty="0"/>
          </a:p>
          <a:p>
            <a:pPr marL="0" indent="0" algn="just">
              <a:buNone/>
            </a:pPr>
            <a:r>
              <a:rPr lang="uk-UA" sz="3200" b="1" dirty="0"/>
              <a:t>Г) Закордон як простір втечі та зради (моральні імплікації). </a:t>
            </a:r>
            <a:endParaRPr lang="en-US" sz="3200" b="1" dirty="0"/>
          </a:p>
          <a:p>
            <a:pPr marL="0" indent="0" algn="just">
              <a:buNone/>
            </a:pPr>
            <a:endParaRPr lang="en-US" sz="3200" b="1" dirty="0"/>
          </a:p>
          <a:p>
            <a:pPr marL="0" indent="0" algn="just">
              <a:buNone/>
            </a:pPr>
            <a:r>
              <a:rPr lang="uk-UA" sz="3200" b="1" dirty="0"/>
              <a:t>Тому курс є достатньо актуальним. </a:t>
            </a:r>
          </a:p>
        </p:txBody>
      </p:sp>
    </p:spTree>
    <p:extLst>
      <p:ext uri="{BB962C8B-B14F-4D97-AF65-F5344CB8AC3E}">
        <p14:creationId xmlns:p14="http://schemas.microsoft.com/office/powerpoint/2010/main" val="311457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a:bodyPr>
          <a:lstStyle/>
          <a:p>
            <a:pPr marL="0" indent="0" algn="just">
              <a:buNone/>
            </a:pPr>
            <a:r>
              <a:rPr lang="uk-UA" sz="3200" b="1" dirty="0"/>
              <a:t>Парламентська асамблея Ради Європи ще 22 січня 1996 року рекомендувала національним Міністерствам освіти «</a:t>
            </a:r>
            <a:r>
              <a:rPr lang="uk-UA" sz="3200" b="1" i="1" dirty="0"/>
              <a:t>включити у програми викладання історію всієї Європи, її головних політичних та економічних подій, філософських і культурних рухів, що сформували </a:t>
            </a:r>
            <a:r>
              <a:rPr lang="uk-UA" sz="3200" b="1" i="1" dirty="0">
                <a:highlight>
                  <a:srgbClr val="FF0000"/>
                </a:highlight>
              </a:rPr>
              <a:t>європейську ідентичність</a:t>
            </a:r>
            <a:r>
              <a:rPr lang="uk-UA" sz="3200" b="1" dirty="0"/>
              <a:t>». </a:t>
            </a:r>
            <a:endParaRPr lang="en-US" sz="3200" b="1" dirty="0"/>
          </a:p>
          <a:p>
            <a:pPr marL="0" indent="0" algn="just">
              <a:buNone/>
            </a:pPr>
            <a:r>
              <a:rPr lang="uk-UA" sz="3200" b="1" dirty="0"/>
              <a:t>Він покликаний представити європейську цивілізацію як цілісне суспільне утворення (Європа), що </a:t>
            </a:r>
            <a:r>
              <a:rPr lang="uk-UA" sz="3200" b="1" dirty="0" err="1"/>
              <a:t>виникло</a:t>
            </a:r>
            <a:r>
              <a:rPr lang="uk-UA" sz="3200" b="1" dirty="0"/>
              <a:t> й існує на підставі спільних для всіх європейських країн політичних, культурних і господарських процесів, ідей та концепцій.</a:t>
            </a:r>
          </a:p>
        </p:txBody>
      </p:sp>
    </p:spTree>
    <p:extLst>
      <p:ext uri="{BB962C8B-B14F-4D97-AF65-F5344CB8AC3E}">
        <p14:creationId xmlns:p14="http://schemas.microsoft.com/office/powerpoint/2010/main" val="4227286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551708"/>
            <a:ext cx="12191999" cy="5306291"/>
          </a:xfrm>
        </p:spPr>
        <p:txBody>
          <a:bodyPr>
            <a:normAutofit/>
          </a:bodyPr>
          <a:lstStyle/>
          <a:p>
            <a:pPr marL="0" indent="0" algn="just">
              <a:buNone/>
            </a:pPr>
            <a:r>
              <a:rPr lang="uk-UA" sz="3800" b="1" dirty="0"/>
              <a:t>Фундаментом «європейських цінностей» традиційно вважається спадщина греко-римського періоду. </a:t>
            </a:r>
            <a:endParaRPr lang="en-US" sz="3800" b="1" dirty="0"/>
          </a:p>
          <a:p>
            <a:pPr marL="0" indent="0" algn="just">
              <a:buNone/>
            </a:pPr>
            <a:r>
              <a:rPr lang="uk-UA" sz="3800" b="1" dirty="0"/>
              <a:t>На самих ранніх етапах становлення системи «європейських цінностей», хоча саме поняття «європейські цінності» було відсутнє, «</a:t>
            </a:r>
            <a:r>
              <a:rPr lang="uk-UA" sz="3800" b="1" u="sng" dirty="0"/>
              <a:t>належати Європі</a:t>
            </a:r>
            <a:r>
              <a:rPr lang="uk-UA" sz="3800" b="1" dirty="0"/>
              <a:t>» або «розділяти європейські цінності» умовно означало бути як мінімум </a:t>
            </a:r>
            <a:r>
              <a:rPr lang="uk-UA" sz="3800" b="1" i="1" dirty="0">
                <a:solidFill>
                  <a:srgbClr val="FFFF00"/>
                </a:solidFill>
              </a:rPr>
              <a:t>вільним громадянином Стародавньої Греції</a:t>
            </a:r>
            <a:r>
              <a:rPr lang="uk-UA" sz="3800" b="1" dirty="0"/>
              <a:t>.</a:t>
            </a:r>
          </a:p>
        </p:txBody>
      </p:sp>
    </p:spTree>
    <p:extLst>
      <p:ext uri="{BB962C8B-B14F-4D97-AF65-F5344CB8AC3E}">
        <p14:creationId xmlns:p14="http://schemas.microsoft.com/office/powerpoint/2010/main" val="32643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2656609" y="1182256"/>
            <a:ext cx="9535389" cy="5675744"/>
          </a:xfrm>
        </p:spPr>
        <p:txBody>
          <a:bodyPr>
            <a:noAutofit/>
          </a:bodyPr>
          <a:lstStyle/>
          <a:p>
            <a:pPr marL="0" indent="0" algn="ctr">
              <a:buNone/>
            </a:pPr>
            <a:r>
              <a:rPr lang="uk-UA" sz="3300" b="1" dirty="0"/>
              <a:t>Французький історик </a:t>
            </a:r>
            <a:r>
              <a:rPr lang="uk-UA" sz="3300" b="1" dirty="0">
                <a:highlight>
                  <a:srgbClr val="FF0000"/>
                </a:highlight>
              </a:rPr>
              <a:t>Жак </a:t>
            </a:r>
            <a:r>
              <a:rPr lang="uk-UA" sz="3300" b="1" dirty="0" err="1">
                <a:highlight>
                  <a:srgbClr val="FF0000"/>
                </a:highlight>
              </a:rPr>
              <a:t>Ле</a:t>
            </a:r>
            <a:r>
              <a:rPr lang="uk-UA" sz="3300" b="1" dirty="0">
                <a:highlight>
                  <a:srgbClr val="FF0000"/>
                </a:highlight>
              </a:rPr>
              <a:t> </a:t>
            </a:r>
            <a:r>
              <a:rPr lang="uk-UA" sz="3300" b="1" dirty="0" err="1">
                <a:highlight>
                  <a:srgbClr val="FF0000"/>
                </a:highlight>
              </a:rPr>
              <a:t>Гофф</a:t>
            </a:r>
            <a:r>
              <a:rPr lang="uk-UA" sz="3300" b="1" dirty="0"/>
              <a:t> (01.01.1924 – 01.04.2014) в праці «</a:t>
            </a:r>
            <a:r>
              <a:rPr lang="uk-UA" sz="3300" b="1" dirty="0">
                <a:solidFill>
                  <a:srgbClr val="FFFF00"/>
                </a:solidFill>
              </a:rPr>
              <a:t>Народження Європи</a:t>
            </a:r>
            <a:r>
              <a:rPr lang="uk-UA" sz="3300" b="1" dirty="0"/>
              <a:t>» відзначав: </a:t>
            </a:r>
            <a:endParaRPr lang="en-US" sz="3300" b="1" dirty="0"/>
          </a:p>
          <a:p>
            <a:pPr marL="0" indent="0" algn="just">
              <a:buNone/>
            </a:pPr>
            <a:r>
              <a:rPr lang="uk-UA" sz="3300" b="1" dirty="0"/>
              <a:t>«Триває будівництво Європи … День сьогоднішній розпочався учора, майбутнє завжди обумовлене минулим … Наша Європа, територія, розташована між Атлантикою, Азією та Африкою, існує з давніх часів: її межі визначені географією, а сучасний образ формувався під впливом історії – відтоді, як греки дали їй ім’я, що залишилося незмінним до наших днів».</a:t>
            </a:r>
          </a:p>
        </p:txBody>
      </p:sp>
      <p:pic>
        <p:nvPicPr>
          <p:cNvPr id="4" name="Рисунок 3">
            <a:extLst>
              <a:ext uri="{FF2B5EF4-FFF2-40B4-BE49-F238E27FC236}">
                <a16:creationId xmlns:a16="http://schemas.microsoft.com/office/drawing/2014/main" id="{8B6E1069-A60D-0761-3580-684978F2A697}"/>
              </a:ext>
            </a:extLst>
          </p:cNvPr>
          <p:cNvPicPr>
            <a:picLocks noChangeAspect="1"/>
          </p:cNvPicPr>
          <p:nvPr/>
        </p:nvPicPr>
        <p:blipFill>
          <a:blip r:embed="rId2"/>
          <a:stretch>
            <a:fillRect/>
          </a:stretch>
        </p:blipFill>
        <p:spPr>
          <a:xfrm>
            <a:off x="86590" y="1320800"/>
            <a:ext cx="2570019" cy="2570019"/>
          </a:xfrm>
          <a:prstGeom prst="rect">
            <a:avLst/>
          </a:prstGeom>
        </p:spPr>
      </p:pic>
      <p:pic>
        <p:nvPicPr>
          <p:cNvPr id="5" name="Рисунок 4">
            <a:extLst>
              <a:ext uri="{FF2B5EF4-FFF2-40B4-BE49-F238E27FC236}">
                <a16:creationId xmlns:a16="http://schemas.microsoft.com/office/drawing/2014/main" id="{759B21AA-17E1-8D5A-716A-D146917A6772}"/>
              </a:ext>
            </a:extLst>
          </p:cNvPr>
          <p:cNvPicPr>
            <a:picLocks noChangeAspect="1"/>
          </p:cNvPicPr>
          <p:nvPr/>
        </p:nvPicPr>
        <p:blipFill>
          <a:blip r:embed="rId3"/>
          <a:stretch>
            <a:fillRect/>
          </a:stretch>
        </p:blipFill>
        <p:spPr>
          <a:xfrm>
            <a:off x="419100" y="3952875"/>
            <a:ext cx="1905000" cy="2905125"/>
          </a:xfrm>
          <a:prstGeom prst="rect">
            <a:avLst/>
          </a:prstGeom>
        </p:spPr>
      </p:pic>
    </p:spTree>
    <p:extLst>
      <p:ext uri="{BB962C8B-B14F-4D97-AF65-F5344CB8AC3E}">
        <p14:creationId xmlns:p14="http://schemas.microsoft.com/office/powerpoint/2010/main" val="101713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246909"/>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246909"/>
            <a:ext cx="12191999" cy="5611091"/>
          </a:xfrm>
        </p:spPr>
        <p:txBody>
          <a:bodyPr>
            <a:noAutofit/>
          </a:bodyPr>
          <a:lstStyle/>
          <a:p>
            <a:pPr marL="0" indent="0" algn="just">
              <a:buNone/>
            </a:pPr>
            <a:r>
              <a:rPr lang="uk-UA" sz="2900" b="1" dirty="0"/>
              <a:t>З початком інтеграції, після Другої світової війни, Європа дедалі частіше сприймається як єдине ціле зі спільними інтересами, цілями та цінностями. </a:t>
            </a:r>
            <a:endParaRPr lang="en-US" sz="2900" b="1" dirty="0"/>
          </a:p>
          <a:p>
            <a:pPr marL="0" indent="0" algn="just">
              <a:buNone/>
            </a:pPr>
            <a:r>
              <a:rPr lang="uk-UA" sz="2900" b="1" dirty="0"/>
              <a:t>Нині уособленням цієї єдності сприймається як Європейський Союз, що об’єднує 2</a:t>
            </a:r>
            <a:r>
              <a:rPr lang="en-US" sz="2900" b="1"/>
              <a:t>7</a:t>
            </a:r>
            <a:r>
              <a:rPr lang="uk-UA" sz="2900" b="1"/>
              <a:t> </a:t>
            </a:r>
            <a:r>
              <a:rPr lang="uk-UA" sz="2900" b="1" dirty="0"/>
              <a:t>європейських країн та має значне коло країн, які прагнуть до нього приєднатися. Саме ЄС сьогодні сприяє посиленню європейської ідентичності, дозволяє будувати відносини між європейськими державами на основі відчуття спільної єдності та формує подвійну ідентичність їх громадян. Із закінченням холодної війни, створенням і подальшим поступом Євросоюзу європейці переосмислюють своє місце у світі та виробляють відповідні підходи до викликів світової політики.</a:t>
            </a:r>
          </a:p>
        </p:txBody>
      </p:sp>
    </p:spTree>
    <p:extLst>
      <p:ext uri="{BB962C8B-B14F-4D97-AF65-F5344CB8AC3E}">
        <p14:creationId xmlns:p14="http://schemas.microsoft.com/office/powerpoint/2010/main" val="276727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4B224-43ED-177D-04F9-5826FB51E20A}"/>
              </a:ext>
            </a:extLst>
          </p:cNvPr>
          <p:cNvSpPr>
            <a:spLocks noGrp="1"/>
          </p:cNvSpPr>
          <p:nvPr>
            <p:ph type="title"/>
          </p:nvPr>
        </p:nvSpPr>
        <p:spPr>
          <a:xfrm>
            <a:off x="0" y="0"/>
            <a:ext cx="12192000" cy="1320800"/>
          </a:xfrm>
        </p:spPr>
        <p:txBody>
          <a:bodyPr>
            <a:normAutofit/>
          </a:bodyPr>
          <a:lstStyle/>
          <a:p>
            <a:pPr algn="ctr"/>
            <a:r>
              <a:rPr lang="uk-UA" sz="2800" b="1" dirty="0">
                <a:solidFill>
                  <a:srgbClr val="FFFF00"/>
                </a:solidFill>
                <a:highlight>
                  <a:srgbClr val="008000"/>
                </a:highlight>
                <a:latin typeface="Times New Roman" panose="02020603050405020304" pitchFamily="18" charset="0"/>
                <a:cs typeface="Times New Roman" panose="02020603050405020304" pitchFamily="18" charset="0"/>
              </a:rPr>
              <a:t>1</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Генеза «європейської ідеї».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Давньогрецькі уявлення про Європу. </a:t>
            </a:r>
            <a:br>
              <a:rPr lang="en-US" sz="2800" b="1" dirty="0">
                <a:solidFill>
                  <a:srgbClr val="FFFF00"/>
                </a:solidFill>
                <a:highlight>
                  <a:srgbClr val="0000FF"/>
                </a:highlight>
                <a:latin typeface="Times New Roman" panose="02020603050405020304" pitchFamily="18" charset="0"/>
                <a:cs typeface="Times New Roman" panose="02020603050405020304" pitchFamily="18" charset="0"/>
              </a:rPr>
            </a:b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«Гімн до Аполлона </a:t>
            </a:r>
            <a:r>
              <a:rPr lang="uk-UA" sz="2800" b="1" dirty="0" err="1">
                <a:solidFill>
                  <a:srgbClr val="FFFF00"/>
                </a:solidFill>
                <a:highlight>
                  <a:srgbClr val="0000FF"/>
                </a:highlight>
                <a:latin typeface="Times New Roman" panose="02020603050405020304" pitchFamily="18" charset="0"/>
                <a:cs typeface="Times New Roman" panose="02020603050405020304" pitchFamily="18" charset="0"/>
              </a:rPr>
              <a:t>Піфійського</a:t>
            </a: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 і Європа</a:t>
            </a:r>
          </a:p>
        </p:txBody>
      </p:sp>
      <p:sp>
        <p:nvSpPr>
          <p:cNvPr id="3" name="Объект 2">
            <a:extLst>
              <a:ext uri="{FF2B5EF4-FFF2-40B4-BE49-F238E27FC236}">
                <a16:creationId xmlns:a16="http://schemas.microsoft.com/office/drawing/2014/main" id="{2A409BDE-7234-B61E-6F65-1A70308DC991}"/>
              </a:ext>
            </a:extLst>
          </p:cNvPr>
          <p:cNvSpPr>
            <a:spLocks noGrp="1"/>
          </p:cNvSpPr>
          <p:nvPr>
            <p:ph idx="1"/>
          </p:nvPr>
        </p:nvSpPr>
        <p:spPr>
          <a:xfrm>
            <a:off x="0" y="1320800"/>
            <a:ext cx="12191999" cy="5537200"/>
          </a:xfrm>
        </p:spPr>
        <p:txBody>
          <a:bodyPr>
            <a:normAutofit lnSpcReduction="10000"/>
          </a:bodyPr>
          <a:lstStyle/>
          <a:p>
            <a:pPr marL="0" indent="0" algn="just">
              <a:buNone/>
            </a:pPr>
            <a:r>
              <a:rPr lang="uk-UA" sz="2800" b="1" dirty="0"/>
              <a:t>Однак навіть сьогодні Європа не становить окремого об’єднаного політичного організму, адже ЄС не тільки не охоплює всю Європу, не є ще самостійним актором світової політики, оскільки діє від імені держав-членів і є швидше форумом для узгодження їхніх позицій і вироблення спільних рішень. </a:t>
            </a:r>
          </a:p>
          <a:p>
            <a:pPr marL="0" indent="0" algn="just">
              <a:buNone/>
            </a:pPr>
            <a:r>
              <a:rPr lang="uk-UA" sz="2800" b="1" dirty="0"/>
              <a:t>Розрізненість Європи була однією з характерних рис її тривалої історії, яка є більшою мірою свідченням ворожнечі і конфлікту, аніж єдності й уніфікації. Упродовж доволі тривалого періоду Європа зазнавала різних політичних змін, пов’язаних і з об’єднанням її окремих частин, і з наступним їх розпадом. В основі цих політичних подій лежали різні мотиви – від ідей світового панування (наприклад, Римська імперія) до об’єднання ресурсів Європи для розв’язання національних питань.</a:t>
            </a:r>
          </a:p>
        </p:txBody>
      </p:sp>
    </p:spTree>
    <p:extLst>
      <p:ext uri="{BB962C8B-B14F-4D97-AF65-F5344CB8AC3E}">
        <p14:creationId xmlns:p14="http://schemas.microsoft.com/office/powerpoint/2010/main" val="1829819926"/>
      </p:ext>
    </p:extLst>
  </p:cSld>
  <p:clrMapOvr>
    <a:masterClrMapping/>
  </p:clrMapOvr>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450</TotalTime>
  <Words>2874</Words>
  <Application>Microsoft Office PowerPoint</Application>
  <PresentationFormat>Широкоэкранный</PresentationFormat>
  <Paragraphs>83</Paragraphs>
  <Slides>27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Century Gothic</vt:lpstr>
      <vt:lpstr>Times New Roman</vt:lpstr>
      <vt:lpstr>След самолета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lpstr>1. Генеза «європейської ідеї».  Давньогрецькі уявлення про Європу.  «Гімн до Аполлона Піфійського» і Європа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Прелюдія «європейської ідеї»</dc:title>
  <dc:creator>admin</dc:creator>
  <cp:lastModifiedBy>admin</cp:lastModifiedBy>
  <cp:revision>27</cp:revision>
  <dcterms:created xsi:type="dcterms:W3CDTF">2024-01-15T19:56:50Z</dcterms:created>
  <dcterms:modified xsi:type="dcterms:W3CDTF">2024-02-20T14:32:17Z</dcterms:modified>
</cp:coreProperties>
</file>