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72" r:id="rId11"/>
    <p:sldId id="274" r:id="rId12"/>
    <p:sldId id="275" r:id="rId13"/>
    <p:sldId id="276" r:id="rId14"/>
    <p:sldId id="277" r:id="rId15"/>
    <p:sldId id="264" r:id="rId16"/>
    <p:sldId id="265" r:id="rId17"/>
    <p:sldId id="266" r:id="rId18"/>
    <p:sldId id="270" r:id="rId19"/>
    <p:sldId id="267" r:id="rId20"/>
    <p:sldId id="271" r:id="rId21"/>
    <p:sldId id="268" r:id="rId22"/>
    <p:sldId id="269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E5406E-AF4E-4281-9E7A-31F281E4A50C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4D2AC5-7273-4B47-879B-68BE898D0608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ІНФОРМАЦІЙНА ЛОГІСТИКА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9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Побудова логістичної </a:t>
            </a:r>
            <a:r>
              <a:rPr lang="uk-UA" dirty="0" smtClean="0"/>
              <a:t>інформаційної </a:t>
            </a:r>
            <a:r>
              <a:rPr lang="uk-UA" dirty="0" smtClean="0"/>
              <a:t>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Для того, щоб інформація ефективно підтримувала логістичні процеси, побудова логістичної інформаційної системи повинна спиратися на шість основних принципів: </a:t>
            </a:r>
          </a:p>
          <a:p>
            <a:pPr marL="0" indent="0">
              <a:buNone/>
            </a:pPr>
            <a:r>
              <a:rPr lang="uk-UA" dirty="0" smtClean="0"/>
              <a:t>повнота і придатність інформації для користувача; </a:t>
            </a:r>
          </a:p>
          <a:p>
            <a:pPr marL="0" indent="0">
              <a:buNone/>
            </a:pPr>
            <a:r>
              <a:rPr lang="uk-UA" dirty="0" smtClean="0"/>
              <a:t>точність; </a:t>
            </a:r>
          </a:p>
          <a:p>
            <a:pPr marL="0" indent="0">
              <a:buNone/>
            </a:pPr>
            <a:r>
              <a:rPr lang="uk-UA" dirty="0" smtClean="0"/>
              <a:t>своєчасність; </a:t>
            </a:r>
          </a:p>
          <a:p>
            <a:pPr marL="0" indent="0">
              <a:buNone/>
            </a:pPr>
            <a:r>
              <a:rPr lang="uk-UA" dirty="0" smtClean="0"/>
              <a:t>орієнтованість; </a:t>
            </a:r>
          </a:p>
          <a:p>
            <a:pPr marL="0" indent="0">
              <a:buNone/>
            </a:pPr>
            <a:r>
              <a:rPr lang="uk-UA" dirty="0" smtClean="0"/>
              <a:t>гнучкість;</a:t>
            </a:r>
          </a:p>
          <a:p>
            <a:pPr marL="0" indent="0">
              <a:buNone/>
            </a:pPr>
            <a:r>
              <a:rPr lang="uk-UA" dirty="0" smtClean="0"/>
              <a:t> відповідний формат даних.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8299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Групи інформаційних систем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На рівні окремого підприємства інформаційні системи, у свою чергу, діляться на три групи:</a:t>
            </a:r>
          </a:p>
          <a:p>
            <a:r>
              <a:rPr lang="uk-UA" dirty="0" smtClean="0"/>
              <a:t>планові;</a:t>
            </a:r>
          </a:p>
          <a:p>
            <a:r>
              <a:rPr lang="uk-UA" dirty="0" smtClean="0"/>
              <a:t>диспозитивні (чи диспетчерські);</a:t>
            </a:r>
          </a:p>
          <a:p>
            <a:r>
              <a:rPr lang="uk-UA" dirty="0" smtClean="0"/>
              <a:t>виконавчі (чи оперативні).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428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Планові інформаційні 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/>
              <a:t>Планові інформаційні системи створюються на адміністративному рівні управління і служать для ухвалення довгострокових рішень стратегічного характеру.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Посеред </a:t>
            </a:r>
            <a:r>
              <a:rPr lang="uk-UA" dirty="0"/>
              <a:t>вирішуваних</a:t>
            </a:r>
            <a:r>
              <a:rPr lang="uk-UA" dirty="0" smtClean="0"/>
              <a:t> завдань можуть бути наступні:</a:t>
            </a:r>
          </a:p>
          <a:p>
            <a:endParaRPr lang="uk-UA" dirty="0" smtClean="0"/>
          </a:p>
          <a:p>
            <a:r>
              <a:rPr lang="uk-UA" dirty="0" smtClean="0"/>
              <a:t>створення і оптимізація ланок логістичного ланцюга;</a:t>
            </a:r>
          </a:p>
          <a:p>
            <a:endParaRPr lang="uk-UA" dirty="0" smtClean="0"/>
          </a:p>
          <a:p>
            <a:r>
              <a:rPr lang="uk-UA" dirty="0" smtClean="0"/>
              <a:t>управління </a:t>
            </a:r>
            <a:r>
              <a:rPr lang="uk-UA" dirty="0" err="1" smtClean="0"/>
              <a:t>малозмінними</a:t>
            </a:r>
            <a:r>
              <a:rPr lang="uk-UA" dirty="0" smtClean="0"/>
              <a:t> даними;</a:t>
            </a:r>
          </a:p>
          <a:p>
            <a:endParaRPr lang="uk-UA" dirty="0" smtClean="0"/>
          </a:p>
          <a:p>
            <a:r>
              <a:rPr lang="uk-UA" dirty="0" smtClean="0"/>
              <a:t>планування виробництва;</a:t>
            </a:r>
          </a:p>
          <a:p>
            <a:endParaRPr lang="uk-UA" dirty="0" smtClean="0"/>
          </a:p>
          <a:p>
            <a:r>
              <a:rPr lang="uk-UA" dirty="0" smtClean="0"/>
              <a:t>загальне управління запасами;</a:t>
            </a:r>
          </a:p>
          <a:p>
            <a:endParaRPr lang="uk-UA" dirty="0" smtClean="0"/>
          </a:p>
          <a:p>
            <a:r>
              <a:rPr lang="uk-UA" dirty="0" smtClean="0"/>
              <a:t>управління резервами і </a:t>
            </a:r>
            <a:r>
              <a:rPr lang="uk-UA" dirty="0" smtClean="0"/>
              <a:t>дефіцитом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77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Диспозитивні</a:t>
            </a:r>
            <a:r>
              <a:rPr lang="ru-RU" dirty="0"/>
              <a:t>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Диспозитивні інформаційні системи створюються на рівні управління складом </a:t>
            </a:r>
            <a:r>
              <a:rPr lang="uk-UA" dirty="0" smtClean="0"/>
              <a:t>і </a:t>
            </a:r>
            <a:r>
              <a:rPr lang="uk-UA" dirty="0" smtClean="0"/>
              <a:t>служать для забезпечення </a:t>
            </a:r>
            <a:r>
              <a:rPr lang="uk-UA" dirty="0" err="1" smtClean="0"/>
              <a:t>відлагодженої</a:t>
            </a:r>
            <a:r>
              <a:rPr lang="uk-UA" dirty="0" smtClean="0"/>
              <a:t> роботи логістичних систем.</a:t>
            </a:r>
          </a:p>
          <a:p>
            <a:pPr marL="0" indent="0">
              <a:buNone/>
            </a:pPr>
            <a:r>
              <a:rPr lang="uk-UA" dirty="0" smtClean="0"/>
              <a:t>Тут можуть вирішуватися наступні завдання:</a:t>
            </a:r>
          </a:p>
          <a:p>
            <a:r>
              <a:rPr lang="uk-UA" dirty="0" smtClean="0"/>
              <a:t>детальне управління запасами (місцями складування);</a:t>
            </a:r>
          </a:p>
          <a:p>
            <a:r>
              <a:rPr lang="uk-UA" dirty="0" smtClean="0"/>
              <a:t>управління </a:t>
            </a:r>
            <a:r>
              <a:rPr lang="uk-UA" dirty="0" err="1" smtClean="0"/>
              <a:t>внутрішньоскладським</a:t>
            </a:r>
            <a:r>
              <a:rPr lang="uk-UA" dirty="0" smtClean="0"/>
              <a:t> або внутрішньозаводським </a:t>
            </a:r>
            <a:r>
              <a:rPr lang="uk-UA" dirty="0" smtClean="0"/>
              <a:t>транспортуванням;</a:t>
            </a:r>
            <a:endParaRPr lang="uk-UA" dirty="0" smtClean="0"/>
          </a:p>
          <a:p>
            <a:r>
              <a:rPr lang="uk-UA" dirty="0" smtClean="0"/>
              <a:t>відбір вантажів по замовленнях і їх комплектування, облік вантажів, що відправляються, і інші завдання.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0053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uk-UA" dirty="0" smtClean="0"/>
              <a:t>Виконавчі </a:t>
            </a:r>
            <a:r>
              <a:rPr lang="uk-UA" dirty="0" smtClean="0"/>
              <a:t>інформаційні системи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54013" algn="just">
              <a:buNone/>
            </a:pPr>
            <a:r>
              <a:rPr lang="uk-UA" dirty="0" smtClean="0"/>
              <a:t>Виконавчі </a:t>
            </a:r>
            <a:r>
              <a:rPr lang="uk-UA" dirty="0" smtClean="0"/>
              <a:t>інформаційні системи створюються на рівні адміністративного або оперативного управління.</a:t>
            </a:r>
          </a:p>
          <a:p>
            <a:pPr marL="0" indent="354013" algn="just">
              <a:buNone/>
            </a:pPr>
            <a:r>
              <a:rPr lang="uk-UA" dirty="0" smtClean="0"/>
              <a:t>Обробка інформації в цих системах здійснюється в темпі, обумовленому швидкістю її вступу на ЕОМ. Це так званий режим роботи в реальному масштабі часу, що дозволяє отримувати необхідну інформацію про переміщення вантажів у </a:t>
            </a:r>
            <a:r>
              <a:rPr lang="uk-UA" dirty="0" smtClean="0"/>
              <a:t>нинішній поточний </a:t>
            </a:r>
            <a:r>
              <a:rPr lang="uk-UA" dirty="0" smtClean="0"/>
              <a:t>момент часу і своєчасно видавати відповідні адміністративні дії</a:t>
            </a:r>
            <a:r>
              <a:rPr lang="uk-UA" dirty="0" smtClean="0"/>
              <a:t>, </a:t>
            </a:r>
            <a:r>
              <a:rPr lang="uk-UA" dirty="0" smtClean="0"/>
              <a:t>на об'єкт управління.</a:t>
            </a:r>
          </a:p>
          <a:p>
            <a:pPr marL="0" indent="354013"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675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1368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Інформаційні системи в будівельній логістики створюються з метою управління матеріальними потоками не тільки на рівні окремого підприємства, але й для  сприйняття організації логістичних процесів на території регіонів, країн і навіть групи країн </a:t>
            </a:r>
            <a:endParaRPr lang="ru-RU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000" y="1595437"/>
            <a:ext cx="7267383" cy="4943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49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36" y="188640"/>
            <a:ext cx="7519004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917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Аналіз </a:t>
            </a:r>
            <a:r>
              <a:rPr lang="uk-UA" dirty="0"/>
              <a:t>і проектування інформаційних потоків повинні </a:t>
            </a:r>
            <a:r>
              <a:rPr lang="uk-UA" dirty="0" smtClean="0"/>
              <a:t>забезпечувати:</a:t>
            </a:r>
            <a:endParaRPr lang="ru-RU" dirty="0"/>
          </a:p>
          <a:p>
            <a:pPr lvl="0"/>
            <a:r>
              <a:rPr lang="uk-UA" dirty="0"/>
              <a:t>повне відображення в інформаційних потоках стану досліджуваного об’єкту (діяльність будівельної організації);</a:t>
            </a:r>
            <a:endParaRPr lang="ru-RU" dirty="0"/>
          </a:p>
          <a:p>
            <a:pPr lvl="0"/>
            <a:r>
              <a:rPr lang="uk-UA" dirty="0"/>
              <a:t>застосування сучасних інформаційних технологій, що базуються на ефективних технічних і програмних засобах, розвинутих комунікаціях;</a:t>
            </a:r>
            <a:endParaRPr lang="ru-RU" dirty="0"/>
          </a:p>
          <a:p>
            <a:pPr lvl="0"/>
            <a:r>
              <a:rPr lang="uk-UA" dirty="0"/>
              <a:t>використання уніфікованої системи документації і документообігу, що відповідають зокрема, вимогам державних стандартів;</a:t>
            </a:r>
            <a:endParaRPr lang="ru-RU" dirty="0"/>
          </a:p>
          <a:p>
            <a:pPr lvl="0"/>
            <a:r>
              <a:rPr lang="uk-UA" dirty="0"/>
              <a:t>своєчасність збору і передачі інформації для обробки, в тому числі в режимі реального часу;</a:t>
            </a:r>
            <a:endParaRPr lang="ru-RU" dirty="0"/>
          </a:p>
          <a:p>
            <a:pPr lvl="0"/>
            <a:r>
              <a:rPr lang="uk-UA" dirty="0"/>
              <a:t>висока достовірність даних;</a:t>
            </a:r>
            <a:endParaRPr lang="ru-RU" dirty="0"/>
          </a:p>
          <a:p>
            <a:pPr lvl="0"/>
            <a:r>
              <a:rPr lang="uk-UA" dirty="0"/>
              <a:t>необхідна і достатня точність результативної інформації;</a:t>
            </a:r>
            <a:endParaRPr lang="ru-RU" dirty="0"/>
          </a:p>
          <a:p>
            <a:pPr lvl="0"/>
            <a:r>
              <a:rPr lang="uk-UA" dirty="0"/>
              <a:t>передачу вихідних документів замовникам;</a:t>
            </a:r>
            <a:endParaRPr lang="ru-RU" dirty="0"/>
          </a:p>
          <a:p>
            <a:pPr lvl="0"/>
            <a:r>
              <a:rPr lang="uk-UA" dirty="0"/>
              <a:t>функціонування систем всіх рівнів в умовах взаємодії з зовнішнім середовищем;</a:t>
            </a:r>
            <a:endParaRPr lang="ru-RU" dirty="0"/>
          </a:p>
          <a:p>
            <a:pPr lvl="0"/>
            <a:r>
              <a:rPr lang="uk-UA" dirty="0"/>
              <a:t>гнучкість структури і алгоритмів управління в системах всіх рівнів;</a:t>
            </a:r>
            <a:endParaRPr lang="ru-RU" dirty="0"/>
          </a:p>
          <a:p>
            <a:pPr lvl="0"/>
            <a:r>
              <a:rPr lang="uk-UA" dirty="0"/>
              <a:t>наявність персоналу в якості елементу управління і контролю на всіх рівнях логістичної системи.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4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08" t="20659" r="27965" b="14506"/>
          <a:stretch/>
        </p:blipFill>
        <p:spPr bwMode="auto">
          <a:xfrm>
            <a:off x="395536" y="836712"/>
            <a:ext cx="7056784" cy="601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15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9024" y="34220"/>
            <a:ext cx="8784976" cy="720080"/>
          </a:xfrm>
        </p:spPr>
        <p:txBody>
          <a:bodyPr>
            <a:noAutofit/>
          </a:bodyPr>
          <a:lstStyle/>
          <a:p>
            <a:pPr algn="ctr"/>
            <a:r>
              <a:rPr lang="uk-UA" sz="2400" dirty="0"/>
              <a:t>Інформаційні потоки будівельної логістики, які необхідні при плануванні розміщення запасів </a:t>
            </a:r>
            <a:endParaRPr lang="ru-RU" sz="24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692696"/>
            <a:ext cx="5424834" cy="6343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23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ІНФОРМАЦІЯ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інформація – це сукупність різних відомостей про суспільні процеси виробництва, розподіл, обмін і споживання матеріальних благ та послуг, що функціонують в економічних об'єктах, які можна фіксувати, передавати, перетворювати і використовувати для управління,  планування, обліку, економічного аналізу, регулювання та ін.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330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91" t="20416" r="27965" b="29459"/>
          <a:stretch/>
        </p:blipFill>
        <p:spPr bwMode="auto">
          <a:xfrm>
            <a:off x="467544" y="908719"/>
            <a:ext cx="7920880" cy="5492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36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50336"/>
          </a:xfrm>
        </p:spPr>
        <p:txBody>
          <a:bodyPr>
            <a:noAutofit/>
          </a:bodyPr>
          <a:lstStyle/>
          <a:p>
            <a:r>
              <a:rPr lang="uk-UA" sz="2000" dirty="0"/>
              <a:t>Елементи інформаційних потоків будівельної логістики реагування при плануванні запасів готової продукції за вимоги споживачів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162926"/>
              </p:ext>
            </p:extLst>
          </p:nvPr>
        </p:nvGraphicFramePr>
        <p:xfrm>
          <a:off x="1187625" y="1124745"/>
          <a:ext cx="6241342" cy="54658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57348"/>
                <a:gridCol w="3883994"/>
              </a:tblGrid>
              <a:tr h="359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Джерела інформаційних потоків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Елементи інформаційних потоків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</a:tr>
              <a:tr h="1510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Інформація про товарні вимоги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специфічні вимоги індивідуальних покупців і їх груп; 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вимоги до товарного асортименту;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версії готової продукції або стандарти конфігурації;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якість готової продукції і відповідність стандартам сервісу.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17" marR="59217" marT="0" marB="0"/>
                </a:tc>
              </a:tr>
              <a:tr h="1498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Інформація про ціни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діапазон цін для конкурентних видів готової продукції і товарного асортименту; 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умови контрактів або договорів постачання, пов'язані з цінами;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додаткові цінові обмеження на послуги: дистриб'юторів, обсяги постачань, страхування, упаковки, етикеток і тому подібне.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17" marR="59217" marT="0" marB="0"/>
                </a:tc>
              </a:tr>
              <a:tr h="19782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Інформація про процедури замовлень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9217" marR="59217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вимоги до наявності готової продукції в певних пунктах розміщення запасів і торгових точках; обсяг замовлень споживачів і специфікації товарного асортименту;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мінімальний обсяг замовлення на готову продукцію;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процедура комплектації замовлень;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комунікаційні канали для комплектації замовлень, специфікації і частота замовлень;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uk-UA" sz="1200" dirty="0">
                          <a:effectLst/>
                        </a:rPr>
                        <a:t>процедура повернення замовлення.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217" marR="5921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29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726516"/>
              </p:ext>
            </p:extLst>
          </p:nvPr>
        </p:nvGraphicFramePr>
        <p:xfrm>
          <a:off x="971600" y="692696"/>
          <a:ext cx="6264696" cy="316835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66169"/>
                <a:gridCol w="3898527"/>
              </a:tblGrid>
              <a:tr h="3168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Інформація про доставку (постачання) готової продукції споживачам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загальна тривалість циклу виконання замовлення, частота постачання замовлених партій готовій продукції;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вимоги до виконання замовлення в повному обсязі;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вимоги до процедури отримання замовлень споживачами;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процедура відмови від доставки; 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вимоги до якості доставки;</a:t>
                      </a:r>
                      <a:endParaRPr lang="ru-RU" sz="12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effectLst/>
                        </a:rPr>
                        <a:t>вимоги до передпродажного і </a:t>
                      </a:r>
                      <a:r>
                        <a:rPr lang="uk-UA" sz="1400" dirty="0" err="1">
                          <a:effectLst/>
                        </a:rPr>
                        <a:t>післяпродажного</a:t>
                      </a:r>
                      <a:r>
                        <a:rPr lang="uk-UA" sz="1400" dirty="0">
                          <a:effectLst/>
                        </a:rPr>
                        <a:t> сервісу.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73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 fontScale="92500"/>
          </a:bodyPr>
          <a:lstStyle/>
          <a:p>
            <a:pPr marL="0" indent="354013">
              <a:buNone/>
            </a:pPr>
            <a:r>
              <a:rPr lang="uk-UA" dirty="0" smtClean="0"/>
              <a:t>Формування інформаційної системи -</a:t>
            </a:r>
          </a:p>
          <a:p>
            <a:pPr marL="0" indent="354013" algn="just">
              <a:buNone/>
            </a:pPr>
            <a:r>
              <a:rPr lang="uk-UA" dirty="0" smtClean="0"/>
              <a:t>складний і багатоплановий процес, в якому використовуються усі досягнення сучасної інформаційної технології, новітні комп'ютерні системи, кожна з яких дозволяє успішне керівництво виробничими процесами через використання адекватної інформаційної техніки, методів і форм інформаційного забезпечення логістичної системи в цілому.</a:t>
            </a:r>
          </a:p>
          <a:p>
            <a:pPr marL="0" indent="354013" algn="just">
              <a:buNone/>
            </a:pPr>
            <a:endParaRPr lang="uk-UA" dirty="0" smtClean="0"/>
          </a:p>
          <a:p>
            <a:pPr marL="0" indent="354013" algn="just">
              <a:buNone/>
            </a:pPr>
            <a:r>
              <a:rPr lang="uk-UA" dirty="0" smtClean="0"/>
              <a:t>Інформаційна логістика дає нові можливості для організації необхідної інформації відповідно до принципів, розроблених логістикою, в чітку систему, основна функція якої - отримання, обробка і передача інформації відповідно до поставлених перед цією системою завдань.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438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1359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Для того що б нормально проходив процес організації та управління логістичними системами будівельної логістики необхідно, відповідна обробка інформації, яка, циркулює в цих системах.  Тому ключовим поняттям  будівельної логістики є поняття інформаційного потоку.</a:t>
            </a:r>
            <a:endParaRPr lang="ru-RU" dirty="0"/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Інформаційний </a:t>
            </a:r>
            <a:r>
              <a:rPr lang="uk-UA" dirty="0"/>
              <a:t>потік – це сукупність циркулюючих в логістичній системі будівельної логістики, між логістичною системою і зовнішнім середовищем повідомлень, необхідних для управління і контролю логістичних операцій в будівельній галузі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87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19936"/>
          </a:xfrm>
        </p:spPr>
        <p:txBody>
          <a:bodyPr>
            <a:normAutofit fontScale="92500"/>
          </a:bodyPr>
          <a:lstStyle/>
          <a:p>
            <a:pPr marL="0" indent="354013" algn="just">
              <a:buNone/>
            </a:pPr>
            <a:r>
              <a:rPr lang="uk-UA" dirty="0"/>
              <a:t>Інформаційний потік, який супроводжує матеріальний потік, може  його випереджати, або рухатися одночасно з ним або після нього. При цьому інформаційний потік може бути направлений як в один бік з матеріальним, так і  в протилежний.  Такий рух інформаційного потоку було розглянуто в працях А.М. </a:t>
            </a:r>
            <a:r>
              <a:rPr lang="uk-UA" dirty="0" err="1"/>
              <a:t>Гаджинського</a:t>
            </a:r>
            <a:r>
              <a:rPr lang="uk-UA" dirty="0"/>
              <a:t> </a:t>
            </a:r>
            <a:r>
              <a:rPr lang="uk-UA" dirty="0" smtClean="0"/>
              <a:t>:</a:t>
            </a:r>
            <a:endParaRPr lang="ru-RU" dirty="0"/>
          </a:p>
          <a:p>
            <a:pPr algn="just"/>
            <a:r>
              <a:rPr lang="uk-UA" dirty="0"/>
              <a:t>випереджаючий інформаційний потік містить попередні повідомлення про замовлення та про надходження матеріальних ресурсів;</a:t>
            </a:r>
            <a:endParaRPr lang="ru-RU" dirty="0"/>
          </a:p>
          <a:p>
            <a:pPr algn="just"/>
            <a:r>
              <a:rPr lang="uk-UA" dirty="0"/>
              <a:t>одночасно з матеріальним потоком надходить інформація про кількісні і якісні параметри матеріального потоку;</a:t>
            </a:r>
            <a:endParaRPr lang="ru-RU" dirty="0"/>
          </a:p>
          <a:p>
            <a:pPr algn="just"/>
            <a:r>
              <a:rPr lang="uk-UA" dirty="0"/>
              <a:t>вслід за матеріальним потоком надходить інформація про результати приймання вантажу за кількістю та  якістю, різноманітні претензії, підтвердження і тощо.</a:t>
            </a:r>
            <a:endParaRPr lang="ru-RU" dirty="0"/>
          </a:p>
          <a:p>
            <a:pPr marL="0" indent="354013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9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1359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По виду </a:t>
            </a:r>
            <a:r>
              <a:rPr lang="uk-UA" dirty="0" smtClean="0"/>
              <a:t>носія </a:t>
            </a:r>
            <a:r>
              <a:rPr lang="uk-UA" dirty="0" smtClean="0"/>
              <a:t>інформації розрізняють потоки:</a:t>
            </a:r>
          </a:p>
          <a:p>
            <a:r>
              <a:rPr lang="uk-UA" dirty="0" smtClean="0"/>
              <a:t>на паперових носіях (документи);</a:t>
            </a:r>
          </a:p>
          <a:p>
            <a:r>
              <a:rPr lang="uk-UA" dirty="0" smtClean="0"/>
              <a:t>на магнітних носіях (магнітних стрічках, дисках</a:t>
            </a:r>
            <a:r>
              <a:rPr lang="uk-UA" dirty="0" smtClean="0"/>
              <a:t>);</a:t>
            </a:r>
            <a:endParaRPr lang="en-US" dirty="0" smtClean="0"/>
          </a:p>
          <a:p>
            <a:r>
              <a:rPr lang="uk-UA" dirty="0" smtClean="0"/>
              <a:t> </a:t>
            </a:r>
            <a:r>
              <a:rPr lang="uk-UA" dirty="0" smtClean="0"/>
              <a:t>електронні.</a:t>
            </a:r>
          </a:p>
          <a:p>
            <a:pPr marL="0" indent="0">
              <a:buNone/>
            </a:pPr>
            <a:r>
              <a:rPr lang="uk-UA" dirty="0" smtClean="0"/>
              <a:t>За часом виникнення інформації розрізняють:</a:t>
            </a:r>
          </a:p>
          <a:p>
            <a:r>
              <a:rPr lang="uk-UA" dirty="0" smtClean="0"/>
              <a:t>регулярні (стаціонарні) потоки; </a:t>
            </a:r>
            <a:endParaRPr lang="en-US" dirty="0" smtClean="0"/>
          </a:p>
          <a:p>
            <a:r>
              <a:rPr lang="uk-UA" dirty="0" smtClean="0"/>
              <a:t>періодичні </a:t>
            </a:r>
            <a:r>
              <a:rPr lang="uk-UA" dirty="0" smtClean="0"/>
              <a:t>потоки;</a:t>
            </a:r>
          </a:p>
          <a:p>
            <a:r>
              <a:rPr lang="uk-UA" dirty="0" smtClean="0"/>
              <a:t>оперативні </a:t>
            </a:r>
            <a:r>
              <a:rPr lang="uk-UA" dirty="0" smtClean="0"/>
              <a:t>потоки</a:t>
            </a:r>
            <a:r>
              <a:rPr lang="uk-UA" dirty="0"/>
              <a:t>.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Залежність від призначення:</a:t>
            </a:r>
          </a:p>
          <a:p>
            <a:r>
              <a:rPr lang="uk-UA" dirty="0" smtClean="0"/>
              <a:t>директивні (керівники);</a:t>
            </a:r>
          </a:p>
          <a:p>
            <a:r>
              <a:rPr lang="uk-UA" dirty="0" smtClean="0"/>
              <a:t>нормативно-довідкові;</a:t>
            </a:r>
          </a:p>
          <a:p>
            <a:r>
              <a:rPr lang="uk-UA" dirty="0" smtClean="0"/>
              <a:t>обліково-аналітичні;</a:t>
            </a:r>
          </a:p>
          <a:p>
            <a:r>
              <a:rPr lang="uk-UA" dirty="0" smtClean="0"/>
              <a:t>допоміжні.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9448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764704"/>
            <a:ext cx="6501660" cy="408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602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4389120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Інформаційний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показниками</a:t>
            </a:r>
            <a:r>
              <a:rPr lang="ru-RU" dirty="0"/>
              <a:t> :</a:t>
            </a:r>
          </a:p>
          <a:p>
            <a:r>
              <a:rPr lang="ru-RU" dirty="0"/>
              <a:t>	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;</a:t>
            </a:r>
          </a:p>
          <a:p>
            <a:r>
              <a:rPr lang="ru-RU" dirty="0"/>
              <a:t>	</a:t>
            </a:r>
            <a:r>
              <a:rPr lang="ru-RU" dirty="0" err="1"/>
              <a:t>напрямом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потоку;</a:t>
            </a:r>
          </a:p>
          <a:p>
            <a:r>
              <a:rPr lang="ru-RU" dirty="0"/>
              <a:t>	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і </a:t>
            </a:r>
            <a:r>
              <a:rPr lang="ru-RU" dirty="0" err="1"/>
              <a:t>прийому</a:t>
            </a:r>
            <a:r>
              <a:rPr lang="ru-RU" dirty="0"/>
              <a:t>;</a:t>
            </a:r>
          </a:p>
          <a:p>
            <a:r>
              <a:rPr lang="ru-RU" dirty="0"/>
              <a:t>	</a:t>
            </a:r>
            <a:r>
              <a:rPr lang="ru-RU" dirty="0" err="1"/>
              <a:t>інтенсивністю</a:t>
            </a:r>
            <a:r>
              <a:rPr lang="ru-RU" dirty="0"/>
              <a:t> 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5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207968"/>
          </a:xfrm>
        </p:spPr>
        <p:txBody>
          <a:bodyPr/>
          <a:lstStyle/>
          <a:p>
            <a:pPr marL="0" indent="354013" algn="just">
              <a:buNone/>
            </a:pPr>
            <a:r>
              <a:rPr lang="uk-UA" dirty="0"/>
              <a:t>Як показує практика господарської діяльності будівельних організацій та підприємств іншої галузі вимірювання та обчислення інформації проводиться безпосередньо за допомогою обчислювальної техніки. </a:t>
            </a:r>
            <a:endParaRPr lang="uk-UA" dirty="0" smtClean="0"/>
          </a:p>
          <a:p>
            <a:pPr marL="0" indent="354013" algn="just">
              <a:buNone/>
            </a:pPr>
            <a:endParaRPr lang="uk-UA" dirty="0"/>
          </a:p>
          <a:p>
            <a:pPr marL="0" indent="354013" algn="just">
              <a:buNone/>
            </a:pPr>
            <a:r>
              <a:rPr lang="uk-UA" dirty="0" smtClean="0"/>
              <a:t>С </a:t>
            </a:r>
            <a:r>
              <a:rPr lang="uk-UA" dirty="0"/>
              <a:t>погляду цього інформація може вимірюватися:</a:t>
            </a:r>
            <a:endParaRPr lang="ru-RU" dirty="0"/>
          </a:p>
          <a:p>
            <a:pPr lvl="0"/>
            <a:r>
              <a:rPr lang="uk-UA" dirty="0"/>
              <a:t>кількістю оброблених або переданих документів;</a:t>
            </a:r>
            <a:endParaRPr lang="ru-RU" dirty="0"/>
          </a:p>
          <a:p>
            <a:pPr lvl="0"/>
            <a:r>
              <a:rPr lang="uk-UA" dirty="0"/>
              <a:t>сумарною кількістю </a:t>
            </a:r>
            <a:r>
              <a:rPr lang="ru-RU" dirty="0" err="1" smtClean="0"/>
              <a:t>документо</a:t>
            </a:r>
            <a:r>
              <a:rPr lang="uk-UA" dirty="0" smtClean="0"/>
              <a:t>рядків </a:t>
            </a:r>
            <a:r>
              <a:rPr lang="uk-UA" dirty="0"/>
              <a:t>в оброблених або переданих документах.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595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66360"/>
          </a:xfrm>
        </p:spPr>
        <p:txBody>
          <a:bodyPr>
            <a:normAutofit fontScale="90000"/>
          </a:bodyPr>
          <a:lstStyle/>
          <a:p>
            <a:r>
              <a:rPr lang="uk-UA" dirty="0"/>
              <a:t>Логістичні інформаційні системи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є автоматизованими системами управління логістичними </a:t>
            </a:r>
            <a:r>
              <a:rPr lang="uk-UA" dirty="0" smtClean="0"/>
              <a:t>процесами. </a:t>
            </a:r>
          </a:p>
          <a:p>
            <a:pPr marL="0" indent="354013" algn="just">
              <a:buNone/>
            </a:pPr>
            <a:r>
              <a:rPr lang="uk-UA" dirty="0" smtClean="0"/>
              <a:t>Тому </a:t>
            </a:r>
            <a:r>
              <a:rPr lang="uk-UA" dirty="0"/>
              <a:t>в логістичних інформаційних системах математичне забезпечення – це комплекс програм і сукупність засобів програмування, що забезпечують вирішення завдань управління матеріальними </a:t>
            </a:r>
            <a:r>
              <a:rPr lang="uk-UA" dirty="0" smtClean="0"/>
              <a:t>потоками.</a:t>
            </a:r>
          </a:p>
          <a:p>
            <a:pPr marL="0" indent="354013" algn="just">
              <a:buNone/>
            </a:pPr>
            <a:r>
              <a:rPr lang="uk-UA" dirty="0" smtClean="0"/>
              <a:t>Інформаційна логістична </a:t>
            </a:r>
            <a:r>
              <a:rPr lang="uk-UA" dirty="0"/>
              <a:t>система – це певним чином організована сукупність взаємопов'язаних засобів обчислювальної техніки, довідкових матеріалів і необхідних засобів програмування, що забезпечують вирішення тих або інших функціональних завдань (у логістиці – завдань управління матеріальними потоками)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998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124</TotalTime>
  <Words>1101</Words>
  <Application>Microsoft Office PowerPoint</Application>
  <PresentationFormat>Экран (4:3)</PresentationFormat>
  <Paragraphs>115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ІНФОРМАЦІЙНА ЛОГІСТИКА</vt:lpstr>
      <vt:lpstr>ІНФОРМАЦІЯ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Логістичні інформаційні системи </vt:lpstr>
      <vt:lpstr>Побудова логістичної інформаційної системи</vt:lpstr>
      <vt:lpstr>Групи інформаційних систем</vt:lpstr>
      <vt:lpstr>Планові інформаційні системи</vt:lpstr>
      <vt:lpstr>Диспозитивні інформаційні системи </vt:lpstr>
      <vt:lpstr>Виконавчі інформаційні системи </vt:lpstr>
      <vt:lpstr>Презентация PowerPoint</vt:lpstr>
      <vt:lpstr>Презентация PowerPoint</vt:lpstr>
      <vt:lpstr>Презентация PowerPoint</vt:lpstr>
      <vt:lpstr>Презентация PowerPoint</vt:lpstr>
      <vt:lpstr>Інформаційні потоки будівельної логістики, які необхідні при плануванні розміщення запасів </vt:lpstr>
      <vt:lpstr>Презентация PowerPoint</vt:lpstr>
      <vt:lpstr>Елементи інформаційних потоків будівельної логістики реагування при плануванні запасів готової продукції за вимоги споживачів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ІНФОРМАЦІЙНА ЛОГІСТИКА</dc:title>
  <dc:creator>Пользователь</dc:creator>
  <cp:lastModifiedBy>Пользователь</cp:lastModifiedBy>
  <cp:revision>24</cp:revision>
  <dcterms:created xsi:type="dcterms:W3CDTF">2023-11-13T04:27:00Z</dcterms:created>
  <dcterms:modified xsi:type="dcterms:W3CDTF">2023-11-13T07:19:36Z</dcterms:modified>
</cp:coreProperties>
</file>