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Open Sans" panose="020B0604020202020204" charset="0"/>
      <p:regular r:id="rId17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0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3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98019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Біорізноманіття та його збереження</a:t>
            </a:r>
            <a:endParaRPr lang="en-US" sz="6000" dirty="0"/>
          </a:p>
        </p:txBody>
      </p:sp>
      <p:sp>
        <p:nvSpPr>
          <p:cNvPr id="4" name="Text 1"/>
          <p:cNvSpPr/>
          <p:nvPr/>
        </p:nvSpPr>
        <p:spPr>
          <a:xfrm>
            <a:off x="6280190" y="457283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Біорізноманіття - це різноманітність життя на Землі, що включає всі живі організми - від мікроорганізмів до рослин і тварин.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55378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Воно є основою для життя на планеті, забезпечуючи екологічну стабільність, ресурси для життя та красу природи.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6551652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C87EDF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394490" y="6684288"/>
            <a:ext cx="134303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C3838"/>
                </a:solidFill>
                <a:latin typeface="Open Sans Medium" pitchFamily="34" charset="0"/>
                <a:ea typeface="Open Sans Medium" pitchFamily="34" charset="-122"/>
                <a:cs typeface="Open Sans Medium" pitchFamily="34" charset="-120"/>
              </a:rPr>
              <a:t>PN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6756440" y="6534745"/>
            <a:ext cx="2648783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Prytula Nataliia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3425" y="576263"/>
            <a:ext cx="13163550" cy="1309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Міжнародний досвід збереження біорізноманіття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2305050"/>
            <a:ext cx="6424612" cy="39706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33425" y="6537603"/>
            <a:ext cx="5195054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Відновлення коралових рифів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33425" y="6990755"/>
            <a:ext cx="6424612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Програми з відновлення коралових рифів, що поєднують наукові дослідження, інженерні рішення та залучення громадськості.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363" y="2305050"/>
            <a:ext cx="6424612" cy="397061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72363" y="6537603"/>
            <a:ext cx="3793569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Захист тропічних лісів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7472363" y="6990755"/>
            <a:ext cx="6424612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Створення національних парків та заповідників для збереження цінних тропічних екосистем та видів.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9355" y="794266"/>
            <a:ext cx="7578090" cy="1398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Екологічні аспекти біорізноманіття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269355" y="2779633"/>
            <a:ext cx="503277" cy="503277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33780" y="2863453"/>
            <a:ext cx="174427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6996351" y="2779633"/>
            <a:ext cx="2950250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Регулювання клімату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996351" y="3612952"/>
            <a:ext cx="2950250" cy="1789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Біорізноманіття відіграє важливу роль у регулюванні клімату, поглинаючи вуглекислий газ та виділяючи кисень.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0319" y="2779633"/>
            <a:ext cx="503277" cy="503277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281880" y="2863453"/>
            <a:ext cx="280154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600" dirty="0"/>
          </a:p>
        </p:txBody>
      </p:sp>
      <p:sp>
        <p:nvSpPr>
          <p:cNvPr id="10" name="Text 7"/>
          <p:cNvSpPr/>
          <p:nvPr/>
        </p:nvSpPr>
        <p:spPr>
          <a:xfrm>
            <a:off x="10897314" y="2779633"/>
            <a:ext cx="2950250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Очищення води та повітря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897314" y="3612952"/>
            <a:ext cx="2950250" cy="2147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Рослини, гриби та мікроорганізми очищають воду та повітря, фільтруючи забруднення та забезпечуючи чисте середовище.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69355" y="6235660"/>
            <a:ext cx="503277" cy="503277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80202" y="6319480"/>
            <a:ext cx="281464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600" dirty="0"/>
          </a:p>
        </p:txBody>
      </p:sp>
      <p:sp>
        <p:nvSpPr>
          <p:cNvPr id="14" name="Text 11"/>
          <p:cNvSpPr/>
          <p:nvPr/>
        </p:nvSpPr>
        <p:spPr>
          <a:xfrm>
            <a:off x="6996351" y="6235660"/>
            <a:ext cx="3012877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Захист від ерозії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996351" y="6719411"/>
            <a:ext cx="6851094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Коріння рослин утримує ґрунт, запобігаючи ерозії та збереженню родючості ґрунтів.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24789"/>
            <a:ext cx="112171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Класифікація біорізноманіття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00544"/>
            <a:ext cx="38564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Рівні біорізноманіття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9816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Генетичне різноманіття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42388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Видове різноманіття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86608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Екосистемне різноманіття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3400544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Класифікація за таксономічними групами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433601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Тварини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477821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Рослини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522041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Гриби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66261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Мікроорганізми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21048"/>
            <a:ext cx="868275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Біорізноманіття тварин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669988"/>
            <a:ext cx="4196358" cy="2773799"/>
          </a:xfrm>
          <a:prstGeom prst="roundRect">
            <a:avLst>
              <a:gd name="adj" fmla="val 343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49044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Ссавці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394841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Від великих китів до дрібних мишей, ссавці демонструють велику різноманітність екосистем, адаптацій і поведінки.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4669988"/>
            <a:ext cx="4196358" cy="2773799"/>
          </a:xfrm>
          <a:prstGeom prst="roundRect">
            <a:avLst>
              <a:gd name="adj" fmla="val 343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51396" y="49044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Птахи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5394841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Птахи - це унікальна група тварин, що відзначаються різноманіттям кольорів, пісень і форм дзьобів.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4669988"/>
            <a:ext cx="4196358" cy="2773799"/>
          </a:xfrm>
          <a:prstGeom prst="roundRect">
            <a:avLst>
              <a:gd name="adj" fmla="val 343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4568" y="49044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Комахи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5394841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Комахи є найчисленнішою групою тварин на Землі, відіграючи важливу роль в екосистемах як запилювачі, хижаки та розкладачі.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741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2706" y="3019782"/>
            <a:ext cx="9939099" cy="618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Біорізноманіття рослин, грибів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7303770" y="3935135"/>
            <a:ext cx="22860" cy="3748683"/>
          </a:xfrm>
          <a:prstGeom prst="roundRect">
            <a:avLst>
              <a:gd name="adj" fmla="val 363666"/>
            </a:avLst>
          </a:prstGeom>
          <a:solidFill>
            <a:srgbClr val="BCDBD4"/>
          </a:solidFill>
          <a:ln/>
        </p:spPr>
      </p:sp>
      <p:sp>
        <p:nvSpPr>
          <p:cNvPr id="5" name="Shape 2"/>
          <p:cNvSpPr/>
          <p:nvPr/>
        </p:nvSpPr>
        <p:spPr>
          <a:xfrm>
            <a:off x="6422708" y="4368998"/>
            <a:ext cx="692706" cy="22860"/>
          </a:xfrm>
          <a:prstGeom prst="roundRect">
            <a:avLst>
              <a:gd name="adj" fmla="val 363666"/>
            </a:avLst>
          </a:prstGeom>
          <a:solidFill>
            <a:srgbClr val="BCDBD4"/>
          </a:solidFill>
          <a:ln/>
        </p:spPr>
      </p:sp>
      <p:sp>
        <p:nvSpPr>
          <p:cNvPr id="6" name="Shape 3"/>
          <p:cNvSpPr/>
          <p:nvPr/>
        </p:nvSpPr>
        <p:spPr>
          <a:xfrm>
            <a:off x="7092553" y="4157782"/>
            <a:ext cx="445294" cy="445294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237928" y="4231958"/>
            <a:ext cx="154424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3752493" y="4133017"/>
            <a:ext cx="2474119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Рослини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92706" y="4560927"/>
            <a:ext cx="5533906" cy="9497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Рослини відіграють ключову роль в екосистемах, забезпечуючи їжу, кисень та притулок для інших організмів.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514987" y="5358527"/>
            <a:ext cx="692706" cy="22860"/>
          </a:xfrm>
          <a:prstGeom prst="roundRect">
            <a:avLst>
              <a:gd name="adj" fmla="val 363666"/>
            </a:avLst>
          </a:prstGeom>
          <a:solidFill>
            <a:srgbClr val="BCDBD4"/>
          </a:solidFill>
          <a:ln/>
        </p:spPr>
      </p:sp>
      <p:sp>
        <p:nvSpPr>
          <p:cNvPr id="11" name="Shape 8"/>
          <p:cNvSpPr/>
          <p:nvPr/>
        </p:nvSpPr>
        <p:spPr>
          <a:xfrm>
            <a:off x="7092553" y="5147310"/>
            <a:ext cx="445294" cy="445294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191256" y="5221486"/>
            <a:ext cx="247888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8403788" y="5122545"/>
            <a:ext cx="2474119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Гриби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8403788" y="5550456"/>
            <a:ext cx="5533906" cy="9497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Гриби відіграють роль розкладачів, перетворюючи органічні речовини на мінеральні, та є важливим джерелом їжі для деяких тварин.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6422708" y="6344126"/>
            <a:ext cx="692706" cy="22860"/>
          </a:xfrm>
          <a:prstGeom prst="roundRect">
            <a:avLst>
              <a:gd name="adj" fmla="val 363666"/>
            </a:avLst>
          </a:prstGeom>
          <a:solidFill>
            <a:srgbClr val="BCDBD4"/>
          </a:solidFill>
          <a:ln/>
        </p:spPr>
      </p:sp>
      <p:sp>
        <p:nvSpPr>
          <p:cNvPr id="16" name="Shape 13"/>
          <p:cNvSpPr/>
          <p:nvPr/>
        </p:nvSpPr>
        <p:spPr>
          <a:xfrm>
            <a:off x="7092553" y="6132909"/>
            <a:ext cx="445294" cy="445294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190661" y="6207085"/>
            <a:ext cx="249079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3237786" y="6108144"/>
            <a:ext cx="2988826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Лікарські рослини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692706" y="6536055"/>
            <a:ext cx="5533906" cy="9497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Багато рослин мають лікувальні властивості, які використовуються в традиційній медицині та фармацевтиці.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2107" y="520541"/>
            <a:ext cx="7819787" cy="2364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Збереження біорізноманіття у контексті сталого розвитку</a:t>
            </a:r>
            <a:endParaRPr lang="en-US" sz="37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07" y="3168848"/>
            <a:ext cx="945833" cy="151340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91665" y="3357920"/>
            <a:ext cx="3317319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Збереження ресурсів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1891665" y="3766899"/>
            <a:ext cx="6590228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Раціональне використання природних ресурсів, таких як вода, ліс та енергія, для збереження їх для майбутніх поколінь.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07" y="4682252"/>
            <a:ext cx="945833" cy="151340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891665" y="4871323"/>
            <a:ext cx="4700111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Захист природних середовищ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1891665" y="5280303"/>
            <a:ext cx="6590228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Створення національних парків, заповідників та інших охоронних територій для збереження екосистем та видів.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107" y="6195655"/>
            <a:ext cx="945833" cy="151340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891665" y="6384727"/>
            <a:ext cx="6207681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Створення екологічно чистих технологій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1891665" y="6793706"/>
            <a:ext cx="6590228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Розробка нових технологій, які мінімізують негативний вплив на довкілля та сприяють збереженню біорізноманіття.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99649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Характеристика стану біорізноманіття України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174927"/>
            <a:ext cx="7556421" cy="3054906"/>
          </a:xfrm>
          <a:prstGeom prst="roundRect">
            <a:avLst>
              <a:gd name="adj" fmla="val 311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4182547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8224" y="4326255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Видове різноманіття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802624" y="4326255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Високе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801410" y="4832866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028224" y="4976574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Загрози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802624" y="4976574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Знеліснення, забруднення, інвазійні види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801410" y="5846088"/>
            <a:ext cx="7541181" cy="137612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028224" y="5989796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Охорона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4802624" y="5989796"/>
            <a:ext cx="3313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Національні парки, заповідники, програми збереження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74926" y="595789"/>
            <a:ext cx="7966948" cy="157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Аналіз методологічних підходів до оцінки загроз біорізноманіттю</a:t>
            </a:r>
            <a:endParaRPr lang="en-US" sz="3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926" y="2424232"/>
            <a:ext cx="420291" cy="42029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074926" y="3012638"/>
            <a:ext cx="2101929" cy="262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Моніторинг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6074926" y="3376136"/>
            <a:ext cx="7966948" cy="268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Систематичне спостереження за станом біорізноманіття для виявлення змін та оцінки загроз.</a:t>
            </a:r>
            <a:endParaRPr lang="en-US" sz="13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926" y="4149566"/>
            <a:ext cx="420291" cy="42029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074926" y="4737973"/>
            <a:ext cx="2101929" cy="262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Картування</a:t>
            </a:r>
            <a:endParaRPr lang="en-US" sz="1650" dirty="0"/>
          </a:p>
        </p:txBody>
      </p:sp>
      <p:sp>
        <p:nvSpPr>
          <p:cNvPr id="9" name="Text 4"/>
          <p:cNvSpPr/>
          <p:nvPr/>
        </p:nvSpPr>
        <p:spPr>
          <a:xfrm>
            <a:off x="6074926" y="5101471"/>
            <a:ext cx="7966948" cy="537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Визначення просторового розподілу видів та екосистем для ідентифікації областей з високим рівнем біорізноманіття.</a:t>
            </a:r>
            <a:endParaRPr lang="en-US" sz="13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926" y="6143863"/>
            <a:ext cx="420291" cy="42029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74926" y="6732270"/>
            <a:ext cx="2101929" cy="262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Аналіз даних</a:t>
            </a:r>
            <a:endParaRPr lang="en-US" sz="1650" dirty="0"/>
          </a:p>
        </p:txBody>
      </p:sp>
      <p:sp>
        <p:nvSpPr>
          <p:cNvPr id="12" name="Text 6"/>
          <p:cNvSpPr/>
          <p:nvPr/>
        </p:nvSpPr>
        <p:spPr>
          <a:xfrm>
            <a:off x="6074926" y="7095768"/>
            <a:ext cx="7966948" cy="537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Використання статистичних та екологічних моделей для оцінки впливу факторів на біорізноманіття.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7557" y="776764"/>
            <a:ext cx="7781687" cy="2432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Міжнародні зобов’язання України щодо збереження біорізноманіття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167557" y="3720346"/>
            <a:ext cx="437912" cy="437912"/>
          </a:xfrm>
          <a:prstGeom prst="roundRect">
            <a:avLst>
              <a:gd name="adj" fmla="val 18668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10551" y="3793331"/>
            <a:ext cx="151805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6800017" y="3720346"/>
            <a:ext cx="3161109" cy="912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Конвенція про біологічне різноманіття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800017" y="4749641"/>
            <a:ext cx="3161109" cy="934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Міжнародна угода, спрямована на збереження біорізноманіття та його сталого використання.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10155674" y="3720346"/>
            <a:ext cx="437912" cy="437912"/>
          </a:xfrm>
          <a:prstGeom prst="roundRect">
            <a:avLst>
              <a:gd name="adj" fmla="val 18668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252710" y="3793331"/>
            <a:ext cx="243721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10788134" y="3720346"/>
            <a:ext cx="3161109" cy="912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Стратегія збереження біорізноманіття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0788134" y="4749641"/>
            <a:ext cx="3161109" cy="1245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Національний план дій, що визначає пріоритети та заходи щодо збереження біорізноманіття в Україні.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167557" y="6409015"/>
            <a:ext cx="437912" cy="437912"/>
          </a:xfrm>
          <a:prstGeom prst="roundRect">
            <a:avLst>
              <a:gd name="adj" fmla="val 18668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263997" y="6482001"/>
            <a:ext cx="244912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6800017" y="6409015"/>
            <a:ext cx="3557468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Міжнародні програми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800017" y="6829901"/>
            <a:ext cx="7149227" cy="622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Співпраця з міжнародними організаціями та країнами для обміну досвідом та реалізації спільних проектів.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491</Words>
  <Application>Microsoft Office PowerPoint</Application>
  <PresentationFormat>Произвольный</PresentationFormat>
  <Paragraphs>88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Open Sans Medium</vt:lpstr>
      <vt:lpstr>Unbounded Bold</vt:lpstr>
      <vt:lpstr>Open Sans Bold</vt:lpstr>
      <vt:lpstr>Calibri</vt:lpstr>
      <vt:lpstr>Arial</vt:lpstr>
      <vt:lpstr>Open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NATALIA</cp:lastModifiedBy>
  <cp:revision>2</cp:revision>
  <dcterms:created xsi:type="dcterms:W3CDTF">2024-10-29T19:46:28Z</dcterms:created>
  <dcterms:modified xsi:type="dcterms:W3CDTF">2024-10-29T19:48:15Z</dcterms:modified>
</cp:coreProperties>
</file>