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76" r:id="rId11"/>
    <p:sldId id="267" r:id="rId12"/>
    <p:sldId id="266" r:id="rId13"/>
    <p:sldId id="268" r:id="rId14"/>
    <p:sldId id="277" r:id="rId15"/>
    <p:sldId id="278" r:id="rId16"/>
    <p:sldId id="279" r:id="rId17"/>
    <p:sldId id="269" r:id="rId18"/>
    <p:sldId id="270" r:id="rId19"/>
    <p:sldId id="271" r:id="rId20"/>
    <p:sldId id="272" r:id="rId21"/>
    <p:sldId id="273" r:id="rId22"/>
    <p:sldId id="280" r:id="rId23"/>
    <p:sldId id="274" r:id="rId24"/>
    <p:sldId id="281" r:id="rId25"/>
    <p:sldId id="282" r:id="rId26"/>
    <p:sldId id="283" r:id="rId27"/>
    <p:sldId id="284" r:id="rId28"/>
    <p:sldId id="285" r:id="rId29"/>
    <p:sldId id="286" r:id="rId30"/>
    <p:sldId id="275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Лысенко" initials="МЛ" lastIdx="1" clrIdx="0">
    <p:extLst>
      <p:ext uri="{19B8F6BF-5375-455C-9EA6-DF929625EA0E}">
        <p15:presenceInfo xmlns:p15="http://schemas.microsoft.com/office/powerpoint/2012/main" userId="a17213f4aae868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575"/>
    <a:srgbClr val="F14A64"/>
    <a:srgbClr val="BB3F45"/>
    <a:srgbClr val="CB1C5D"/>
    <a:srgbClr val="7ABBD4"/>
    <a:srgbClr val="7377C1"/>
    <a:srgbClr val="724EA8"/>
    <a:srgbClr val="F8BB68"/>
    <a:srgbClr val="D6911B"/>
    <a:srgbClr val="40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00CE5-9366-4FBE-9023-000CEC20C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Електронна комерція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E65ABB-3E0C-4CCE-981F-B50B07791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7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3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B4893A-EFF8-4BE4-AAE3-47190B4B8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16DF6CAC-41D0-4F19-A765-990C0DD2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122544A-B2F7-4622-A358-2612E7C7D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775C6-8871-45D7-926E-CA26905A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приклад</a:t>
            </a: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CBD74C7A-899B-47AD-8724-57213BEC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Модель AIDA в маркетинге: принципы работы, техника продаж, примеры формулы  AIDA в рекламе | Calltouch.Блог">
            <a:extLst>
              <a:ext uri="{FF2B5EF4-FFF2-40B4-BE49-F238E27FC236}">
                <a16:creationId xmlns:a16="http://schemas.microsoft.com/office/drawing/2014/main" id="{97E15BB2-FC92-45F7-888C-B89C90D6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920" y="484632"/>
            <a:ext cx="2548542" cy="36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12AF4A-E72C-45E0-858E-CAA9ACEA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6DD1755-20FA-4EA0-9CAC-E624DC6DA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Структура мотивации потребителей. AIDA. - BTL-агентство, БТЛ-акции,  промоушен акции, промо акции, промо агентство, услуги BTL, акции БТЛ,  услуги промоутеров, услуги мерчандайзеров, услуги тайных покупателей, Btl  по всей Украине, хостес, флеш-моб ...">
            <a:extLst>
              <a:ext uri="{FF2B5EF4-FFF2-40B4-BE49-F238E27FC236}">
                <a16:creationId xmlns:a16="http://schemas.microsoft.com/office/drawing/2014/main" id="{263FB734-30B1-4C3B-9CCC-496DA7DD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1038244"/>
            <a:ext cx="3517120" cy="24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1BD804D-D4B8-4DEA-A320-3FBC10B10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3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08B1-D9C8-445B-B5F2-863BBBD8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Недолік </a:t>
            </a:r>
            <a:r>
              <a:rPr lang="en-US" dirty="0">
                <a:solidFill>
                  <a:srgbClr val="FFFFFF"/>
                </a:solidFill>
              </a:rPr>
              <a:t>AIDA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242" name="Picture 2" descr="Rusability">
            <a:extLst>
              <a:ext uri="{FF2B5EF4-FFF2-40B4-BE49-F238E27FC236}">
                <a16:creationId xmlns:a16="http://schemas.microsoft.com/office/drawing/2014/main" id="{3B84F39E-6877-4CA3-B9BF-EB71B7DC5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r="4140" b="3"/>
          <a:stretch/>
        </p:blipFill>
        <p:spPr bwMode="auto">
          <a:xfrm>
            <a:off x="327547" y="30268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9FCEB-45D7-4419-9CB0-3B390678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825" y="917725"/>
            <a:ext cx="3923919" cy="4852362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>
                <a:solidFill>
                  <a:srgbClr val="FFFFFF"/>
                </a:solidFill>
              </a:rPr>
              <a:t>AIDA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ніяк</a:t>
            </a:r>
            <a:r>
              <a:rPr lang="ru-RU" sz="2000" dirty="0">
                <a:solidFill>
                  <a:srgbClr val="FFFFFF"/>
                </a:solidFill>
              </a:rPr>
              <a:t> не </a:t>
            </a:r>
            <a:r>
              <a:rPr lang="ru-RU" sz="2000" dirty="0" err="1">
                <a:solidFill>
                  <a:srgbClr val="FFFFFF"/>
                </a:solidFill>
              </a:rPr>
              <a:t>орієнтована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зав'язування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довгострокових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відносин</a:t>
            </a:r>
            <a:r>
              <a:rPr lang="ru-RU" sz="2000" dirty="0">
                <a:solidFill>
                  <a:srgbClr val="FFFFFF"/>
                </a:solidFill>
              </a:rPr>
              <a:t>. </a:t>
            </a:r>
            <a:r>
              <a:rPr lang="ru-RU" sz="2000" dirty="0" err="1">
                <a:solidFill>
                  <a:srgbClr val="FFFFFF"/>
                </a:solidFill>
              </a:rPr>
              <a:t>Простіше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кажучи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людина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виконавши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потрібну</a:t>
            </a:r>
            <a:r>
              <a:rPr lang="ru-RU" sz="2000" dirty="0">
                <a:solidFill>
                  <a:srgbClr val="FFFFFF"/>
                </a:solidFill>
              </a:rPr>
              <a:t> нам </a:t>
            </a:r>
            <a:r>
              <a:rPr lang="ru-RU" sz="2000" dirty="0" err="1">
                <a:solidFill>
                  <a:srgbClr val="FFFFFF"/>
                </a:solidFill>
              </a:rPr>
              <a:t>дію</a:t>
            </a:r>
            <a:r>
              <a:rPr lang="ru-RU" sz="2000" dirty="0">
                <a:solidFill>
                  <a:srgbClr val="FFFFFF"/>
                </a:solidFill>
              </a:rPr>
              <a:t>, досягнув результату. </a:t>
            </a:r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сподобається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покупцям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послуга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або</a:t>
            </a:r>
            <a:r>
              <a:rPr lang="ru-RU" sz="2000" dirty="0">
                <a:solidFill>
                  <a:srgbClr val="FFFFFF"/>
                </a:solidFill>
              </a:rPr>
              <a:t> товар, </a:t>
            </a:r>
            <a:r>
              <a:rPr lang="ru-RU" sz="2000" dirty="0" err="1">
                <a:solidFill>
                  <a:srgbClr val="FFFFFF"/>
                </a:solidFill>
              </a:rPr>
              <a:t>виявилась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ця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пропозицію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вигідним</a:t>
            </a:r>
            <a:r>
              <a:rPr lang="ru-RU" sz="2000" dirty="0">
                <a:solidFill>
                  <a:srgbClr val="FFFFFF"/>
                </a:solidFill>
              </a:rPr>
              <a:t> для </a:t>
            </a:r>
            <a:r>
              <a:rPr lang="ru-RU" sz="2000" dirty="0" err="1">
                <a:solidFill>
                  <a:srgbClr val="FFFFFF"/>
                </a:solidFill>
              </a:rPr>
              <a:t>нього</a:t>
            </a:r>
            <a:r>
              <a:rPr lang="ru-RU" sz="2000" dirty="0">
                <a:solidFill>
                  <a:srgbClr val="FFFFFF"/>
                </a:solidFill>
              </a:rPr>
              <a:t> - все </a:t>
            </a:r>
            <a:r>
              <a:rPr lang="ru-RU" sz="2000" dirty="0" err="1">
                <a:solidFill>
                  <a:srgbClr val="FFFFFF"/>
                </a:solidFill>
              </a:rPr>
              <a:t>це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залишається</a:t>
            </a:r>
            <a:r>
              <a:rPr lang="ru-RU" sz="2000" dirty="0">
                <a:solidFill>
                  <a:srgbClr val="FFFFFF"/>
                </a:solidFill>
              </a:rPr>
              <a:t> за кадром. Формула AIDA </a:t>
            </a:r>
            <a:r>
              <a:rPr lang="ru-RU" sz="2000" dirty="0" err="1">
                <a:solidFill>
                  <a:srgbClr val="FFFFFF"/>
                </a:solidFill>
              </a:rPr>
              <a:t>спрямована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разову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дію</a:t>
            </a:r>
            <a:r>
              <a:rPr lang="ru-RU" sz="2000" dirty="0">
                <a:solidFill>
                  <a:srgbClr val="FFFFFF"/>
                </a:solidFill>
              </a:rPr>
              <a:t> і не </a:t>
            </a:r>
            <a:r>
              <a:rPr lang="ru-RU" sz="2000" dirty="0" err="1">
                <a:solidFill>
                  <a:srgbClr val="FFFFFF"/>
                </a:solidFill>
              </a:rPr>
              <a:t>враховує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подальший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розвиток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відносин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42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 ways to Improve Customer Satisfaction and Loyalty - Robinson &amp; Co">
            <a:extLst>
              <a:ext uri="{FF2B5EF4-FFF2-40B4-BE49-F238E27FC236}">
                <a16:creationId xmlns:a16="http://schemas.microsoft.com/office/drawing/2014/main" id="{8CBF9545-D3B9-4A03-9686-96EDCAEC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4348"/>
          <a:stretch/>
        </p:blipFill>
        <p:spPr bwMode="auto">
          <a:xfrm>
            <a:off x="6810373" y="38105"/>
            <a:ext cx="5381627" cy="67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EB829-D60B-405E-BDDD-47F02F56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Модель 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AIDA</a:t>
            </a:r>
            <a:r>
              <a:rPr lang="en-US" sz="6000" b="1" dirty="0">
                <a:solidFill>
                  <a:srgbClr val="FF0000"/>
                </a:solidFill>
                <a:latin typeface="Helvetica Neue"/>
              </a:rPr>
              <a:t>S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C382C-12D5-4326-A934-8E6F5C09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Satisfaction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</a:rPr>
              <a:t>). </a:t>
            </a:r>
            <a:r>
              <a:rPr lang="ru-RU" sz="2000" dirty="0" err="1">
                <a:solidFill>
                  <a:srgbClr val="000000"/>
                </a:solidFill>
              </a:rPr>
              <a:t>П'ятий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етап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підтверджує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людина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повністю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задоволений</a:t>
            </a:r>
            <a:r>
              <a:rPr lang="ru-RU" sz="2000" dirty="0">
                <a:solidFill>
                  <a:srgbClr val="000000"/>
                </a:solidFill>
              </a:rPr>
              <a:t> і, </a:t>
            </a:r>
            <a:r>
              <a:rPr lang="ru-RU" sz="2000" dirty="0" err="1">
                <a:solidFill>
                  <a:srgbClr val="000000"/>
                </a:solidFill>
              </a:rPr>
              <a:t>швидше</a:t>
            </a:r>
            <a:r>
              <a:rPr lang="ru-RU" sz="2000" dirty="0">
                <a:solidFill>
                  <a:srgbClr val="000000"/>
                </a:solidFill>
              </a:rPr>
              <a:t> за все, </a:t>
            </a:r>
            <a:r>
              <a:rPr lang="ru-RU" sz="2000" dirty="0" err="1">
                <a:solidFill>
                  <a:srgbClr val="000000"/>
                </a:solidFill>
              </a:rPr>
              <a:t>повернеться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знову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Наявність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цього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етапу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вчить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рекламодавця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відповідати</a:t>
            </a:r>
            <a:r>
              <a:rPr lang="ru-RU" sz="2000" dirty="0">
                <a:solidFill>
                  <a:srgbClr val="000000"/>
                </a:solidFill>
              </a:rPr>
              <a:t> за будь-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обіцянки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дані</a:t>
            </a:r>
            <a:r>
              <a:rPr lang="ru-RU" sz="2000" dirty="0">
                <a:solidFill>
                  <a:srgbClr val="000000"/>
                </a:solidFill>
              </a:rPr>
              <a:t> в рекламному </a:t>
            </a:r>
            <a:r>
              <a:rPr lang="ru-RU" sz="2000" dirty="0" err="1">
                <a:solidFill>
                  <a:srgbClr val="000000"/>
                </a:solidFill>
              </a:rPr>
              <a:t>посланні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пообіцяли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абонементи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прекрасний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тренажерний</a:t>
            </a:r>
            <a:r>
              <a:rPr lang="ru-RU" sz="2000" dirty="0">
                <a:solidFill>
                  <a:srgbClr val="000000"/>
                </a:solidFill>
              </a:rPr>
              <a:t> зал, а на </a:t>
            </a:r>
            <a:r>
              <a:rPr lang="ru-RU" sz="2000" dirty="0" err="1">
                <a:solidFill>
                  <a:srgbClr val="000000"/>
                </a:solidFill>
              </a:rPr>
              <a:t>ділі</a:t>
            </a:r>
            <a:r>
              <a:rPr lang="ru-RU" sz="2000" dirty="0">
                <a:solidFill>
                  <a:srgbClr val="000000"/>
                </a:solidFill>
              </a:rPr>
              <a:t> продали доступ в </a:t>
            </a:r>
            <a:r>
              <a:rPr lang="ru-RU" sz="2000" dirty="0" err="1">
                <a:solidFill>
                  <a:srgbClr val="000000"/>
                </a:solidFill>
              </a:rPr>
              <a:t>аварійний</a:t>
            </a:r>
            <a:r>
              <a:rPr lang="ru-RU" sz="2000" dirty="0">
                <a:solidFill>
                  <a:srgbClr val="000000"/>
                </a:solidFill>
              </a:rPr>
              <a:t> спортзал </a:t>
            </a:r>
            <a:r>
              <a:rPr lang="ru-RU" sz="2000" dirty="0" err="1">
                <a:solidFill>
                  <a:srgbClr val="000000"/>
                </a:solidFill>
              </a:rPr>
              <a:t>школи</a:t>
            </a:r>
            <a:r>
              <a:rPr lang="ru-RU" sz="2000" dirty="0">
                <a:solidFill>
                  <a:srgbClr val="000000"/>
                </a:solidFill>
              </a:rPr>
              <a:t> з одним </a:t>
            </a:r>
            <a:r>
              <a:rPr lang="ru-RU" sz="2000" dirty="0" err="1">
                <a:solidFill>
                  <a:srgbClr val="000000"/>
                </a:solidFill>
              </a:rPr>
              <a:t>турніком</a:t>
            </a:r>
            <a:r>
              <a:rPr lang="ru-RU" sz="2000" dirty="0">
                <a:solidFill>
                  <a:srgbClr val="000000"/>
                </a:solidFill>
              </a:rPr>
              <a:t> і штангою, то </a:t>
            </a:r>
            <a:r>
              <a:rPr lang="en-US" sz="2000" dirty="0">
                <a:solidFill>
                  <a:srgbClr val="000000"/>
                </a:solidFill>
              </a:rPr>
              <a:t>AIDA </a:t>
            </a:r>
            <a:r>
              <a:rPr lang="ru-RU" sz="2000" dirty="0">
                <a:solidFill>
                  <a:srgbClr val="000000"/>
                </a:solidFill>
              </a:rPr>
              <a:t>все одно </a:t>
            </a:r>
            <a:r>
              <a:rPr lang="ru-RU" sz="2000" dirty="0" err="1">
                <a:solidFill>
                  <a:srgbClr val="000000"/>
                </a:solidFill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спрацювала</a:t>
            </a:r>
            <a:r>
              <a:rPr lang="ru-RU" sz="2000" dirty="0">
                <a:solidFill>
                  <a:srgbClr val="000000"/>
                </a:solidFill>
              </a:rPr>
              <a:t>. А ось формула </a:t>
            </a:r>
            <a:r>
              <a:rPr lang="en-US" sz="2000" dirty="0">
                <a:solidFill>
                  <a:srgbClr val="000000"/>
                </a:solidFill>
              </a:rPr>
              <a:t>AIDAS - </a:t>
            </a:r>
            <a:r>
              <a:rPr lang="ru-RU" sz="2000" dirty="0" err="1">
                <a:solidFill>
                  <a:srgbClr val="000000"/>
                </a:solidFill>
              </a:rPr>
              <a:t>немає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Тільки</a:t>
            </a:r>
            <a:r>
              <a:rPr lang="ru-RU" sz="2000" dirty="0">
                <a:solidFill>
                  <a:srgbClr val="000000"/>
                </a:solidFill>
              </a:rPr>
              <a:t> в тому </a:t>
            </a:r>
            <a:r>
              <a:rPr lang="ru-RU" sz="2000" dirty="0" err="1">
                <a:solidFill>
                  <a:srgbClr val="000000"/>
                </a:solidFill>
              </a:rPr>
              <a:t>випадку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виконані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всі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п'ять</a:t>
            </a:r>
            <a:r>
              <a:rPr lang="ru-RU" sz="2000" dirty="0">
                <a:solidFill>
                  <a:srgbClr val="000000"/>
                </a:solidFill>
              </a:rPr>
              <a:t> умов, результат для </a:t>
            </a:r>
            <a:r>
              <a:rPr lang="ru-RU" sz="2000" dirty="0" err="1">
                <a:solidFill>
                  <a:srgbClr val="000000"/>
                </a:solidFill>
              </a:rPr>
              <a:t>формули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AIDAS </a:t>
            </a:r>
            <a:r>
              <a:rPr lang="ru-RU" sz="2000" dirty="0" err="1">
                <a:solidFill>
                  <a:srgbClr val="000000"/>
                </a:solidFill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досягнутим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34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D907-4950-4B07-B921-C4B870E1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uk-UA" dirty="0"/>
              <a:t>Модель </a:t>
            </a:r>
            <a:r>
              <a:rPr lang="en-US" b="1" dirty="0">
                <a:solidFill>
                  <a:srgbClr val="406464"/>
                </a:solidFill>
              </a:rPr>
              <a:t>O</a:t>
            </a:r>
            <a:r>
              <a:rPr lang="en-US" b="1" dirty="0">
                <a:solidFill>
                  <a:srgbClr val="D6911B"/>
                </a:solidFill>
              </a:rPr>
              <a:t>D</a:t>
            </a:r>
            <a:r>
              <a:rPr lang="en-US" b="1" dirty="0">
                <a:solidFill>
                  <a:srgbClr val="BB3F45"/>
                </a:solidFill>
              </a:rPr>
              <a:t>C</a:t>
            </a:r>
            <a:endParaRPr lang="ru-RU" b="1" dirty="0">
              <a:solidFill>
                <a:srgbClr val="BB3F4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9D148-9F82-465A-81B2-E004B040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286000"/>
            <a:ext cx="7579995" cy="402336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406464"/>
                </a:solidFill>
              </a:rPr>
              <a:t>Offer</a:t>
            </a:r>
            <a:r>
              <a:rPr lang="en-US" sz="2800" dirty="0"/>
              <a:t> (</a:t>
            </a:r>
            <a:r>
              <a:rPr lang="ru-RU" sz="2800" dirty="0" err="1"/>
              <a:t>пропозиція</a:t>
            </a:r>
            <a:r>
              <a:rPr lang="ru-RU" sz="2800" dirty="0"/>
              <a:t>)</a:t>
            </a:r>
            <a:endParaRPr lang="en-US" sz="2800" dirty="0"/>
          </a:p>
          <a:p>
            <a:pPr algn="just"/>
            <a:r>
              <a:rPr lang="en-US" sz="3600" b="1" dirty="0">
                <a:solidFill>
                  <a:srgbClr val="D6911B"/>
                </a:solidFill>
              </a:rPr>
              <a:t>Deadline</a:t>
            </a:r>
            <a:r>
              <a:rPr lang="en-US" sz="2800" dirty="0"/>
              <a:t> (</a:t>
            </a:r>
            <a:r>
              <a:rPr lang="ru-RU" sz="2800" dirty="0"/>
              <a:t>дедлайн, </a:t>
            </a:r>
            <a:r>
              <a:rPr lang="ru-RU" sz="2800" dirty="0" err="1"/>
              <a:t>обмеження</a:t>
            </a:r>
            <a:r>
              <a:rPr lang="ru-RU" sz="2800" dirty="0"/>
              <a:t>)</a:t>
            </a:r>
            <a:endParaRPr lang="en-US" sz="2800" dirty="0"/>
          </a:p>
          <a:p>
            <a:pPr algn="just"/>
            <a:r>
              <a:rPr lang="en-US" sz="3600" b="1" dirty="0">
                <a:solidFill>
                  <a:srgbClr val="BB3F45"/>
                </a:solidFill>
              </a:rPr>
              <a:t>Call to Action </a:t>
            </a:r>
            <a:r>
              <a:rPr lang="en-US" sz="2800" dirty="0"/>
              <a:t>(</a:t>
            </a:r>
            <a:r>
              <a:rPr lang="ru-RU" sz="2800" dirty="0" err="1"/>
              <a:t>заклик</a:t>
            </a:r>
            <a:r>
              <a:rPr lang="ru-RU" sz="2800" dirty="0"/>
              <a:t> до </a:t>
            </a:r>
            <a:r>
              <a:rPr lang="ru-RU" sz="2800" dirty="0" err="1"/>
              <a:t>дії</a:t>
            </a:r>
            <a:r>
              <a:rPr lang="ru-RU" sz="2800" dirty="0"/>
              <a:t>). </a:t>
            </a:r>
            <a:endParaRPr lang="en-US" sz="2800" dirty="0"/>
          </a:p>
          <a:p>
            <a:pPr marL="0" indent="0" algn="just">
              <a:buNone/>
            </a:pPr>
            <a:endParaRPr lang="en-US" sz="1900" dirty="0"/>
          </a:p>
          <a:p>
            <a:pPr algn="just"/>
            <a:r>
              <a:rPr lang="uk-UA" sz="1900" dirty="0"/>
              <a:t>Впізнали</a:t>
            </a:r>
            <a:r>
              <a:rPr lang="ru-RU" sz="1900" dirty="0"/>
              <a:t>?! Правильно, </a:t>
            </a:r>
            <a:r>
              <a:rPr lang="ru-RU" sz="1900" dirty="0" err="1"/>
              <a:t>це</a:t>
            </a:r>
            <a:r>
              <a:rPr lang="ru-RU" sz="1900" dirty="0"/>
              <a:t> ж </a:t>
            </a:r>
            <a:r>
              <a:rPr lang="ru-RU" sz="1900" dirty="0" err="1"/>
              <a:t>улюблена</a:t>
            </a:r>
            <a:r>
              <a:rPr lang="ru-RU" sz="1900" dirty="0"/>
              <a:t> схема продажу </a:t>
            </a:r>
            <a:r>
              <a:rPr lang="ru-RU" sz="1900" dirty="0" err="1"/>
              <a:t>всього</a:t>
            </a:r>
            <a:r>
              <a:rPr lang="ru-RU" sz="1900" dirty="0"/>
              <a:t> </a:t>
            </a:r>
            <a:r>
              <a:rPr lang="ru-RU" sz="1900" dirty="0" err="1"/>
              <a:t>підряд</a:t>
            </a:r>
            <a:r>
              <a:rPr lang="ru-RU" sz="1900" dirty="0"/>
              <a:t>, </a:t>
            </a:r>
            <a:r>
              <a:rPr lang="ru-RU" sz="1900" dirty="0" err="1"/>
              <a:t>починаючи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китайських</a:t>
            </a:r>
            <a:r>
              <a:rPr lang="ru-RU" sz="1900" dirty="0"/>
              <a:t> годин і </a:t>
            </a:r>
            <a:r>
              <a:rPr lang="ru-RU" sz="1900" dirty="0" err="1"/>
              <a:t>закінчуючи</a:t>
            </a:r>
            <a:r>
              <a:rPr lang="ru-RU" sz="1900" dirty="0"/>
              <a:t> квартирами. </a:t>
            </a:r>
            <a:r>
              <a:rPr lang="en-US" sz="1900" dirty="0"/>
              <a:t>Landing Page, </a:t>
            </a:r>
            <a:r>
              <a:rPr lang="ru-RU" sz="1900" dirty="0" err="1"/>
              <a:t>створені</a:t>
            </a:r>
            <a:r>
              <a:rPr lang="ru-RU" sz="1900" dirty="0"/>
              <a:t> за простим принципом </a:t>
            </a:r>
            <a:r>
              <a:rPr lang="ru-RU" sz="1900" dirty="0" err="1"/>
              <a:t>формули</a:t>
            </a:r>
            <a:r>
              <a:rPr lang="ru-RU" sz="1900" dirty="0"/>
              <a:t> </a:t>
            </a:r>
            <a:r>
              <a:rPr lang="en-US" sz="1900" dirty="0"/>
              <a:t>ODC, </a:t>
            </a:r>
            <a:r>
              <a:rPr lang="ru-RU" sz="1900" dirty="0" err="1"/>
              <a:t>складають</a:t>
            </a:r>
            <a:r>
              <a:rPr lang="ru-RU" sz="1900" dirty="0"/>
              <a:t> не </a:t>
            </a:r>
            <a:r>
              <a:rPr lang="ru-RU" sz="1900" dirty="0" err="1"/>
              <a:t>менше</a:t>
            </a:r>
            <a:r>
              <a:rPr lang="ru-RU" sz="1900" dirty="0"/>
              <a:t> 70%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загальної</a:t>
            </a:r>
            <a:r>
              <a:rPr lang="ru-RU" sz="1900" dirty="0"/>
              <a:t> </a:t>
            </a:r>
            <a:r>
              <a:rPr lang="ru-RU" sz="1900" dirty="0" err="1"/>
              <a:t>маси</a:t>
            </a:r>
            <a:r>
              <a:rPr lang="ru-RU" sz="1900" dirty="0"/>
              <a:t> </a:t>
            </a:r>
            <a:r>
              <a:rPr lang="ru-RU" sz="1900" dirty="0" err="1"/>
              <a:t>всіх</a:t>
            </a:r>
            <a:r>
              <a:rPr lang="ru-RU" sz="1900" dirty="0"/>
              <a:t> </a:t>
            </a:r>
            <a:r>
              <a:rPr lang="ru-RU" sz="1900" dirty="0" err="1"/>
              <a:t>посадочних</a:t>
            </a:r>
            <a:r>
              <a:rPr lang="ru-RU" sz="1900" dirty="0"/>
              <a:t> </a:t>
            </a:r>
            <a:r>
              <a:rPr lang="ru-RU" sz="1900" dirty="0" err="1"/>
              <a:t>сторінок</a:t>
            </a:r>
            <a:r>
              <a:rPr lang="ru-RU" sz="1900" dirty="0"/>
              <a:t> в </a:t>
            </a:r>
            <a:r>
              <a:rPr lang="ru-RU" sz="1900" dirty="0" err="1"/>
              <a:t>інтернеті</a:t>
            </a:r>
            <a:r>
              <a:rPr lang="ru-RU" sz="1900" dirty="0"/>
              <a:t>.</a:t>
            </a:r>
          </a:p>
        </p:txBody>
      </p:sp>
      <p:pic>
        <p:nvPicPr>
          <p:cNvPr id="12292" name="Picture 4" descr="формула ODC">
            <a:extLst>
              <a:ext uri="{FF2B5EF4-FFF2-40B4-BE49-F238E27FC236}">
                <a16:creationId xmlns:a16="http://schemas.microsoft.com/office/drawing/2014/main" id="{EC0CB068-D85A-4F31-80D7-34000CAA5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15214"/>
          <a:stretch/>
        </p:blipFill>
        <p:spPr bwMode="auto">
          <a:xfrm>
            <a:off x="8310880" y="10"/>
            <a:ext cx="38811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1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pecial-offer - KONGRES – Europe Events and Meetings Industry Magazine">
            <a:extLst>
              <a:ext uri="{FF2B5EF4-FFF2-40B4-BE49-F238E27FC236}">
                <a16:creationId xmlns:a16="http://schemas.microsoft.com/office/drawing/2014/main" id="{6BC1F705-3E58-44B1-B8A2-66771DAA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1429173"/>
            <a:ext cx="3999654" cy="39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8A87F-B7CA-4A67-9F9A-5C14EBA7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DA575"/>
                </a:solidFill>
              </a:rPr>
              <a:t>Offer</a:t>
            </a:r>
            <a:r>
              <a:rPr lang="ru-RU" b="1" dirty="0">
                <a:solidFill>
                  <a:srgbClr val="1DA575"/>
                </a:solidFill>
              </a:rPr>
              <a:t> </a:t>
            </a:r>
            <a:endParaRPr lang="ru-RU" dirty="0">
              <a:solidFill>
                <a:srgbClr val="1DA57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FA692-AE70-4955-91CD-68ECC96D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605397" cy="393192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Offer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побачивши</a:t>
            </a:r>
            <a:r>
              <a:rPr lang="ru-RU" dirty="0"/>
              <a:t> яке,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певну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вигоду</a:t>
            </a:r>
            <a:r>
              <a:rPr lang="ru-RU" dirty="0"/>
              <a:t>. Не просто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і </a:t>
            </a:r>
            <a:r>
              <a:rPr lang="ru-RU" dirty="0" err="1"/>
              <a:t>гарна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.</a:t>
            </a:r>
          </a:p>
          <a:p>
            <a:pPr algn="just"/>
            <a:r>
              <a:rPr lang="ru-RU" sz="3200" b="1" dirty="0">
                <a:solidFill>
                  <a:srgbClr val="00B050"/>
                </a:solidFill>
              </a:rPr>
              <a:t>+</a:t>
            </a:r>
            <a:r>
              <a:rPr lang="ru-RU" b="1" dirty="0"/>
              <a:t>  </a:t>
            </a:r>
            <a:r>
              <a:rPr lang="ru-RU" dirty="0" err="1"/>
              <a:t>Вдала</a:t>
            </a:r>
            <a:r>
              <a:rPr lang="ru-RU" dirty="0"/>
              <a:t> </a:t>
            </a:r>
            <a:r>
              <a:rPr lang="ru-RU" dirty="0" err="1"/>
              <a:t>пропозина</a:t>
            </a:r>
            <a:r>
              <a:rPr lang="ru-RU" dirty="0"/>
              <a:t>: «21 </a:t>
            </a:r>
            <a:r>
              <a:rPr lang="ru-RU" dirty="0" err="1"/>
              <a:t>троянда</a:t>
            </a:r>
            <a:r>
              <a:rPr lang="ru-RU" dirty="0"/>
              <a:t> за </a:t>
            </a:r>
            <a:r>
              <a:rPr lang="en-US" dirty="0"/>
              <a:t>3</a:t>
            </a:r>
            <a:r>
              <a:rPr lang="ru-RU" dirty="0"/>
              <a:t>00 </a:t>
            </a:r>
            <a:r>
              <a:rPr lang="uk-UA" dirty="0"/>
              <a:t>гривень</a:t>
            </a:r>
            <a:r>
              <a:rPr lang="ru-RU" dirty="0"/>
              <a:t>». </a:t>
            </a:r>
            <a:endParaRPr lang="en-US" dirty="0"/>
          </a:p>
          <a:p>
            <a:pPr algn="just"/>
            <a:r>
              <a:rPr lang="ru-RU" sz="3600" b="1" dirty="0">
                <a:solidFill>
                  <a:srgbClr val="F14A64"/>
                </a:solidFill>
              </a:rPr>
              <a:t>-</a:t>
            </a:r>
            <a:r>
              <a:rPr lang="ru-RU" dirty="0"/>
              <a:t> </a:t>
            </a:r>
            <a:r>
              <a:rPr lang="ru-RU" dirty="0" err="1"/>
              <a:t>Невдал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пропозиці</a:t>
            </a:r>
            <a:r>
              <a:rPr lang="uk-UA" dirty="0"/>
              <a:t>я</a:t>
            </a:r>
            <a:r>
              <a:rPr lang="ru-RU" dirty="0"/>
              <a:t>: «</a:t>
            </a:r>
            <a:r>
              <a:rPr lang="ru-RU" dirty="0" err="1"/>
              <a:t>Стілець</a:t>
            </a:r>
            <a:r>
              <a:rPr lang="ru-RU" dirty="0"/>
              <a:t> </a:t>
            </a:r>
            <a:r>
              <a:rPr lang="ru-RU" dirty="0" err="1"/>
              <a:t>кращої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».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«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незрозуміло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стілець</a:t>
            </a:r>
            <a:r>
              <a:rPr lang="ru-RU" dirty="0"/>
              <a:t> і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коштує</a:t>
            </a:r>
            <a:r>
              <a:rPr lang="ru-RU" dirty="0"/>
              <a:t>?»</a:t>
            </a:r>
          </a:p>
          <a:p>
            <a:pPr algn="just"/>
            <a:r>
              <a:rPr lang="ru-RU" dirty="0" err="1"/>
              <a:t>Гарно</a:t>
            </a:r>
            <a:r>
              <a:rPr lang="ru-RU" dirty="0"/>
              <a:t>: «</a:t>
            </a:r>
            <a:r>
              <a:rPr lang="ru-RU" dirty="0" err="1"/>
              <a:t>Стілець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99 </a:t>
            </a:r>
            <a:r>
              <a:rPr lang="ru-RU" dirty="0" err="1"/>
              <a:t>гривень</a:t>
            </a:r>
            <a:r>
              <a:rPr lang="ru-RU" dirty="0"/>
              <a:t>», «</a:t>
            </a:r>
            <a:r>
              <a:rPr lang="ru-RU" dirty="0" err="1"/>
              <a:t>Шкіряне</a:t>
            </a:r>
            <a:r>
              <a:rPr lang="ru-RU" dirty="0"/>
              <a:t> </a:t>
            </a:r>
            <a:r>
              <a:rPr lang="ru-RU" dirty="0" err="1"/>
              <a:t>крісло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+1999 </a:t>
            </a:r>
            <a:r>
              <a:rPr lang="ru-RU" dirty="0" err="1"/>
              <a:t>гривень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0785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B9D35-79AD-4604-B583-EDE4E605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D6911B"/>
                </a:solidFill>
              </a:rPr>
              <a:t>Deadline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838E8-96FB-45F2-9B58-55D5D5F7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652512" cy="4023360"/>
          </a:xfrm>
        </p:spPr>
        <p:txBody>
          <a:bodyPr/>
          <a:lstStyle/>
          <a:p>
            <a:pPr algn="just"/>
            <a:r>
              <a:rPr lang="ru-RU" dirty="0" err="1"/>
              <a:t>Кращий</a:t>
            </a:r>
            <a:r>
              <a:rPr lang="ru-RU" dirty="0"/>
              <a:t> дедлайн – </a:t>
            </a:r>
            <a:r>
              <a:rPr lang="ru-RU" dirty="0" err="1"/>
              <a:t>це</a:t>
            </a:r>
            <a:r>
              <a:rPr lang="ru-RU" dirty="0"/>
              <a:t> час. Час на покупку, час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,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розпродажу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i="1" dirty="0" err="1"/>
              <a:t>Яскравий</a:t>
            </a:r>
            <a:r>
              <a:rPr lang="ru-RU" i="1" dirty="0"/>
              <a:t> приклад </a:t>
            </a:r>
            <a:r>
              <a:rPr lang="ru-RU" i="1" dirty="0" err="1"/>
              <a:t>обмеження</a:t>
            </a:r>
            <a:r>
              <a:rPr lang="ru-RU" i="1" dirty="0"/>
              <a:t> за часом </a:t>
            </a:r>
            <a:r>
              <a:rPr lang="ru-RU" i="1" dirty="0" err="1"/>
              <a:t>ви</a:t>
            </a:r>
            <a:r>
              <a:rPr lang="ru-RU" i="1" dirty="0"/>
              <a:t> можете </a:t>
            </a:r>
            <a:r>
              <a:rPr lang="ru-RU" i="1" dirty="0" err="1"/>
              <a:t>побачити</a:t>
            </a:r>
            <a:r>
              <a:rPr lang="ru-RU" i="1" dirty="0"/>
              <a:t> на </a:t>
            </a:r>
            <a:r>
              <a:rPr lang="ru-RU" i="1" dirty="0" err="1"/>
              <a:t>афішах</a:t>
            </a:r>
            <a:r>
              <a:rPr lang="ru-RU" i="1" dirty="0"/>
              <a:t> про </a:t>
            </a:r>
            <a:r>
              <a:rPr lang="ru-RU" i="1" dirty="0" err="1"/>
              <a:t>гастролі</a:t>
            </a:r>
            <a:r>
              <a:rPr lang="ru-RU" i="1" dirty="0"/>
              <a:t> </a:t>
            </a:r>
            <a:r>
              <a:rPr lang="ru-RU" i="1" dirty="0" err="1"/>
              <a:t>артистів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співаків</a:t>
            </a:r>
            <a:r>
              <a:rPr lang="ru-RU" i="1" dirty="0"/>
              <a:t>. На </a:t>
            </a:r>
            <a:r>
              <a:rPr lang="ru-RU" i="1" dirty="0" err="1"/>
              <a:t>всіх</a:t>
            </a:r>
            <a:r>
              <a:rPr lang="ru-RU" i="1" dirty="0"/>
              <a:t> плакатах </a:t>
            </a:r>
            <a:r>
              <a:rPr lang="ru-RU" i="1" dirty="0" err="1"/>
              <a:t>вказані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r>
              <a:rPr lang="ru-RU" i="1" dirty="0"/>
              <a:t>, в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ви</a:t>
            </a:r>
            <a:r>
              <a:rPr lang="ru-RU" i="1" dirty="0"/>
              <a:t> можете прийти на </a:t>
            </a:r>
            <a:r>
              <a:rPr lang="ru-RU" i="1" dirty="0" err="1"/>
              <a:t>виступ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r>
              <a:rPr lang="ru-RU" b="1" dirty="0"/>
              <a:t>Для </a:t>
            </a:r>
            <a:r>
              <a:rPr lang="ru-RU" b="1" dirty="0" err="1"/>
              <a:t>реклами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добре </a:t>
            </a:r>
            <a:r>
              <a:rPr lang="ru-RU" b="1" dirty="0" err="1"/>
              <a:t>діють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r>
              <a:rPr lang="ru-RU" b="1" dirty="0"/>
              <a:t> в 1-3 </a:t>
            </a:r>
            <a:r>
              <a:rPr lang="ru-RU" b="1" dirty="0" err="1"/>
              <a:t>дні</a:t>
            </a:r>
            <a:r>
              <a:rPr lang="ru-RU" b="1" dirty="0"/>
              <a:t>, а </a:t>
            </a:r>
            <a:r>
              <a:rPr lang="ru-RU" b="1" dirty="0" err="1"/>
              <a:t>ідеальний</a:t>
            </a:r>
            <a:r>
              <a:rPr lang="ru-RU" b="1" dirty="0"/>
              <a:t> дедлайн - доба.</a:t>
            </a:r>
          </a:p>
        </p:txBody>
      </p:sp>
      <p:pic>
        <p:nvPicPr>
          <p:cNvPr id="20486" name="Picture 6" descr="Deadline Approaching | WNKM Women' s Swimming and Diving">
            <a:extLst>
              <a:ext uri="{FF2B5EF4-FFF2-40B4-BE49-F238E27FC236}">
                <a16:creationId xmlns:a16="http://schemas.microsoft.com/office/drawing/2014/main" id="{9868B146-5D9C-4A00-A1D7-C68C6678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Олег Винник (Запорожье, Дворец Спорта Юность): купить официальные билеты на  концерт 10 октября 2020, 19:00. Отменено - Karabas.com">
            <a:extLst>
              <a:ext uri="{FF2B5EF4-FFF2-40B4-BE49-F238E27FC236}">
                <a16:creationId xmlns:a16="http://schemas.microsoft.com/office/drawing/2014/main" id="{A4CA0987-7488-4951-B6B9-FEA98FBE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143125"/>
            <a:ext cx="33337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2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EB46C-61AD-45C1-AF3D-3EE93151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BB3F45"/>
                </a:solidFill>
              </a:rPr>
              <a:t>Call to Action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58006-46D3-47B8-9A49-A1370B502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Люди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лениві</a:t>
            </a:r>
            <a:r>
              <a:rPr lang="ru-RU" dirty="0"/>
              <a:t>, вони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за них все </a:t>
            </a:r>
            <a:r>
              <a:rPr lang="ru-RU" dirty="0" err="1"/>
              <a:t>вірішили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  <a:p>
            <a:r>
              <a:rPr lang="ru-RU" b="1" dirty="0">
                <a:solidFill>
                  <a:srgbClr val="1DA575"/>
                </a:solidFill>
              </a:rPr>
              <a:t>«</a:t>
            </a:r>
            <a:r>
              <a:rPr lang="ru-RU" b="1" dirty="0" err="1">
                <a:solidFill>
                  <a:srgbClr val="1DA575"/>
                </a:solidFill>
              </a:rPr>
              <a:t>Закрити</a:t>
            </a:r>
            <a:r>
              <a:rPr lang="ru-RU" b="1" dirty="0">
                <a:solidFill>
                  <a:srgbClr val="1DA575"/>
                </a:solidFill>
              </a:rPr>
              <a:t>» </a:t>
            </a:r>
            <a:r>
              <a:rPr lang="ru-RU" dirty="0" err="1"/>
              <a:t>людину</a:t>
            </a:r>
            <a:r>
              <a:rPr lang="ru-RU" dirty="0"/>
              <a:t> на </a:t>
            </a:r>
            <a:r>
              <a:rPr lang="ru-RU" dirty="0" err="1"/>
              <a:t>щось</a:t>
            </a:r>
            <a:r>
              <a:rPr lang="ru-RU" dirty="0"/>
              <a:t> -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і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в </a:t>
            </a:r>
            <a:r>
              <a:rPr lang="ru-RU" dirty="0" err="1"/>
              <a:t>наказовому</a:t>
            </a:r>
            <a:r>
              <a:rPr lang="ru-RU" dirty="0"/>
              <a:t> </a:t>
            </a:r>
            <a:r>
              <a:rPr lang="ru-RU" dirty="0" err="1"/>
              <a:t>способі</a:t>
            </a:r>
            <a:r>
              <a:rPr lang="ru-RU" dirty="0"/>
              <a:t>, як </a:t>
            </a:r>
            <a:r>
              <a:rPr lang="ru-RU" dirty="0" err="1"/>
              <a:t>замовити</a:t>
            </a:r>
            <a:r>
              <a:rPr lang="ru-RU" dirty="0"/>
              <a:t> ваш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зателефонувати</a:t>
            </a:r>
            <a:r>
              <a:rPr lang="ru-RU" dirty="0"/>
              <a:t>, то так і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в рекламному </a:t>
            </a:r>
            <a:r>
              <a:rPr lang="ru-RU" dirty="0" err="1"/>
              <a:t>повідомленні</a:t>
            </a:r>
            <a:r>
              <a:rPr lang="ru-RU" dirty="0"/>
              <a:t>: «</a:t>
            </a:r>
            <a:r>
              <a:rPr lang="ru-RU" dirty="0" err="1"/>
              <a:t>Дзвоніть</a:t>
            </a:r>
            <a:r>
              <a:rPr lang="ru-RU" dirty="0"/>
              <a:t> 8 800 00 00!»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знайти</a:t>
            </a:r>
            <a:r>
              <a:rPr lang="ru-RU" dirty="0"/>
              <a:t> товар на </a:t>
            </a:r>
            <a:r>
              <a:rPr lang="ru-RU" dirty="0" err="1"/>
              <a:t>сайті</a:t>
            </a:r>
            <a:r>
              <a:rPr lang="ru-RU" dirty="0"/>
              <a:t>: «Шукайте на www.vashsait.</a:t>
            </a:r>
            <a:r>
              <a:rPr lang="en-US" dirty="0"/>
              <a:t>com</a:t>
            </a:r>
            <a:r>
              <a:rPr lang="ru-RU" dirty="0"/>
              <a:t>».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Якщо</a:t>
            </a:r>
            <a:r>
              <a:rPr lang="ru-RU" dirty="0"/>
              <a:t> ваш магазин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поверсі</a:t>
            </a:r>
            <a:r>
              <a:rPr lang="ru-RU" dirty="0"/>
              <a:t> торгового центру: «</a:t>
            </a:r>
            <a:r>
              <a:rPr lang="ru-RU" dirty="0" err="1"/>
              <a:t>Спустіться</a:t>
            </a:r>
            <a:r>
              <a:rPr lang="ru-RU" dirty="0"/>
              <a:t> на перший поверх і </a:t>
            </a:r>
            <a:r>
              <a:rPr lang="ru-RU" dirty="0" err="1"/>
              <a:t>йдіть</a:t>
            </a:r>
            <a:r>
              <a:rPr lang="ru-RU" dirty="0"/>
              <a:t> направо. Шукайте нас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 ».</a:t>
            </a:r>
          </a:p>
          <a:p>
            <a:endParaRPr lang="ru-RU" dirty="0"/>
          </a:p>
        </p:txBody>
      </p:sp>
      <p:pic>
        <p:nvPicPr>
          <p:cNvPr id="21512" name="Picture 8" descr="Call to action linear icon concept call to action Vector Image">
            <a:extLst>
              <a:ext uri="{FF2B5EF4-FFF2-40B4-BE49-F238E27FC236}">
                <a16:creationId xmlns:a16="http://schemas.microsoft.com/office/drawing/2014/main" id="{AE1E89AE-56BC-4284-BD6E-60121FEEA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16081" b="30400"/>
          <a:stretch/>
        </p:blipFill>
        <p:spPr bwMode="auto">
          <a:xfrm>
            <a:off x="10151364" y="0"/>
            <a:ext cx="1735836" cy="19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6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F3166-727C-4A83-A19B-B115920E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</a:t>
            </a:r>
            <a:r>
              <a:rPr lang="en-US" b="1" i="0" dirty="0">
                <a:solidFill>
                  <a:srgbClr val="CB1C5D"/>
                </a:solidFill>
                <a:effectLst/>
                <a:latin typeface="Chivo"/>
              </a:rPr>
              <a:t>PPPP</a:t>
            </a:r>
            <a:endParaRPr lang="ru-RU" b="1" dirty="0">
              <a:solidFill>
                <a:srgbClr val="CB1C5D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17E79-AA27-4211-8443-CA4D7F70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icture (</a:t>
            </a:r>
            <a:r>
              <a:rPr lang="ru-RU" sz="2800" b="0" i="0" dirty="0" err="1">
                <a:effectLst/>
                <a:latin typeface="Chivo"/>
              </a:rPr>
              <a:t>гарна</a:t>
            </a:r>
            <a:r>
              <a:rPr lang="ru-RU" sz="2800" b="0" i="0" dirty="0">
                <a:effectLst/>
                <a:latin typeface="Chivo"/>
              </a:rPr>
              <a:t> картинка)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romise (</a:t>
            </a:r>
            <a:r>
              <a:rPr lang="ru-RU" sz="2800" b="0" i="0" dirty="0">
                <a:effectLst/>
                <a:latin typeface="Chivo"/>
              </a:rPr>
              <a:t>об</a:t>
            </a:r>
            <a:r>
              <a:rPr lang="uk-UA" sz="2800" dirty="0" err="1">
                <a:latin typeface="Chivo"/>
              </a:rPr>
              <a:t>іцянка</a:t>
            </a:r>
            <a:r>
              <a:rPr lang="ru-RU" sz="2800" b="0" i="0" dirty="0">
                <a:effectLst/>
                <a:latin typeface="Chivo"/>
              </a:rPr>
              <a:t>)  </a:t>
            </a:r>
            <a:endParaRPr lang="ru-RU" sz="2800" dirty="0">
              <a:latin typeface="Chivo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rove (</a:t>
            </a:r>
            <a:r>
              <a:rPr lang="ru-RU" sz="2800" b="0" i="0" dirty="0" err="1">
                <a:effectLst/>
                <a:latin typeface="Chivo"/>
              </a:rPr>
              <a:t>докази</a:t>
            </a:r>
            <a:r>
              <a:rPr lang="ru-RU" sz="2800" b="0" i="0" dirty="0">
                <a:effectLst/>
                <a:latin typeface="Chivo"/>
              </a:rPr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ush (</a:t>
            </a:r>
            <a:r>
              <a:rPr lang="ru-RU" sz="2800" b="0" i="0" dirty="0" err="1">
                <a:effectLst/>
                <a:latin typeface="Chivo"/>
              </a:rPr>
              <a:t>заклик</a:t>
            </a:r>
            <a:r>
              <a:rPr lang="ru-RU" sz="2800" b="0" i="0" dirty="0">
                <a:effectLst/>
                <a:latin typeface="Chivo"/>
              </a:rPr>
              <a:t> до </a:t>
            </a:r>
            <a:r>
              <a:rPr lang="ru-RU" sz="2800" b="0" i="0" dirty="0" err="1">
                <a:effectLst/>
                <a:latin typeface="Chivo"/>
              </a:rPr>
              <a:t>дії</a:t>
            </a:r>
            <a:r>
              <a:rPr lang="ru-RU" sz="2800" b="0" i="0" dirty="0">
                <a:effectLst/>
                <a:latin typeface="Chivo"/>
              </a:rPr>
              <a:t>) </a:t>
            </a:r>
            <a:r>
              <a:rPr lang="en-US" sz="2800" b="0" i="0" dirty="0">
                <a:effectLst/>
                <a:latin typeface="Chivo"/>
              </a:rPr>
              <a:t> </a:t>
            </a:r>
            <a:endParaRPr lang="ru-RU" sz="2800" dirty="0"/>
          </a:p>
        </p:txBody>
      </p:sp>
      <p:pic>
        <p:nvPicPr>
          <p:cNvPr id="13314" name="Picture 2" descr="Продающая формула PPPP (4 П) | Агентство копирайтинга Text iS">
            <a:extLst>
              <a:ext uri="{FF2B5EF4-FFF2-40B4-BE49-F238E27FC236}">
                <a16:creationId xmlns:a16="http://schemas.microsoft.com/office/drawing/2014/main" id="{E534B8B5-3634-4F70-9E65-9B9BEC0D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0"/>
            <a:ext cx="5039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7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Азиатский бизнес женщина расслабиться при работе с ноутбуком, сидя в  шезлонге на пляже | Премиум Фото">
            <a:extLst>
              <a:ext uri="{FF2B5EF4-FFF2-40B4-BE49-F238E27FC236}">
                <a16:creationId xmlns:a16="http://schemas.microsoft.com/office/drawing/2014/main" id="{92BDDDCA-1D1D-4C84-B499-863AC090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0"/>
            <a:ext cx="1357376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17C45-DB56-4837-AC67-5715D459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hivo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Chivo"/>
              </a:rPr>
              <a:t>icture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59222-E904-47C6-A340-8B562DFF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905124"/>
            <a:ext cx="6066816" cy="3404235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</a:rPr>
              <a:t>Зрозуміло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мова</a:t>
            </a:r>
            <a:r>
              <a:rPr lang="ru-RU" sz="2400" dirty="0">
                <a:solidFill>
                  <a:srgbClr val="000000"/>
                </a:solidFill>
              </a:rPr>
              <a:t> тут, в першу </a:t>
            </a:r>
            <a:r>
              <a:rPr lang="ru-RU" sz="2400" dirty="0" err="1">
                <a:solidFill>
                  <a:srgbClr val="000000"/>
                </a:solidFill>
              </a:rPr>
              <a:t>чергу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йде</a:t>
            </a:r>
            <a:r>
              <a:rPr lang="ru-RU" sz="2400" dirty="0">
                <a:solidFill>
                  <a:srgbClr val="000000"/>
                </a:solidFill>
              </a:rPr>
              <a:t> не про </a:t>
            </a:r>
            <a:r>
              <a:rPr lang="ru-RU" sz="2400" dirty="0" err="1">
                <a:solidFill>
                  <a:srgbClr val="000000"/>
                </a:solidFill>
              </a:rPr>
              <a:t>графічні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елементи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dirty="0" err="1">
                <a:solidFill>
                  <a:srgbClr val="000000"/>
                </a:solidFill>
              </a:rPr>
              <a:t>хоча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графіка</a:t>
            </a:r>
            <a:r>
              <a:rPr lang="ru-RU" sz="2400" dirty="0">
                <a:solidFill>
                  <a:srgbClr val="000000"/>
                </a:solidFill>
              </a:rPr>
              <a:t> буде не </a:t>
            </a:r>
            <a:r>
              <a:rPr lang="ru-RU" sz="2400" dirty="0" err="1">
                <a:solidFill>
                  <a:srgbClr val="000000"/>
                </a:solidFill>
              </a:rPr>
              <a:t>зайвою</a:t>
            </a:r>
            <a:r>
              <a:rPr lang="ru-RU" sz="2400" dirty="0">
                <a:solidFill>
                  <a:srgbClr val="000000"/>
                </a:solidFill>
              </a:rPr>
              <a:t>), а </a:t>
            </a:r>
            <a:r>
              <a:rPr lang="ru-RU" sz="2400" dirty="0" err="1">
                <a:solidFill>
                  <a:srgbClr val="000000"/>
                </a:solidFill>
              </a:rPr>
              <a:t>всього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лише</a:t>
            </a:r>
            <a:r>
              <a:rPr lang="ru-RU" sz="2400" dirty="0">
                <a:solidFill>
                  <a:srgbClr val="000000"/>
                </a:solidFill>
              </a:rPr>
              <a:t> про </a:t>
            </a:r>
            <a:r>
              <a:rPr lang="ru-RU" sz="2400" dirty="0" err="1">
                <a:solidFill>
                  <a:srgbClr val="000000"/>
                </a:solidFill>
              </a:rPr>
              <a:t>красивий</a:t>
            </a:r>
            <a:r>
              <a:rPr lang="ru-RU" sz="2400" dirty="0">
                <a:solidFill>
                  <a:srgbClr val="000000"/>
                </a:solidFill>
              </a:rPr>
              <a:t> текст. </a:t>
            </a:r>
            <a:r>
              <a:rPr lang="ru-RU" sz="2400" dirty="0" err="1">
                <a:solidFill>
                  <a:srgbClr val="000000"/>
                </a:solidFill>
              </a:rPr>
              <a:t>Розкішне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зображення</a:t>
            </a:r>
            <a:r>
              <a:rPr lang="ru-RU" sz="2400" dirty="0">
                <a:solidFill>
                  <a:srgbClr val="000000"/>
                </a:solidFill>
              </a:rPr>
              <a:t>, яке </a:t>
            </a:r>
            <a:r>
              <a:rPr lang="ru-RU" sz="2400" dirty="0" err="1">
                <a:solidFill>
                  <a:srgbClr val="000000"/>
                </a:solidFill>
              </a:rPr>
              <a:t>потрібно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намалювати</a:t>
            </a:r>
            <a:r>
              <a:rPr lang="ru-RU" sz="2400" dirty="0">
                <a:solidFill>
                  <a:srgbClr val="000000"/>
                </a:solidFill>
              </a:rPr>
              <a:t> за </a:t>
            </a:r>
            <a:r>
              <a:rPr lang="ru-RU" sz="2400" dirty="0" err="1">
                <a:solidFill>
                  <a:srgbClr val="000000"/>
                </a:solidFill>
              </a:rPr>
              <a:t>допомогою</a:t>
            </a:r>
            <a:r>
              <a:rPr lang="ru-RU" sz="2400" dirty="0">
                <a:solidFill>
                  <a:srgbClr val="000000"/>
                </a:solidFill>
              </a:rPr>
              <a:t> букв.</a:t>
            </a:r>
          </a:p>
        </p:txBody>
      </p:sp>
    </p:spTree>
    <p:extLst>
      <p:ext uri="{BB962C8B-B14F-4D97-AF65-F5344CB8AC3E}">
        <p14:creationId xmlns:p14="http://schemas.microsoft.com/office/powerpoint/2010/main" val="52169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1362-ED27-4962-A5AA-B848F9F6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romise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C1830-BD38-4C27-827C-E796C1C7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2286000"/>
            <a:ext cx="6586220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На другому </a:t>
            </a:r>
            <a:r>
              <a:rPr lang="ru-RU" sz="2000" dirty="0" err="1"/>
              <a:t>етапі</a:t>
            </a:r>
            <a:r>
              <a:rPr lang="ru-RU" sz="2000" dirty="0"/>
              <a:t> ми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пообіцяти</a:t>
            </a:r>
            <a:r>
              <a:rPr lang="ru-RU" sz="2000" dirty="0"/>
              <a:t> </a:t>
            </a:r>
            <a:r>
              <a:rPr lang="ru-RU" sz="2000" dirty="0" err="1"/>
              <a:t>читачеві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потреби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виконані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ми </a:t>
            </a:r>
            <a:r>
              <a:rPr lang="ru-RU" sz="2000" dirty="0" err="1"/>
              <a:t>пропонуємо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Наприклад</a:t>
            </a:r>
            <a:r>
              <a:rPr lang="ru-RU" sz="2000" dirty="0"/>
              <a:t>, на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 4</a:t>
            </a:r>
            <a:r>
              <a:rPr lang="en-US" sz="2000" dirty="0"/>
              <a:t>P </a:t>
            </a:r>
            <a:r>
              <a:rPr lang="ru-RU" sz="2000" dirty="0"/>
              <a:t>ми </a:t>
            </a:r>
            <a:r>
              <a:rPr lang="ru-RU" sz="2000" dirty="0" err="1"/>
              <a:t>розповіли</a:t>
            </a:r>
            <a:r>
              <a:rPr lang="ru-RU" sz="2000" dirty="0"/>
              <a:t> про те, як </a:t>
            </a:r>
            <a:r>
              <a:rPr lang="ru-RU" sz="2000" dirty="0" err="1"/>
              <a:t>чудово</a:t>
            </a:r>
            <a:r>
              <a:rPr lang="ru-RU" sz="2000" dirty="0"/>
              <a:t> </a:t>
            </a:r>
            <a:r>
              <a:rPr lang="ru-RU" sz="2000" dirty="0" err="1"/>
              <a:t>жити</a:t>
            </a:r>
            <a:r>
              <a:rPr lang="ru-RU" sz="2000" dirty="0"/>
              <a:t> на </a:t>
            </a:r>
            <a:r>
              <a:rPr lang="ru-RU" sz="2000" dirty="0" err="1"/>
              <a:t>березі</a:t>
            </a:r>
            <a:r>
              <a:rPr lang="ru-RU" sz="2000" dirty="0"/>
              <a:t> океану і </a:t>
            </a:r>
            <a:r>
              <a:rPr lang="ru-RU" sz="2000" dirty="0" err="1"/>
              <a:t>зустрічати</a:t>
            </a:r>
            <a:r>
              <a:rPr lang="ru-RU" sz="2000" dirty="0"/>
              <a:t> заходи, </a:t>
            </a:r>
            <a:r>
              <a:rPr lang="ru-RU" sz="2000" dirty="0" err="1"/>
              <a:t>лежачи</a:t>
            </a:r>
            <a:r>
              <a:rPr lang="ru-RU" sz="2000" dirty="0"/>
              <a:t> в шезлонгу. Значить, 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ми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пояснити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мрія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досяжна</a:t>
            </a:r>
            <a:r>
              <a:rPr lang="ru-RU" sz="2000" dirty="0"/>
              <a:t>, і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достатньо</a:t>
            </a:r>
            <a:r>
              <a:rPr lang="ru-RU" sz="2000" dirty="0"/>
              <a:t> ....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вставляємо</a:t>
            </a:r>
            <a:r>
              <a:rPr lang="ru-RU" sz="2000" dirty="0"/>
              <a:t>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рекламуємо</a:t>
            </a:r>
            <a:r>
              <a:rPr lang="ru-RU" sz="2000" dirty="0"/>
              <a:t> (покупку бунгало, участь в </a:t>
            </a:r>
            <a:r>
              <a:rPr lang="ru-RU" sz="2000" dirty="0" err="1"/>
              <a:t>лотереї</a:t>
            </a:r>
            <a:r>
              <a:rPr lang="ru-RU" sz="2000" dirty="0"/>
              <a:t>, роботу </a:t>
            </a:r>
            <a:r>
              <a:rPr lang="ru-RU" sz="2000" dirty="0" err="1"/>
              <a:t>фрілансером</a:t>
            </a:r>
            <a:r>
              <a:rPr lang="ru-RU" sz="2000" dirty="0"/>
              <a:t> і так </a:t>
            </a:r>
            <a:r>
              <a:rPr lang="ru-RU" sz="2000" dirty="0" err="1"/>
              <a:t>далі</a:t>
            </a:r>
            <a:r>
              <a:rPr lang="ru-RU" sz="2000" dirty="0"/>
              <a:t>). </a:t>
            </a:r>
          </a:p>
          <a:p>
            <a:pPr algn="just"/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кажучи</a:t>
            </a:r>
            <a:r>
              <a:rPr lang="ru-RU" sz="2000" dirty="0"/>
              <a:t>, </a:t>
            </a:r>
            <a:r>
              <a:rPr lang="ru-RU" sz="2000" dirty="0" err="1"/>
              <a:t>наближаємо</a:t>
            </a:r>
            <a:r>
              <a:rPr lang="ru-RU" sz="2000" dirty="0"/>
              <a:t> картинку до </a:t>
            </a:r>
            <a:r>
              <a:rPr lang="ru-RU" sz="2000" dirty="0" err="1"/>
              <a:t>людини</a:t>
            </a:r>
            <a:r>
              <a:rPr lang="ru-RU" sz="2000" dirty="0"/>
              <a:t>, робимо </a:t>
            </a:r>
            <a:r>
              <a:rPr lang="ru-RU" sz="2000" dirty="0" err="1"/>
              <a:t>обіцянки</a:t>
            </a:r>
            <a:r>
              <a:rPr lang="ru-RU" sz="2000" dirty="0"/>
              <a:t> </a:t>
            </a:r>
            <a:r>
              <a:rPr lang="ru-RU" sz="2000" dirty="0" err="1"/>
              <a:t>втілити</a:t>
            </a:r>
            <a:r>
              <a:rPr lang="ru-RU" sz="2000" dirty="0"/>
              <a:t> в </a:t>
            </a:r>
            <a:r>
              <a:rPr lang="ru-RU" sz="2000" dirty="0" err="1"/>
              <a:t>життя</a:t>
            </a:r>
            <a:r>
              <a:rPr lang="ru-RU" sz="2000" dirty="0"/>
              <a:t> все </a:t>
            </a:r>
            <a:r>
              <a:rPr lang="ru-RU" sz="2000" dirty="0" err="1"/>
              <a:t>сказане</a:t>
            </a:r>
            <a:r>
              <a:rPr lang="ru-RU" sz="2000" dirty="0"/>
              <a:t> на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.</a:t>
            </a:r>
          </a:p>
        </p:txBody>
      </p:sp>
      <p:pic>
        <p:nvPicPr>
          <p:cNvPr id="15362" name="Picture 2" descr="Сильпо» приглашает на работу смайлмейкеров, но только женщин. | Дизайн на  MMR">
            <a:extLst>
              <a:ext uri="{FF2B5EF4-FFF2-40B4-BE49-F238E27FC236}">
                <a16:creationId xmlns:a16="http://schemas.microsoft.com/office/drawing/2014/main" id="{41750573-FED2-4398-9A85-0F2340AE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01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4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Straight Connector 134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8B39C-E6A3-4A0E-9425-EBC3ABBE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4038099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uk-UA" sz="3700" b="1" spc="200" dirty="0"/>
              <a:t>Маркетингові </a:t>
            </a:r>
            <a:br>
              <a:rPr lang="uk-UA" sz="3700" b="1" spc="200" dirty="0"/>
            </a:br>
            <a:r>
              <a:rPr lang="en-US" sz="3700" b="1" spc="200" dirty="0" err="1"/>
              <a:t>Моделі</a:t>
            </a:r>
            <a:r>
              <a:rPr lang="uk-UA" sz="3700" b="1" spc="200" dirty="0"/>
              <a:t> для</a:t>
            </a:r>
            <a:r>
              <a:rPr lang="en-US" sz="3700" b="1" spc="200" dirty="0"/>
              <a:t> </a:t>
            </a:r>
            <a:r>
              <a:rPr lang="en-US" sz="3700" b="1" spc="200" dirty="0" err="1"/>
              <a:t>копірайтингу</a:t>
            </a:r>
            <a:endParaRPr lang="en-US" sz="3700" b="1" spc="200" dirty="0"/>
          </a:p>
        </p:txBody>
      </p:sp>
      <p:cxnSp>
        <p:nvCxnSpPr>
          <p:cNvPr id="1031" name="Straight Connector 140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опирайтинг — заказать услуги копирайтера по выгодным ценам в агентстве  &quot;Z&amp;G&quot;">
            <a:extLst>
              <a:ext uri="{FF2B5EF4-FFF2-40B4-BE49-F238E27FC236}">
                <a16:creationId xmlns:a16="http://schemas.microsoft.com/office/drawing/2014/main" id="{53D1C3DF-17E6-48D9-9A28-B9D8D242A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r="27234"/>
          <a:stretch/>
        </p:blipFill>
        <p:spPr bwMode="auto">
          <a:xfrm>
            <a:off x="4654984" y="975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2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8E4AC-3426-495F-A587-C9D858E5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rove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97620-4DA7-4FF5-88B3-BD1F7540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326640"/>
            <a:ext cx="6675120" cy="3982720"/>
          </a:xfrm>
        </p:spPr>
        <p:txBody>
          <a:bodyPr>
            <a:norm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PPPP нам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представити</a:t>
            </a:r>
            <a:r>
              <a:rPr lang="ru-RU" sz="2000" dirty="0"/>
              <a:t> </a:t>
            </a:r>
            <a:r>
              <a:rPr lang="ru-RU" sz="2000" dirty="0" err="1"/>
              <a:t>докази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Обіцяне</a:t>
            </a:r>
            <a:r>
              <a:rPr lang="ru-RU" sz="2000" dirty="0"/>
              <a:t> </a:t>
            </a:r>
            <a:r>
              <a:rPr lang="ru-RU" sz="2000" dirty="0" err="1"/>
              <a:t>здійсненно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Обіцяне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Обіцяне</a:t>
            </a:r>
            <a:r>
              <a:rPr lang="ru-RU" sz="2000" dirty="0"/>
              <a:t> </a:t>
            </a:r>
            <a:r>
              <a:rPr lang="ru-RU" sz="2000" dirty="0" err="1"/>
              <a:t>користується</a:t>
            </a:r>
            <a:r>
              <a:rPr lang="ru-RU" sz="2000" dirty="0"/>
              <a:t> </a:t>
            </a:r>
            <a:r>
              <a:rPr lang="ru-RU" sz="2000" dirty="0" err="1"/>
              <a:t>популярністю</a:t>
            </a:r>
            <a:r>
              <a:rPr lang="ru-RU" sz="2000" dirty="0"/>
              <a:t> у </a:t>
            </a:r>
            <a:r>
              <a:rPr lang="ru-RU" sz="2000" dirty="0" err="1"/>
              <a:t>інших</a:t>
            </a:r>
            <a:r>
              <a:rPr lang="ru-RU" sz="2000" dirty="0"/>
              <a:t> і так </a:t>
            </a:r>
            <a:r>
              <a:rPr lang="ru-RU" sz="2000" dirty="0" err="1"/>
              <a:t>далі</a:t>
            </a:r>
            <a:endParaRPr lang="ru-RU" sz="2000" dirty="0"/>
          </a:p>
          <a:p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конкретно ми </a:t>
            </a:r>
            <a:r>
              <a:rPr lang="ru-RU" sz="2000" dirty="0" err="1"/>
              <a:t>пропонуємо</a:t>
            </a:r>
            <a:r>
              <a:rPr lang="ru-RU" sz="2000" dirty="0"/>
              <a:t>, типи </a:t>
            </a:r>
            <a:r>
              <a:rPr lang="ru-RU" sz="2000" dirty="0" err="1"/>
              <a:t>доказів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різнитися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Десь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буде </a:t>
            </a:r>
            <a:r>
              <a:rPr lang="ru-RU" sz="2000" dirty="0" err="1"/>
              <a:t>якогось</a:t>
            </a:r>
            <a:r>
              <a:rPr lang="ru-RU" sz="2000" dirty="0"/>
              <a:t> одного </a:t>
            </a:r>
            <a:r>
              <a:rPr lang="ru-RU" sz="2000" dirty="0" err="1"/>
              <a:t>доказу</a:t>
            </a:r>
            <a:r>
              <a:rPr lang="ru-RU" sz="2000" dirty="0"/>
              <a:t>, а </a:t>
            </a:r>
            <a:r>
              <a:rPr lang="ru-RU" sz="2000" dirty="0" err="1"/>
              <a:t>десь</a:t>
            </a:r>
            <a:r>
              <a:rPr lang="ru-RU" sz="2000" dirty="0"/>
              <a:t> </a:t>
            </a:r>
            <a:r>
              <a:rPr lang="ru-RU" sz="2000" dirty="0" err="1"/>
              <a:t>доведеться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цілий</a:t>
            </a:r>
            <a:r>
              <a:rPr lang="ru-RU" sz="2000" dirty="0"/>
              <a:t> «пучок» </a:t>
            </a:r>
            <a:r>
              <a:rPr lang="ru-RU" sz="2000" dirty="0" err="1"/>
              <a:t>підтверджень</a:t>
            </a:r>
            <a:r>
              <a:rPr lang="ru-RU" sz="2000" dirty="0"/>
              <a:t>. Все </a:t>
            </a:r>
            <a:r>
              <a:rPr lang="ru-RU" sz="2000" dirty="0" err="1"/>
              <a:t>суб'єктивно</a:t>
            </a:r>
            <a:r>
              <a:rPr lang="ru-RU" sz="2000" dirty="0"/>
              <a:t>, </a:t>
            </a:r>
            <a:r>
              <a:rPr lang="ru-RU" sz="2000" dirty="0" err="1"/>
              <a:t>єдиного</a:t>
            </a:r>
            <a:r>
              <a:rPr lang="ru-RU" sz="2000" dirty="0"/>
              <a:t> правила </a:t>
            </a:r>
            <a:r>
              <a:rPr lang="ru-RU" sz="2000" dirty="0" err="1"/>
              <a:t>немає</a:t>
            </a:r>
            <a:r>
              <a:rPr lang="ru-RU" sz="2000" dirty="0"/>
              <a:t>.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4A33F034-7FAC-4909-BFBE-6B60A0A1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8" r="1817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08281-DFE7-451B-90D2-DFAFFBA4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ush</a:t>
            </a:r>
            <a:endParaRPr lang="ru-RU" dirty="0"/>
          </a:p>
        </p:txBody>
      </p:sp>
      <p:pic>
        <p:nvPicPr>
          <p:cNvPr id="16386" name="Picture 2" descr="Как сделать push на сайте на WordPress">
            <a:extLst>
              <a:ext uri="{FF2B5EF4-FFF2-40B4-BE49-F238E27FC236}">
                <a16:creationId xmlns:a16="http://schemas.microsoft.com/office/drawing/2014/main" id="{3FAA73DB-63CF-4690-9114-B9DC5A64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504" y="2386051"/>
            <a:ext cx="3448851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CBB3A2D-7650-437C-A1A3-89390CA7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1005840"/>
            <a:ext cx="6681347" cy="53035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Заклик</a:t>
            </a:r>
            <a:r>
              <a:rPr lang="ru-RU" sz="2000" dirty="0"/>
              <a:t> до </a:t>
            </a:r>
            <a:r>
              <a:rPr lang="ru-RU" sz="2000" dirty="0" err="1"/>
              <a:t>дії</a:t>
            </a:r>
            <a:r>
              <a:rPr lang="uk-UA" sz="2000" dirty="0"/>
              <a:t> у будь-якій формі.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>
                <a:solidFill>
                  <a:srgbClr val="FF0000"/>
                </a:solidFill>
              </a:rPr>
              <a:t>Приклад реклами РРРР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1. </a:t>
            </a:r>
            <a:r>
              <a:rPr lang="ru-RU" sz="2000" dirty="0"/>
              <a:t>Хочешь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богааааато</a:t>
            </a:r>
            <a:r>
              <a:rPr lang="ru-RU" sz="2000" dirty="0"/>
              <a:t> </a:t>
            </a:r>
            <a:r>
              <a:rPr lang="ru-RU" sz="2000" dirty="0" err="1"/>
              <a:t>лідів</a:t>
            </a:r>
            <a:r>
              <a:rPr lang="ru-RU" sz="2000" dirty="0"/>
              <a:t>?</a:t>
            </a:r>
          </a:p>
          <a:p>
            <a:pPr algn="just"/>
            <a:r>
              <a:rPr lang="ru-RU" sz="2000" dirty="0"/>
              <a:t>2.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нашого</a:t>
            </a:r>
            <a:r>
              <a:rPr lang="ru-RU" sz="2000" dirty="0"/>
              <a:t> </a:t>
            </a:r>
            <a:r>
              <a:rPr lang="ru-RU" sz="2000" dirty="0" err="1"/>
              <a:t>вебінару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перестанете </a:t>
            </a:r>
            <a:r>
              <a:rPr lang="ru-RU" sz="2000" dirty="0" err="1"/>
              <a:t>налаштовувати</a:t>
            </a:r>
            <a:r>
              <a:rPr lang="ru-RU" sz="2000" dirty="0"/>
              <a:t> рекламу по </a:t>
            </a:r>
            <a:r>
              <a:rPr lang="ru-RU" sz="2000" dirty="0" err="1"/>
              <a:t>інтуїції</a:t>
            </a:r>
            <a:r>
              <a:rPr lang="ru-RU" sz="2000" dirty="0"/>
              <a:t> і буде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стабільний</a:t>
            </a:r>
            <a:r>
              <a:rPr lang="ru-RU" sz="2000" dirty="0"/>
              <a:t> </a:t>
            </a:r>
            <a:r>
              <a:rPr lang="ru-RU" sz="2000" dirty="0" err="1"/>
              <a:t>потік</a:t>
            </a:r>
            <a:r>
              <a:rPr lang="ru-RU" sz="2000" dirty="0"/>
              <a:t> заявок з </a:t>
            </a:r>
            <a:r>
              <a:rPr lang="ru-RU" sz="2000" dirty="0" err="1"/>
              <a:t>Instagram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3. Наш </a:t>
            </a:r>
            <a:r>
              <a:rPr lang="ru-RU" sz="2000" dirty="0" err="1"/>
              <a:t>експерт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16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в </a:t>
            </a:r>
            <a:r>
              <a:rPr lang="en-US" sz="2000" dirty="0"/>
              <a:t>digital, </a:t>
            </a:r>
            <a:r>
              <a:rPr lang="ru-RU" sz="2000" dirty="0" err="1"/>
              <a:t>відповість</a:t>
            </a:r>
            <a:r>
              <a:rPr lang="ru-RU" sz="2000" dirty="0"/>
              <a:t> на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ваші</a:t>
            </a:r>
            <a:r>
              <a:rPr lang="ru-RU" sz="2000" dirty="0"/>
              <a:t> </a:t>
            </a:r>
            <a:r>
              <a:rPr lang="ru-RU" sz="2000" dirty="0" err="1"/>
              <a:t>запитання</a:t>
            </a:r>
            <a:r>
              <a:rPr lang="ru-RU" sz="2000" dirty="0"/>
              <a:t> в прямому </a:t>
            </a:r>
            <a:r>
              <a:rPr lang="ru-RU" sz="2000" dirty="0" err="1"/>
              <a:t>ефірі</a:t>
            </a:r>
            <a:r>
              <a:rPr lang="ru-RU" sz="2000" dirty="0"/>
              <a:t>. А </a:t>
            </a:r>
            <a:r>
              <a:rPr lang="ru-RU" sz="2000" dirty="0" err="1"/>
              <a:t>ще</a:t>
            </a:r>
            <a:r>
              <a:rPr lang="ru-RU" sz="2000" dirty="0"/>
              <a:t> вас </a:t>
            </a:r>
            <a:r>
              <a:rPr lang="ru-RU" sz="2000" dirty="0" err="1"/>
              <a:t>чекають</a:t>
            </a:r>
            <a:r>
              <a:rPr lang="ru-RU" sz="2000" dirty="0"/>
              <a:t> </a:t>
            </a:r>
            <a:r>
              <a:rPr lang="ru-RU" sz="2000" dirty="0" err="1"/>
              <a:t>подарунки</a:t>
            </a:r>
            <a:r>
              <a:rPr lang="ru-RU" sz="2000" dirty="0"/>
              <a:t> і </a:t>
            </a:r>
            <a:r>
              <a:rPr lang="ru-RU" sz="2000" dirty="0" err="1"/>
              <a:t>іменний</a:t>
            </a:r>
            <a:r>
              <a:rPr lang="ru-RU" sz="2000" dirty="0"/>
              <a:t> </a:t>
            </a:r>
            <a:r>
              <a:rPr lang="ru-RU" sz="2000" dirty="0" err="1"/>
              <a:t>сертифікат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нашої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;)</a:t>
            </a:r>
          </a:p>
          <a:p>
            <a:pPr algn="just"/>
            <a:r>
              <a:rPr lang="ru-RU" sz="2000" dirty="0"/>
              <a:t>4. Не </a:t>
            </a:r>
            <a:r>
              <a:rPr lang="ru-RU" sz="2000" dirty="0" err="1"/>
              <a:t>відкладайте</a:t>
            </a:r>
            <a:r>
              <a:rPr lang="ru-RU" sz="2000" dirty="0"/>
              <a:t>, </a:t>
            </a:r>
            <a:r>
              <a:rPr lang="ru-RU" sz="2000" dirty="0" err="1"/>
              <a:t>реєструйтеся</a:t>
            </a:r>
            <a:r>
              <a:rPr lang="ru-RU" sz="2000" dirty="0"/>
              <a:t> на </a:t>
            </a:r>
            <a:r>
              <a:rPr lang="ru-RU" sz="2000" dirty="0" err="1"/>
              <a:t>вебінар</a:t>
            </a:r>
            <a:r>
              <a:rPr lang="ru-RU" sz="2000" dirty="0"/>
              <a:t> прямо зараз. </a:t>
            </a:r>
            <a:r>
              <a:rPr lang="ru-RU" sz="2000" dirty="0" err="1"/>
              <a:t>Прокачаємо</a:t>
            </a:r>
            <a:r>
              <a:rPr lang="ru-RU" sz="2000" dirty="0"/>
              <a:t> в </a:t>
            </a:r>
            <a:r>
              <a:rPr lang="ru-RU" sz="2000" dirty="0" err="1"/>
              <a:t>налаштуванні</a:t>
            </a:r>
            <a:r>
              <a:rPr lang="ru-RU" sz="2000" dirty="0"/>
              <a:t> </a:t>
            </a:r>
            <a:r>
              <a:rPr lang="ru-RU" sz="2000" dirty="0" err="1"/>
              <a:t>таргета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через </a:t>
            </a:r>
            <a:r>
              <a:rPr lang="ru-RU" sz="2000" dirty="0" err="1"/>
              <a:t>тиждень</a:t>
            </a:r>
            <a:r>
              <a:rPr lang="ru-RU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840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EEAFE-FDAB-4B6F-A2A2-E61DD0B2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4Р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6F7DC-A0C5-4615-BEEB-BEE3C570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462397" cy="4023360"/>
          </a:xfrm>
        </p:spPr>
        <p:txBody>
          <a:bodyPr/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Chivo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Chivo"/>
              </a:rPr>
              <a:t>icture</a:t>
            </a:r>
            <a:r>
              <a:rPr lang="en-US" dirty="0"/>
              <a:t> - Gillette, </a:t>
            </a:r>
            <a:r>
              <a:rPr lang="ru-RU" dirty="0" err="1"/>
              <a:t>краще</a:t>
            </a:r>
            <a:r>
              <a:rPr lang="ru-RU" dirty="0"/>
              <a:t> для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 algn="just"/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romise</a:t>
            </a:r>
            <a:r>
              <a:rPr lang="en-US" dirty="0"/>
              <a:t> -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зрізає</a:t>
            </a:r>
            <a:r>
              <a:rPr lang="ru-RU" dirty="0"/>
              <a:t> волоски, не </a:t>
            </a:r>
            <a:r>
              <a:rPr lang="ru-RU" dirty="0" err="1"/>
              <a:t>тягне</a:t>
            </a:r>
            <a:r>
              <a:rPr lang="ru-RU" dirty="0"/>
              <a:t> і не </a:t>
            </a:r>
            <a:r>
              <a:rPr lang="ru-RU" dirty="0" err="1"/>
              <a:t>смикає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неперевершений</a:t>
            </a:r>
            <a:r>
              <a:rPr lang="ru-RU" dirty="0"/>
              <a:t> комфорт! </a:t>
            </a:r>
            <a:r>
              <a:rPr lang="ru-RU" dirty="0" err="1"/>
              <a:t>Гоління</a:t>
            </a:r>
            <a:r>
              <a:rPr lang="ru-RU" dirty="0"/>
              <a:t> стане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комфортним</a:t>
            </a:r>
            <a:r>
              <a:rPr lang="ru-RU" dirty="0"/>
              <a:t>!</a:t>
            </a:r>
          </a:p>
          <a:p>
            <a:pPr algn="just"/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rove</a:t>
            </a:r>
            <a:r>
              <a:rPr lang="en-US" dirty="0"/>
              <a:t> - </a:t>
            </a:r>
            <a:r>
              <a:rPr lang="ru-RU" dirty="0"/>
              <a:t>Форма </a:t>
            </a:r>
            <a:r>
              <a:rPr lang="ru-RU" dirty="0" err="1"/>
              <a:t>касети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лез </a:t>
            </a:r>
            <a:r>
              <a:rPr lang="ru-RU" dirty="0" err="1"/>
              <a:t>змінювалися</a:t>
            </a:r>
            <a:r>
              <a:rPr lang="ru-RU" dirty="0"/>
              <a:t> з </a:t>
            </a:r>
            <a:r>
              <a:rPr lang="ru-RU" dirty="0" err="1"/>
              <a:t>плином</a:t>
            </a:r>
            <a:r>
              <a:rPr lang="ru-RU" dirty="0"/>
              <a:t> часу, 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лезами</a:t>
            </a:r>
            <a:r>
              <a:rPr lang="ru-RU" dirty="0"/>
              <a:t> і ручкою </a:t>
            </a:r>
            <a:r>
              <a:rPr lang="ru-RU" dirty="0" err="1"/>
              <a:t>бритви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доданий</a:t>
            </a:r>
            <a:r>
              <a:rPr lang="ru-RU" dirty="0"/>
              <a:t> </a:t>
            </a:r>
            <a:r>
              <a:rPr lang="ru-RU" dirty="0" err="1"/>
              <a:t>плаваючий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надаємо</a:t>
            </a:r>
            <a:r>
              <a:rPr lang="ru-RU" dirty="0"/>
              <a:t> список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вартість</a:t>
            </a:r>
            <a:r>
              <a:rPr lang="ru-RU" dirty="0"/>
              <a:t>).</a:t>
            </a:r>
          </a:p>
          <a:p>
            <a:pPr algn="just"/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ush</a:t>
            </a:r>
            <a:r>
              <a:rPr lang="en-US" dirty="0"/>
              <a:t> - </a:t>
            </a:r>
            <a:r>
              <a:rPr lang="ru-RU" dirty="0" err="1"/>
              <a:t>Купуйте</a:t>
            </a:r>
            <a:r>
              <a:rPr lang="ru-RU" dirty="0"/>
              <a:t> в магазинах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</a:t>
            </a:r>
          </a:p>
        </p:txBody>
      </p:sp>
      <p:pic>
        <p:nvPicPr>
          <p:cNvPr id="22530" name="Picture 2" descr="Официальный сайт Gillette для мужчин | Gillette RU">
            <a:extLst>
              <a:ext uri="{FF2B5EF4-FFF2-40B4-BE49-F238E27FC236}">
                <a16:creationId xmlns:a16="http://schemas.microsoft.com/office/drawing/2014/main" id="{4C7EBE42-5776-4059-A587-D91BE903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830991"/>
            <a:ext cx="5572125" cy="49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9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5336B-E70B-4BEF-ADBE-8710110B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uk-UA" dirty="0"/>
              <a:t>Модель </a:t>
            </a:r>
            <a:r>
              <a:rPr lang="en-US" dirty="0" err="1"/>
              <a:t>dibaba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92C79-9C23-4E83-A6D0-0A32B570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711951" cy="39319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Ця</a:t>
            </a:r>
            <a:r>
              <a:rPr lang="ru-RU" dirty="0"/>
              <a:t> модель - </a:t>
            </a:r>
            <a:r>
              <a:rPr lang="ru-RU" dirty="0" err="1"/>
              <a:t>справжня</a:t>
            </a:r>
            <a:r>
              <a:rPr lang="ru-RU" dirty="0"/>
              <a:t> «атака» на </a:t>
            </a:r>
            <a:r>
              <a:rPr lang="ru-RU" dirty="0" err="1"/>
              <a:t>читача</a:t>
            </a:r>
            <a:r>
              <a:rPr lang="ru-RU" dirty="0"/>
              <a:t>, яка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серйозної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і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. Структура </a:t>
            </a:r>
            <a:r>
              <a:rPr lang="ru-RU" dirty="0" err="1"/>
              <a:t>моделі</a:t>
            </a:r>
            <a:r>
              <a:rPr lang="ru-RU" dirty="0"/>
              <a:t>:</a:t>
            </a:r>
            <a:endParaRPr lang="en-US" dirty="0"/>
          </a:p>
          <a:p>
            <a:r>
              <a:rPr lang="en-US" sz="3000" b="1" dirty="0">
                <a:solidFill>
                  <a:srgbClr val="F8BB68"/>
                </a:solidFill>
              </a:rPr>
              <a:t>D</a:t>
            </a:r>
            <a:r>
              <a:rPr lang="en-US" dirty="0"/>
              <a:t> (desire) – </a:t>
            </a:r>
            <a:r>
              <a:rPr lang="ru-RU" dirty="0" err="1"/>
              <a:t>бажання</a:t>
            </a:r>
            <a:endParaRPr lang="en-US" dirty="0"/>
          </a:p>
          <a:p>
            <a:r>
              <a:rPr lang="en-US" sz="3000" b="1" dirty="0">
                <a:solidFill>
                  <a:srgbClr val="1DA575"/>
                </a:solidFill>
              </a:rPr>
              <a:t>I</a:t>
            </a:r>
            <a:r>
              <a:rPr lang="en-US" dirty="0"/>
              <a:t> (identification) – </a:t>
            </a:r>
            <a:r>
              <a:rPr lang="ru-RU" dirty="0" err="1"/>
              <a:t>зіставлення</a:t>
            </a:r>
            <a:endParaRPr lang="en-US" dirty="0"/>
          </a:p>
          <a:p>
            <a:r>
              <a:rPr lang="en-US" sz="3000" b="1" dirty="0">
                <a:solidFill>
                  <a:srgbClr val="F14A64"/>
                </a:solidFill>
              </a:rPr>
              <a:t>B</a:t>
            </a:r>
            <a:r>
              <a:rPr lang="en-US" dirty="0"/>
              <a:t> (bump) – </a:t>
            </a:r>
            <a:r>
              <a:rPr lang="ru-RU" dirty="0" err="1"/>
              <a:t>зіткнення</a:t>
            </a:r>
            <a:endParaRPr lang="en-US" dirty="0"/>
          </a:p>
          <a:p>
            <a:r>
              <a:rPr lang="en-US" sz="3000" b="1" dirty="0">
                <a:solidFill>
                  <a:srgbClr val="724EA8"/>
                </a:solidFill>
              </a:rPr>
              <a:t>A</a:t>
            </a:r>
            <a:r>
              <a:rPr lang="en-US" dirty="0"/>
              <a:t> (</a:t>
            </a:r>
            <a:r>
              <a:rPr lang="en-US" dirty="0" err="1"/>
              <a:t>reAction</a:t>
            </a:r>
            <a:r>
              <a:rPr lang="en-US" dirty="0"/>
              <a:t>) – </a:t>
            </a:r>
            <a:r>
              <a:rPr lang="ru-RU" dirty="0" err="1"/>
              <a:t>реакція</a:t>
            </a:r>
            <a:endParaRPr lang="en-US" dirty="0"/>
          </a:p>
          <a:p>
            <a:r>
              <a:rPr lang="en-US" sz="3000" b="1" dirty="0">
                <a:solidFill>
                  <a:srgbClr val="7377C1"/>
                </a:solidFill>
              </a:rPr>
              <a:t>B</a:t>
            </a:r>
            <a:r>
              <a:rPr lang="en-US" dirty="0"/>
              <a:t> (buy) – </a:t>
            </a:r>
            <a:r>
              <a:rPr lang="ru-RU" dirty="0"/>
              <a:t>покупка</a:t>
            </a:r>
            <a:endParaRPr lang="en-US" dirty="0"/>
          </a:p>
          <a:p>
            <a:r>
              <a:rPr lang="en-US" sz="3000" b="1" dirty="0">
                <a:solidFill>
                  <a:srgbClr val="7ABBD4"/>
                </a:solidFill>
              </a:rPr>
              <a:t>A</a:t>
            </a:r>
            <a:r>
              <a:rPr lang="en-US" dirty="0"/>
              <a:t> (atmosphere) - </a:t>
            </a:r>
            <a:r>
              <a:rPr lang="ru-RU" dirty="0"/>
              <a:t>атмосфера</a:t>
            </a:r>
          </a:p>
        </p:txBody>
      </p:sp>
      <p:pic>
        <p:nvPicPr>
          <p:cNvPr id="17410" name="Picture 2" descr="схема алгоритма dibaba">
            <a:extLst>
              <a:ext uri="{FF2B5EF4-FFF2-40B4-BE49-F238E27FC236}">
                <a16:creationId xmlns:a16="http://schemas.microsoft.com/office/drawing/2014/main" id="{72FCAB22-8ED0-4FC1-8FB6-A9910BA6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079" y="1478508"/>
            <a:ext cx="5455921" cy="39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3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Економічні потреби суспільства: сутність та структура | Tusovka">
            <a:extLst>
              <a:ext uri="{FF2B5EF4-FFF2-40B4-BE49-F238E27FC236}">
                <a16:creationId xmlns:a16="http://schemas.microsoft.com/office/drawing/2014/main" id="{D2BCA0DA-51E0-4FC5-9B1F-36CEBA7A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1D4D1-9B6C-40E6-8035-ADDFA0F0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</a:t>
            </a:r>
            <a:r>
              <a:rPr lang="uk-UA" dirty="0"/>
              <a:t> </a:t>
            </a:r>
            <a:r>
              <a:rPr lang="uk-UA" sz="2800" dirty="0"/>
              <a:t>(бажання)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CE11B-E99B-4BF8-A3A5-E0DD5AA7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214997" cy="4023360"/>
          </a:xfrm>
        </p:spPr>
        <p:txBody>
          <a:bodyPr/>
          <a:lstStyle/>
          <a:p>
            <a:pPr algn="just"/>
            <a:r>
              <a:rPr lang="en-US" dirty="0"/>
              <a:t>O</a:t>
            </a:r>
            <a:r>
              <a:rPr lang="ru-RU" dirty="0" err="1"/>
              <a:t>сновним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є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потреби,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теми і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рекламований</a:t>
            </a:r>
            <a:r>
              <a:rPr lang="ru-RU" dirty="0"/>
              <a:t> продукт.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акцентує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когнітивних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передачею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характеристик товару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</a:p>
          <a:p>
            <a:pPr algn="just"/>
            <a:r>
              <a:rPr lang="ru-RU" dirty="0"/>
              <a:t>Потреба -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дизайнерський</a:t>
            </a:r>
            <a:r>
              <a:rPr lang="ru-RU" dirty="0"/>
              <a:t> ремонт</a:t>
            </a:r>
          </a:p>
        </p:txBody>
      </p:sp>
    </p:spTree>
    <p:extLst>
      <p:ext uri="{BB962C8B-B14F-4D97-AF65-F5344CB8AC3E}">
        <p14:creationId xmlns:p14="http://schemas.microsoft.com/office/powerpoint/2010/main" val="289563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треби та їх найпростіша класифікація. Презентація — Гипермаркет знаний">
            <a:extLst>
              <a:ext uri="{FF2B5EF4-FFF2-40B4-BE49-F238E27FC236}">
                <a16:creationId xmlns:a16="http://schemas.microsoft.com/office/drawing/2014/main" id="{5C442F02-2418-4786-92A8-66A83396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90" y="3317240"/>
            <a:ext cx="3465830" cy="34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7727-23B9-42C9-B59A-E0E36F08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  <a:r>
              <a:rPr lang="ru-RU" dirty="0"/>
              <a:t> </a:t>
            </a:r>
            <a:r>
              <a:rPr lang="ru-RU" sz="3200" dirty="0"/>
              <a:t>(з</a:t>
            </a:r>
            <a:r>
              <a:rPr lang="uk-UA" sz="3200" dirty="0" err="1"/>
              <a:t>іставлення</a:t>
            </a:r>
            <a:r>
              <a:rPr lang="uk-UA" sz="3200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380B0-905E-4AA3-9392-F44C37A6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556752" cy="4023360"/>
          </a:xfrm>
        </p:spPr>
        <p:txBody>
          <a:bodyPr/>
          <a:lstStyle/>
          <a:p>
            <a:pPr algn="just"/>
            <a:r>
              <a:rPr lang="ru-RU" i="1" dirty="0" err="1"/>
              <a:t>Відповідність</a:t>
            </a:r>
            <a:r>
              <a:rPr lang="ru-RU" i="1" dirty="0"/>
              <a:t> </a:t>
            </a:r>
            <a:r>
              <a:rPr lang="ru-RU" i="1" dirty="0" err="1"/>
              <a:t>споживчих</a:t>
            </a:r>
            <a:r>
              <a:rPr lang="ru-RU" i="1" dirty="0"/>
              <a:t> потреб з </a:t>
            </a:r>
            <a:r>
              <a:rPr lang="ru-RU" i="1" dirty="0" err="1"/>
              <a:t>пропозицією</a:t>
            </a:r>
            <a:r>
              <a:rPr lang="ru-RU" i="1" dirty="0"/>
              <a:t> </a:t>
            </a:r>
            <a:r>
              <a:rPr lang="ru-RU" i="1" dirty="0" err="1"/>
              <a:t>реклами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рекламується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віришити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подтрібно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</a:p>
          <a:p>
            <a:pPr algn="just"/>
            <a:r>
              <a:rPr lang="ru-RU" dirty="0" err="1"/>
              <a:t>Дизайнерський</a:t>
            </a:r>
            <a:r>
              <a:rPr lang="ru-RU" dirty="0"/>
              <a:t> ремонт за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: 1500 </a:t>
            </a:r>
            <a:r>
              <a:rPr lang="ru-RU" dirty="0" err="1"/>
              <a:t>грн</a:t>
            </a:r>
            <a:r>
              <a:rPr lang="ru-RU" dirty="0"/>
              <a:t> за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7759-1069-4228-B751-37D07060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 </a:t>
            </a:r>
            <a:r>
              <a:rPr lang="uk-UA" sz="3600" dirty="0"/>
              <a:t>(</a:t>
            </a:r>
            <a:r>
              <a:rPr lang="ru-RU" sz="3600" dirty="0" err="1"/>
              <a:t>зіткнення</a:t>
            </a:r>
            <a:r>
              <a:rPr lang="ru-RU" sz="3600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3D513-463D-4751-8F31-195875CD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557772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Підсилюємо</a:t>
            </a:r>
            <a:r>
              <a:rPr lang="ru-RU" dirty="0"/>
              <a:t> натиск і наводимо </a:t>
            </a:r>
            <a:r>
              <a:rPr lang="ru-RU" dirty="0" err="1"/>
              <a:t>аргументи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точно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нам </a:t>
            </a:r>
            <a:r>
              <a:rPr lang="ru-RU" dirty="0" err="1"/>
              <a:t>дію</a:t>
            </a:r>
            <a:r>
              <a:rPr lang="ru-RU" dirty="0"/>
              <a:t>: </a:t>
            </a:r>
            <a:r>
              <a:rPr lang="ru-RU" dirty="0" err="1"/>
              <a:t>придбає</a:t>
            </a:r>
            <a:r>
              <a:rPr lang="ru-RU" dirty="0"/>
              <a:t>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клієнту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ваш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  <a:endParaRPr lang="ru-RU" dirty="0"/>
          </a:p>
          <a:p>
            <a:pPr algn="just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ми </a:t>
            </a:r>
            <a:r>
              <a:rPr lang="ru-RU" dirty="0" err="1"/>
              <a:t>надішлемо</a:t>
            </a:r>
            <a:r>
              <a:rPr lang="ru-RU" dirty="0"/>
              <a:t> до </a:t>
            </a:r>
            <a:r>
              <a:rPr lang="ru-RU" dirty="0" err="1"/>
              <a:t>майстра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виміри</a:t>
            </a:r>
            <a:r>
              <a:rPr lang="ru-RU" dirty="0"/>
              <a:t> і складе </a:t>
            </a:r>
            <a:r>
              <a:rPr lang="ru-RU" dirty="0" err="1"/>
              <a:t>кошторис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!</a:t>
            </a:r>
          </a:p>
        </p:txBody>
      </p:sp>
      <p:pic>
        <p:nvPicPr>
          <p:cNvPr id="25602" name="Picture 2" descr="Черная женщина в стиле поп-арт wow face show bump kick | Премиум векторы">
            <a:extLst>
              <a:ext uri="{FF2B5EF4-FFF2-40B4-BE49-F238E27FC236}">
                <a16:creationId xmlns:a16="http://schemas.microsoft.com/office/drawing/2014/main" id="{74AAF43D-D7CA-42C2-B725-D93AE846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34" y="2705735"/>
            <a:ext cx="4162026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авила и этапы работы с возражениями | Блог 4brain">
            <a:extLst>
              <a:ext uri="{FF2B5EF4-FFF2-40B4-BE49-F238E27FC236}">
                <a16:creationId xmlns:a16="http://schemas.microsoft.com/office/drawing/2014/main" id="{E6F91FB1-6640-4A42-ABFF-B1397845F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72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74E7C-091D-4EEF-A0DB-062EC860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reaction</a:t>
            </a:r>
            <a:r>
              <a:rPr lang="uk-UA">
                <a:solidFill>
                  <a:srgbClr val="000000"/>
                </a:solidFill>
              </a:rPr>
              <a:t> (реакція)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E0067-D87E-49DB-B662-2C4433C4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930400"/>
            <a:ext cx="6664958" cy="481584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0000"/>
                </a:solidFill>
              </a:rPr>
              <a:t>Передбачити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реакцію</a:t>
            </a:r>
            <a:r>
              <a:rPr lang="ru-RU" sz="2000" dirty="0">
                <a:solidFill>
                  <a:srgbClr val="000000"/>
                </a:solidFill>
              </a:rPr>
              <a:t> ЦА на рекламу (</a:t>
            </a:r>
            <a:r>
              <a:rPr lang="ru-RU" sz="2000" dirty="0" err="1">
                <a:solidFill>
                  <a:srgbClr val="000000"/>
                </a:solidFill>
              </a:rPr>
              <a:t>найскладніший</a:t>
            </a:r>
            <a:r>
              <a:rPr lang="ru-RU" sz="2000" dirty="0">
                <a:solidFill>
                  <a:srgbClr val="000000"/>
                </a:solidFill>
              </a:rPr>
              <a:t> пункт в </a:t>
            </a:r>
            <a:r>
              <a:rPr lang="ru-RU" sz="2000" dirty="0" err="1">
                <a:solidFill>
                  <a:srgbClr val="000000"/>
                </a:solidFill>
              </a:rPr>
              <a:t>моделі</a:t>
            </a:r>
            <a:r>
              <a:rPr lang="ru-RU" sz="2000" dirty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Четвертий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етап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використовується</a:t>
            </a:r>
            <a:r>
              <a:rPr lang="ru-RU" sz="2000" dirty="0">
                <a:solidFill>
                  <a:srgbClr val="000000"/>
                </a:solidFill>
              </a:rPr>
              <a:t> «добра </a:t>
            </a:r>
            <a:r>
              <a:rPr lang="ru-RU" sz="2000" dirty="0" err="1">
                <a:solidFill>
                  <a:srgbClr val="000000"/>
                </a:solidFill>
              </a:rPr>
              <a:t>боротьба</a:t>
            </a:r>
            <a:r>
              <a:rPr lang="ru-RU" sz="2000" dirty="0">
                <a:solidFill>
                  <a:srgbClr val="000000"/>
                </a:solidFill>
              </a:rPr>
              <a:t>» з </a:t>
            </a:r>
            <a:r>
              <a:rPr lang="ru-RU" sz="2000" dirty="0" err="1">
                <a:solidFill>
                  <a:srgbClr val="000000"/>
                </a:solidFill>
              </a:rPr>
              <a:t>запереченням</a:t>
            </a:r>
            <a:r>
              <a:rPr lang="ru-RU" sz="2000" dirty="0">
                <a:solidFill>
                  <a:srgbClr val="000000"/>
                </a:solidFill>
              </a:rPr>
              <a:t>. Ми </a:t>
            </a:r>
            <a:r>
              <a:rPr lang="ru-RU" sz="2000" dirty="0" err="1">
                <a:solidFill>
                  <a:srgbClr val="000000"/>
                </a:solidFill>
              </a:rPr>
              <a:t>припускаємо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можливі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питання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зміг</a:t>
            </a:r>
            <a:r>
              <a:rPr lang="ru-RU" sz="2000" dirty="0">
                <a:solidFill>
                  <a:srgbClr val="000000"/>
                </a:solidFill>
              </a:rPr>
              <a:t> би нам </a:t>
            </a:r>
            <a:r>
              <a:rPr lang="ru-RU" sz="2000" dirty="0" err="1">
                <a:solidFill>
                  <a:srgbClr val="000000"/>
                </a:solidFill>
              </a:rPr>
              <a:t>задати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споживач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самі</a:t>
            </a:r>
            <a:r>
              <a:rPr lang="ru-RU" sz="2000" dirty="0">
                <a:solidFill>
                  <a:srgbClr val="000000"/>
                </a:solidFill>
              </a:rPr>
              <a:t> на них </a:t>
            </a:r>
            <a:r>
              <a:rPr lang="ru-RU" sz="2000" dirty="0" err="1">
                <a:solidFill>
                  <a:srgbClr val="000000"/>
                </a:solidFill>
              </a:rPr>
              <a:t>відповідаємо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Ретельно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передбачаємо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кожне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заперечення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своєму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контенті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endParaRPr lang="uk-UA" sz="2000" i="1" dirty="0">
              <a:solidFill>
                <a:srgbClr val="000000"/>
              </a:solidFill>
            </a:endParaRPr>
          </a:p>
          <a:p>
            <a:r>
              <a:rPr lang="uk-UA" sz="2000" i="1" dirty="0">
                <a:solidFill>
                  <a:srgbClr val="000000"/>
                </a:solidFill>
              </a:rPr>
              <a:t>На</a:t>
            </a:r>
            <a:r>
              <a:rPr lang="ru-RU" sz="2000" i="1" dirty="0">
                <a:solidFill>
                  <a:srgbClr val="000000"/>
                </a:solidFill>
              </a:rPr>
              <a:t>приклад: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 err="1">
                <a:solidFill>
                  <a:srgbClr val="000000"/>
                </a:solidFill>
              </a:rPr>
              <a:t>Чому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низька</a:t>
            </a:r>
            <a:r>
              <a:rPr lang="ru-RU" sz="2000" dirty="0">
                <a:solidFill>
                  <a:srgbClr val="000000"/>
                </a:solidFill>
              </a:rPr>
              <a:t>?</a:t>
            </a:r>
          </a:p>
          <a:p>
            <a:r>
              <a:rPr lang="ru-RU" sz="2000" dirty="0">
                <a:solidFill>
                  <a:srgbClr val="000000"/>
                </a:solidFill>
              </a:rPr>
              <a:t>- у нас </a:t>
            </a:r>
            <a:r>
              <a:rPr lang="ru-RU" sz="2000" dirty="0" err="1">
                <a:solidFill>
                  <a:srgbClr val="000000"/>
                </a:solidFill>
              </a:rPr>
              <a:t>маленькі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накладні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витрати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свій</a:t>
            </a:r>
            <a:r>
              <a:rPr lang="ru-RU" sz="2000" dirty="0">
                <a:solidFill>
                  <a:srgbClr val="000000"/>
                </a:solidFill>
              </a:rPr>
              <a:t> транспорт</a:t>
            </a:r>
          </a:p>
          <a:p>
            <a:r>
              <a:rPr lang="ru-RU" sz="2000" dirty="0">
                <a:solidFill>
                  <a:srgbClr val="000000"/>
                </a:solidFill>
              </a:rPr>
              <a:t>- ...</a:t>
            </a:r>
          </a:p>
        </p:txBody>
      </p:sp>
    </p:spTree>
    <p:extLst>
      <p:ext uri="{BB962C8B-B14F-4D97-AF65-F5344CB8AC3E}">
        <p14:creationId xmlns:p14="http://schemas.microsoft.com/office/powerpoint/2010/main" val="93571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8920E-15EA-472D-8EA8-F45CB2B7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Buy</a:t>
            </a:r>
            <a:r>
              <a:rPr lang="uk-UA" dirty="0"/>
              <a:t> </a:t>
            </a:r>
            <a:r>
              <a:rPr lang="uk-UA" sz="4000" dirty="0"/>
              <a:t>(покупка)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275C9-8C85-4A92-9A86-A89270F8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Спонукати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придбати</a:t>
            </a:r>
            <a:r>
              <a:rPr lang="ru-RU" sz="2000" dirty="0"/>
              <a:t> товар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послугу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Припустимо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заперечення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закриті</a:t>
            </a:r>
            <a:r>
              <a:rPr lang="ru-RU" sz="2000" dirty="0"/>
              <a:t>. </a:t>
            </a:r>
            <a:r>
              <a:rPr lang="ru-RU" sz="2000" dirty="0" err="1"/>
              <a:t>Залишається</a:t>
            </a:r>
            <a:r>
              <a:rPr lang="ru-RU" sz="2000" dirty="0"/>
              <a:t> - </a:t>
            </a:r>
            <a:r>
              <a:rPr lang="ru-RU" sz="2000" dirty="0" err="1"/>
              <a:t>запропонувати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покупку.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залучити</a:t>
            </a:r>
            <a:r>
              <a:rPr lang="ru-RU" sz="2000" dirty="0"/>
              <a:t> </a:t>
            </a:r>
            <a:r>
              <a:rPr lang="ru-RU" sz="2000" dirty="0" err="1"/>
              <a:t>покупця</a:t>
            </a:r>
            <a:r>
              <a:rPr lang="ru-RU" sz="2000" dirty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 </a:t>
            </a:r>
            <a:r>
              <a:rPr lang="ru-RU" sz="2000" dirty="0" err="1"/>
              <a:t>пропозиціями</a:t>
            </a:r>
            <a:r>
              <a:rPr lang="ru-RU" sz="2000" dirty="0"/>
              <a:t>, </a:t>
            </a:r>
            <a:r>
              <a:rPr lang="ru-RU" sz="2000" dirty="0" err="1"/>
              <a:t>акцією</a:t>
            </a:r>
            <a:r>
              <a:rPr lang="ru-RU" sz="2000" dirty="0"/>
              <a:t>, дедлайном і т. Д. </a:t>
            </a:r>
            <a:r>
              <a:rPr lang="ru-RU" sz="2000" dirty="0" err="1"/>
              <a:t>Активуємо</a:t>
            </a:r>
            <a:r>
              <a:rPr lang="ru-RU" sz="2000" dirty="0"/>
              <a:t> по максимуму </a:t>
            </a:r>
            <a:r>
              <a:rPr lang="ru-RU" sz="2000" dirty="0" err="1"/>
              <a:t>купівельну</a:t>
            </a:r>
            <a:r>
              <a:rPr lang="ru-RU" sz="2000" dirty="0"/>
              <a:t> </a:t>
            </a:r>
            <a:r>
              <a:rPr lang="ru-RU" sz="2000" dirty="0" err="1"/>
              <a:t>зацікавленість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i="1" dirty="0"/>
              <a:t>На</a:t>
            </a:r>
            <a:r>
              <a:rPr lang="ru-RU" sz="2000" i="1" dirty="0"/>
              <a:t>приклад: </a:t>
            </a:r>
            <a:endParaRPr lang="ru-RU" sz="2000" dirty="0"/>
          </a:p>
          <a:p>
            <a:pPr algn="just"/>
            <a:r>
              <a:rPr lang="ru-RU" sz="2000" dirty="0"/>
              <a:t>Зараз у нас </a:t>
            </a:r>
            <a:r>
              <a:rPr lang="ru-RU" sz="2000" dirty="0" err="1"/>
              <a:t>діє</a:t>
            </a:r>
            <a:r>
              <a:rPr lang="ru-RU" sz="2000" dirty="0"/>
              <a:t> </a:t>
            </a:r>
            <a:r>
              <a:rPr lang="ru-RU" sz="2000" dirty="0" err="1"/>
              <a:t>спецпропозиція</a:t>
            </a:r>
            <a:r>
              <a:rPr lang="ru-RU" sz="2000" dirty="0"/>
              <a:t>: при </a:t>
            </a:r>
            <a:r>
              <a:rPr lang="ru-RU" sz="2000" dirty="0" err="1"/>
              <a:t>укладанні</a:t>
            </a:r>
            <a:r>
              <a:rPr lang="ru-RU" sz="2000" dirty="0"/>
              <a:t> договору до 31 </a:t>
            </a:r>
            <a:r>
              <a:rPr lang="ru-RU" sz="2000" dirty="0" err="1"/>
              <a:t>березня</a:t>
            </a:r>
            <a:r>
              <a:rPr lang="ru-RU" sz="2000" dirty="0"/>
              <a:t> </a:t>
            </a:r>
            <a:r>
              <a:rPr lang="ru-RU" sz="2000" dirty="0" err="1"/>
              <a:t>даруємо</a:t>
            </a:r>
            <a:r>
              <a:rPr lang="ru-RU" sz="2000" dirty="0"/>
              <a:t> </a:t>
            </a:r>
            <a:r>
              <a:rPr lang="ru-RU" sz="2000" dirty="0" err="1"/>
              <a:t>знижку</a:t>
            </a:r>
            <a:r>
              <a:rPr lang="ru-RU" sz="2000" dirty="0"/>
              <a:t> 10%</a:t>
            </a:r>
          </a:p>
        </p:txBody>
      </p:sp>
      <p:pic>
        <p:nvPicPr>
          <p:cNvPr id="27650" name="Picture 2" descr="Ваші 5% знижки чекають вас! - Всі запчастини">
            <a:extLst>
              <a:ext uri="{FF2B5EF4-FFF2-40B4-BE49-F238E27FC236}">
                <a16:creationId xmlns:a16="http://schemas.microsoft.com/office/drawing/2014/main" id="{8293CCF1-EF49-4E8E-BA1B-26319002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r="1496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82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A848-8446-4DBD-8328-45639781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Atmosphere</a:t>
            </a:r>
            <a:r>
              <a:rPr lang="ru-RU" dirty="0"/>
              <a:t> (атмосфера)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5D8E1-5E91-4796-9B02-825A4E7A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угоди.</a:t>
            </a:r>
          </a:p>
          <a:p>
            <a:pPr algn="just"/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покупки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оплати, </a:t>
            </a:r>
            <a:r>
              <a:rPr lang="ru-RU" dirty="0" err="1"/>
              <a:t>варіанти</a:t>
            </a:r>
            <a:r>
              <a:rPr lang="ru-RU" dirty="0"/>
              <a:t> доставки, </a:t>
            </a:r>
            <a:r>
              <a:rPr lang="ru-RU" dirty="0" err="1"/>
              <a:t>гарантія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  <a:endParaRPr lang="ru-RU" dirty="0"/>
          </a:p>
          <a:p>
            <a:pPr algn="just"/>
            <a:r>
              <a:rPr lang="ru-RU" dirty="0" err="1"/>
              <a:t>Заповніть</a:t>
            </a:r>
            <a:r>
              <a:rPr lang="ru-RU" dirty="0"/>
              <a:t> </a:t>
            </a:r>
            <a:r>
              <a:rPr lang="ru-RU" dirty="0" err="1"/>
              <a:t>просту</a:t>
            </a:r>
            <a:r>
              <a:rPr lang="ru-RU" dirty="0"/>
              <a:t> форму заявки і наш менеджер тут же з вами </a:t>
            </a:r>
            <a:r>
              <a:rPr lang="ru-RU" dirty="0" err="1"/>
              <a:t>зв'яжеться</a:t>
            </a:r>
            <a:r>
              <a:rPr lang="ru-RU" dirty="0"/>
              <a:t>!</a:t>
            </a: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C553DCEE-646A-4432-A738-0D60CD137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55" r="1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чему мы отказались от копирайтеров на бирже / Хабр">
            <a:extLst>
              <a:ext uri="{FF2B5EF4-FFF2-40B4-BE49-F238E27FC236}">
                <a16:creationId xmlns:a16="http://schemas.microsoft.com/office/drawing/2014/main" id="{42BD129E-26D3-40A3-A76A-B324921AB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B06D3-817A-4BD2-9149-DBC42F27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6324"/>
            <a:ext cx="6066816" cy="5483036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Копірайтинг</a:t>
            </a:r>
            <a:r>
              <a:rPr lang="ru-RU" dirty="0">
                <a:solidFill>
                  <a:srgbClr val="000000"/>
                </a:solidFill>
              </a:rPr>
              <a:t> (англ. </a:t>
            </a:r>
            <a:r>
              <a:rPr lang="en-US" dirty="0">
                <a:solidFill>
                  <a:srgbClr val="000000"/>
                </a:solidFill>
              </a:rPr>
              <a:t>Copywriting, </a:t>
            </a:r>
            <a:r>
              <a:rPr lang="ru-RU" dirty="0">
                <a:solidFill>
                  <a:srgbClr val="000000"/>
                </a:solidFill>
              </a:rPr>
              <a:t>де </a:t>
            </a:r>
            <a:r>
              <a:rPr lang="en-US" dirty="0">
                <a:solidFill>
                  <a:srgbClr val="000000"/>
                </a:solidFill>
              </a:rPr>
              <a:t>copy - </a:t>
            </a:r>
            <a:r>
              <a:rPr lang="ru-RU" dirty="0" err="1">
                <a:solidFill>
                  <a:srgbClr val="000000"/>
                </a:solidFill>
              </a:rPr>
              <a:t>текстовий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матеріал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write - </a:t>
            </a:r>
            <a:r>
              <a:rPr lang="ru-RU" dirty="0" err="1">
                <a:solidFill>
                  <a:srgbClr val="000000"/>
                </a:solidFill>
              </a:rPr>
              <a:t>писати</a:t>
            </a:r>
            <a:r>
              <a:rPr lang="ru-RU" dirty="0">
                <a:solidFill>
                  <a:srgbClr val="000000"/>
                </a:solidFill>
              </a:rPr>
              <a:t>) - </a:t>
            </a:r>
            <a:r>
              <a:rPr lang="ru-RU" dirty="0" err="1">
                <a:solidFill>
                  <a:srgbClr val="000000"/>
                </a:solidFill>
              </a:rPr>
              <a:t>написання</a:t>
            </a:r>
            <a:r>
              <a:rPr lang="ru-RU" dirty="0">
                <a:solidFill>
                  <a:srgbClr val="000000"/>
                </a:solidFill>
              </a:rPr>
              <a:t> тексту з метою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інших</a:t>
            </a:r>
            <a:r>
              <a:rPr lang="ru-RU" dirty="0">
                <a:solidFill>
                  <a:srgbClr val="000000"/>
                </a:solidFill>
              </a:rPr>
              <a:t> форм маркетингу.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тексти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стимулюють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зростання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продажів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популяризують</a:t>
            </a:r>
            <a:r>
              <a:rPr lang="ru-RU" dirty="0">
                <a:solidFill>
                  <a:srgbClr val="000000"/>
                </a:solidFill>
              </a:rPr>
              <a:t> товар, </a:t>
            </a:r>
            <a:r>
              <a:rPr lang="ru-RU" dirty="0" err="1">
                <a:solidFill>
                  <a:srgbClr val="000000"/>
                </a:solidFill>
              </a:rPr>
              <a:t>компанію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послугу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людину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ідею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dirty="0" err="1">
                <a:solidFill>
                  <a:srgbClr val="F55F2D"/>
                </a:solidFill>
              </a:rPr>
              <a:t>Копірайтери</a:t>
            </a:r>
            <a:r>
              <a:rPr lang="ru-RU" dirty="0">
                <a:solidFill>
                  <a:srgbClr val="000000"/>
                </a:solidFill>
              </a:rPr>
              <a:t> - люди,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пишуть</a:t>
            </a:r>
            <a:r>
              <a:rPr lang="ru-RU" dirty="0">
                <a:solidFill>
                  <a:srgbClr val="000000"/>
                </a:solidFill>
              </a:rPr>
              <a:t> текст з метою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інших</a:t>
            </a:r>
            <a:r>
              <a:rPr lang="ru-RU" dirty="0">
                <a:solidFill>
                  <a:srgbClr val="000000"/>
                </a:solidFill>
              </a:rPr>
              <a:t> форм маркетингу. </a:t>
            </a:r>
            <a:r>
              <a:rPr lang="ru-RU" dirty="0" err="1">
                <a:solidFill>
                  <a:srgbClr val="000000"/>
                </a:solidFill>
              </a:rPr>
              <a:t>Наприклад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 err="1">
                <a:solidFill>
                  <a:srgbClr val="000000"/>
                </a:solidFill>
              </a:rPr>
              <a:t>слогани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сценарії</a:t>
            </a:r>
            <a:r>
              <a:rPr lang="ru-RU" dirty="0">
                <a:solidFill>
                  <a:srgbClr val="000000"/>
                </a:solidFill>
              </a:rPr>
              <a:t> для ТВ- і </a:t>
            </a:r>
            <a:r>
              <a:rPr lang="ru-RU" dirty="0" err="1">
                <a:solidFill>
                  <a:srgbClr val="000000"/>
                </a:solidFill>
              </a:rPr>
              <a:t>радіороликів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event-</a:t>
            </a:r>
            <a:r>
              <a:rPr lang="ru-RU" dirty="0" err="1">
                <a:solidFill>
                  <a:srgbClr val="000000"/>
                </a:solidFill>
              </a:rPr>
              <a:t>заходів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рекламні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статті</a:t>
            </a:r>
            <a:r>
              <a:rPr lang="ru-RU" dirty="0">
                <a:solidFill>
                  <a:srgbClr val="000000"/>
                </a:solidFill>
              </a:rPr>
              <a:t> та </a:t>
            </a:r>
            <a:r>
              <a:rPr lang="ru-RU" dirty="0" err="1">
                <a:solidFill>
                  <a:srgbClr val="000000"/>
                </a:solidFill>
              </a:rPr>
              <a:t>ін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303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30BF5-FA2E-4326-958A-3AFC4CF7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Яка модель?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35270-845B-4361-96CC-0EE73F1F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43672" cy="40233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Увага</a:t>
            </a:r>
            <a:r>
              <a:rPr lang="ru-RU" dirty="0"/>
              <a:t>! </a:t>
            </a:r>
            <a:r>
              <a:rPr lang="ru-RU" dirty="0" err="1"/>
              <a:t>Представляємо</a:t>
            </a:r>
            <a:r>
              <a:rPr lang="ru-RU" dirty="0"/>
              <a:t> </a:t>
            </a:r>
            <a:r>
              <a:rPr lang="ru-RU" dirty="0" err="1"/>
              <a:t>super-Phone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!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пропустите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дзвінок</a:t>
            </a:r>
            <a:r>
              <a:rPr lang="ru-RU" dirty="0"/>
              <a:t>. </a:t>
            </a:r>
            <a:r>
              <a:rPr lang="ru-RU" dirty="0" err="1"/>
              <a:t>Дізнайтеся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на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super-Phone</a:t>
            </a:r>
            <a:r>
              <a:rPr lang="ru-RU" dirty="0"/>
              <a:t> - </a:t>
            </a:r>
            <a:r>
              <a:rPr lang="ru-RU" dirty="0" err="1"/>
              <a:t>тиждень</a:t>
            </a:r>
            <a:r>
              <a:rPr lang="ru-RU" dirty="0"/>
              <a:t> без </a:t>
            </a:r>
            <a:r>
              <a:rPr lang="ru-RU" dirty="0" err="1"/>
              <a:t>підзарядки</a:t>
            </a:r>
            <a:r>
              <a:rPr lang="ru-RU" dirty="0"/>
              <a:t>!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березні</a:t>
            </a:r>
            <a:r>
              <a:rPr lang="ru-RU" dirty="0"/>
              <a:t> за </a:t>
            </a:r>
            <a:r>
              <a:rPr lang="ru-RU" dirty="0" err="1"/>
              <a:t>мінімальною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в $ 100. </a:t>
            </a:r>
            <a:r>
              <a:rPr lang="ru-RU" dirty="0" err="1"/>
              <a:t>Приїжджайте</a:t>
            </a:r>
            <a:r>
              <a:rPr lang="ru-RU" dirty="0"/>
              <a:t> до нас прямо зараз!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Ми </a:t>
            </a:r>
            <a:r>
              <a:rPr lang="ru-RU" dirty="0" err="1"/>
              <a:t>знаємо</a:t>
            </a:r>
            <a:r>
              <a:rPr lang="ru-RU" dirty="0"/>
              <a:t> -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втомилися</a:t>
            </a:r>
            <a:r>
              <a:rPr lang="ru-RU" dirty="0"/>
              <a:t> </a:t>
            </a:r>
            <a:r>
              <a:rPr lang="ru-RU" dirty="0" err="1"/>
              <a:t>заряджати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смартфон </a:t>
            </a:r>
            <a:r>
              <a:rPr lang="ru-RU" dirty="0" err="1"/>
              <a:t>кожен</a:t>
            </a:r>
            <a:r>
              <a:rPr lang="ru-RU" dirty="0"/>
              <a:t> день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частіше.Якщо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шукайте 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смартфону, </a:t>
            </a:r>
            <a:r>
              <a:rPr lang="ru-RU" dirty="0" err="1"/>
              <a:t>пропонуємо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на наш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en-US" dirty="0"/>
              <a:t>super-Phone,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! Не </a:t>
            </a:r>
            <a:r>
              <a:rPr lang="ru-RU" dirty="0" err="1"/>
              <a:t>турбуйтеся</a:t>
            </a:r>
            <a:r>
              <a:rPr lang="ru-RU" dirty="0"/>
              <a:t>, ми </a:t>
            </a:r>
            <a:r>
              <a:rPr lang="ru-RU" dirty="0" err="1"/>
              <a:t>даємо</a:t>
            </a:r>
            <a:r>
              <a:rPr lang="ru-RU" dirty="0"/>
              <a:t> </a:t>
            </a:r>
            <a:r>
              <a:rPr lang="ru-RU" dirty="0" err="1"/>
              <a:t>гарантію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наша </a:t>
            </a:r>
            <a:r>
              <a:rPr lang="en-US" dirty="0"/>
              <a:t>super-OS </a:t>
            </a:r>
            <a:r>
              <a:rPr lang="ru-RU" dirty="0" err="1"/>
              <a:t>інтуїтивна</a:t>
            </a:r>
            <a:r>
              <a:rPr lang="ru-RU" dirty="0"/>
              <a:t> і проста у </a:t>
            </a:r>
            <a:r>
              <a:rPr lang="ru-RU" dirty="0" err="1"/>
              <a:t>використанні</a:t>
            </a:r>
            <a:r>
              <a:rPr lang="ru-RU" dirty="0"/>
              <a:t>, а </a:t>
            </a:r>
            <a:r>
              <a:rPr lang="ru-RU" dirty="0" err="1"/>
              <a:t>повноцінний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en-US" dirty="0"/>
              <a:t>super-Phone </a:t>
            </a:r>
            <a:r>
              <a:rPr lang="ru-RU" dirty="0" err="1"/>
              <a:t>дасть</a:t>
            </a:r>
            <a:r>
              <a:rPr lang="ru-RU" dirty="0"/>
              <a:t> вам свободу. До того ж, ми </a:t>
            </a:r>
            <a:r>
              <a:rPr lang="ru-RU" dirty="0" err="1"/>
              <a:t>даємо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, </a:t>
            </a:r>
            <a:r>
              <a:rPr lang="ru-RU" dirty="0" err="1"/>
              <a:t>розстрочку</a:t>
            </a:r>
            <a:r>
              <a:rPr lang="ru-RU" dirty="0"/>
              <a:t> і </a:t>
            </a:r>
            <a:r>
              <a:rPr lang="ru-RU" dirty="0" err="1"/>
              <a:t>безкоштовний</a:t>
            </a:r>
            <a:r>
              <a:rPr lang="ru-RU" dirty="0"/>
              <a:t> тест-драйв на </a:t>
            </a:r>
            <a:r>
              <a:rPr lang="ru-RU" dirty="0" err="1"/>
              <a:t>цілу</a:t>
            </a:r>
            <a:r>
              <a:rPr lang="ru-RU" dirty="0"/>
              <a:t> добу! </a:t>
            </a:r>
            <a:r>
              <a:rPr lang="ru-RU" dirty="0" err="1"/>
              <a:t>Заповн</a:t>
            </a:r>
            <a:r>
              <a:rPr lang="uk-UA" dirty="0" err="1"/>
              <a:t>іть</a:t>
            </a:r>
            <a:r>
              <a:rPr lang="uk-UA" dirty="0"/>
              <a:t> лише заявку, а все інше зробимо за вас)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BA36F-77BC-46EB-9F96-8C600EE0DE7F}"/>
              </a:ext>
            </a:extLst>
          </p:cNvPr>
          <p:cNvSpPr txBox="1"/>
          <p:nvPr/>
        </p:nvSpPr>
        <p:spPr>
          <a:xfrm>
            <a:off x="9601200" y="22860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C5D"/>
                </a:solidFill>
              </a:rPr>
              <a:t>AIDA</a:t>
            </a: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r>
              <a:rPr lang="en-US" b="1" dirty="0">
                <a:solidFill>
                  <a:srgbClr val="CB1C5D"/>
                </a:solidFill>
              </a:rPr>
              <a:t>ODC</a:t>
            </a: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r>
              <a:rPr lang="en-US" b="1" dirty="0">
                <a:solidFill>
                  <a:srgbClr val="CB1C5D"/>
                </a:solidFill>
              </a:rPr>
              <a:t>DIBABA</a:t>
            </a:r>
            <a:endParaRPr lang="ru-RU" b="1" dirty="0">
              <a:solidFill>
                <a:srgbClr val="CB1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Тестові завдання для проведення моніторингу знань з енергозбереження серед  учнів Макіївського ВПУ | ПРЕПОДАВАТЕЛЬ АВТОДЕЛА Холодная Светлана">
            <a:extLst>
              <a:ext uri="{FF2B5EF4-FFF2-40B4-BE49-F238E27FC236}">
                <a16:creationId xmlns:a16="http://schemas.microsoft.com/office/drawing/2014/main" id="{84FD6FCA-5047-41BB-82CE-EA228779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16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3B06A-B688-4126-8471-0205D25C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Завдання: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85CC5-2621-40BE-86C3-8D7E0D28AB30}"/>
              </a:ext>
            </a:extLst>
          </p:cNvPr>
          <p:cNvSpPr txBox="1"/>
          <p:nvPr/>
        </p:nvSpPr>
        <p:spPr>
          <a:xfrm>
            <a:off x="1024128" y="2286000"/>
            <a:ext cx="5844032" cy="47142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 err="1"/>
              <a:t>Розробити</a:t>
            </a:r>
            <a:r>
              <a:rPr lang="en-US" sz="2800" dirty="0"/>
              <a:t> </a:t>
            </a:r>
            <a:r>
              <a:rPr lang="en-US" sz="2800" dirty="0" err="1"/>
              <a:t>рекламний</a:t>
            </a:r>
            <a:r>
              <a:rPr lang="en-US" sz="2800" dirty="0"/>
              <a:t> </a:t>
            </a:r>
            <a:r>
              <a:rPr lang="en-US" sz="2800" dirty="0" err="1"/>
              <a:t>пост</a:t>
            </a:r>
            <a:r>
              <a:rPr lang="en-US" sz="2800" dirty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 Instagram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однією</a:t>
            </a:r>
            <a:r>
              <a:rPr lang="en-US" sz="2800" dirty="0"/>
              <a:t> з </a:t>
            </a:r>
            <a:r>
              <a:rPr lang="en-US" sz="2800" dirty="0" err="1"/>
              <a:t>запропонованих</a:t>
            </a:r>
            <a:r>
              <a:rPr lang="en-US" sz="2800" dirty="0"/>
              <a:t> </a:t>
            </a:r>
            <a:r>
              <a:rPr lang="en-US" sz="2800" dirty="0" err="1"/>
              <a:t>моделей</a:t>
            </a:r>
            <a:r>
              <a:rPr lang="en-US" sz="2800" dirty="0"/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dirty="0"/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AIDA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AIDAS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ODC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PPPP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DIBABA</a:t>
            </a:r>
          </a:p>
        </p:txBody>
      </p:sp>
    </p:spTree>
    <p:extLst>
      <p:ext uri="{BB962C8B-B14F-4D97-AF65-F5344CB8AC3E}">
        <p14:creationId xmlns:p14="http://schemas.microsoft.com/office/powerpoint/2010/main" val="388931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E78E8-17E0-4604-A788-23B15D9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>
                <a:solidFill>
                  <a:srgbClr val="FFFFFF"/>
                </a:solidFill>
              </a:rPr>
              <a:t>ДЯКУЮ ЗА УВАГУ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CAFB5-515C-4111-B738-28EE3844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645152" cy="1499616"/>
          </a:xfrm>
        </p:spPr>
        <p:txBody>
          <a:bodyPr>
            <a:normAutofit/>
          </a:bodyPr>
          <a:lstStyle/>
          <a:p>
            <a:r>
              <a:rPr lang="ru-RU" sz="4000" b="1" i="0" dirty="0">
                <a:effectLst/>
                <a:latin typeface="Helvetica Neue"/>
              </a:rPr>
              <a:t>Модель </a:t>
            </a:r>
            <a:r>
              <a:rPr lang="en-US" sz="4000" b="1" i="0" dirty="0">
                <a:effectLst/>
                <a:latin typeface="Helvetica Neue"/>
              </a:rPr>
              <a:t>AIDA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F3807-3B7A-4547-A87A-B7FFE2CE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5386197" cy="39319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/>
              <a:t>Модель </a:t>
            </a:r>
            <a:r>
              <a:rPr lang="en-US" sz="2400" dirty="0"/>
              <a:t>AIDA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абревіатура</a:t>
            </a:r>
            <a:r>
              <a:rPr lang="ru-RU" sz="2400" dirty="0"/>
              <a:t>, яка </a:t>
            </a:r>
            <a:r>
              <a:rPr lang="ru-RU" sz="2400" dirty="0" err="1"/>
              <a:t>позначає</a:t>
            </a:r>
            <a:r>
              <a:rPr lang="ru-RU" sz="2400" dirty="0"/>
              <a:t> модель </a:t>
            </a:r>
            <a:r>
              <a:rPr lang="ru-RU" sz="2400" dirty="0" err="1"/>
              <a:t>маркетингово</a:t>
            </a:r>
            <a:r>
              <a:rPr lang="uk-UA" sz="2400" dirty="0"/>
              <a:t>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покупця</a:t>
            </a:r>
            <a:r>
              <a:rPr lang="ru-RU" sz="2400" dirty="0"/>
              <a:t>. </a:t>
            </a:r>
          </a:p>
          <a:p>
            <a:r>
              <a:rPr lang="ru-RU" sz="2400" dirty="0"/>
              <a:t>Суть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4 словах: </a:t>
            </a:r>
          </a:p>
          <a:p>
            <a:r>
              <a:rPr lang="ru-RU" sz="3000" b="1" dirty="0">
                <a:solidFill>
                  <a:srgbClr val="26B2B1"/>
                </a:solidFill>
              </a:rPr>
              <a:t>А</a:t>
            </a:r>
            <a:r>
              <a:rPr lang="ru-RU" sz="2400" dirty="0"/>
              <a:t> </a:t>
            </a:r>
            <a:r>
              <a:rPr lang="en-US" sz="2400" dirty="0"/>
              <a:t>«Attention» - «</a:t>
            </a:r>
            <a:r>
              <a:rPr lang="ru-RU" sz="2400" dirty="0" err="1"/>
              <a:t>Увага</a:t>
            </a:r>
            <a:r>
              <a:rPr lang="ru-RU" sz="2400" dirty="0"/>
              <a:t>», </a:t>
            </a:r>
          </a:p>
          <a:p>
            <a:r>
              <a:rPr lang="en-US" sz="3000" b="1" dirty="0">
                <a:solidFill>
                  <a:srgbClr val="8E961D"/>
                </a:solidFill>
              </a:rPr>
              <a:t>I  </a:t>
            </a:r>
            <a:r>
              <a:rPr lang="en-US" sz="2400" dirty="0"/>
              <a:t>«Interest» - «</a:t>
            </a:r>
            <a:r>
              <a:rPr lang="ru-RU" sz="2400" dirty="0" err="1"/>
              <a:t>Інтерес</a:t>
            </a:r>
            <a:r>
              <a:rPr lang="ru-RU" sz="2400" dirty="0"/>
              <a:t>», </a:t>
            </a:r>
          </a:p>
          <a:p>
            <a:r>
              <a:rPr lang="en-US" sz="3000" b="1" dirty="0">
                <a:solidFill>
                  <a:srgbClr val="C4AF14"/>
                </a:solidFill>
              </a:rPr>
              <a:t>D</a:t>
            </a:r>
            <a:r>
              <a:rPr lang="en-US" sz="2400" dirty="0"/>
              <a:t> «Desire» - «</a:t>
            </a:r>
            <a:r>
              <a:rPr lang="ru-RU" sz="2400" dirty="0" err="1"/>
              <a:t>Бажання</a:t>
            </a:r>
            <a:r>
              <a:rPr lang="ru-RU" sz="2400" dirty="0"/>
              <a:t>», </a:t>
            </a:r>
          </a:p>
          <a:p>
            <a:r>
              <a:rPr lang="en-US" sz="3300" b="1" dirty="0">
                <a:solidFill>
                  <a:srgbClr val="CB1C5D"/>
                </a:solidFill>
              </a:rPr>
              <a:t>A</a:t>
            </a:r>
            <a:r>
              <a:rPr lang="en-US" sz="2400" dirty="0"/>
              <a:t> «Action» - «</a:t>
            </a:r>
            <a:r>
              <a:rPr lang="ru-RU" sz="2400" dirty="0" err="1"/>
              <a:t>Дія</a:t>
            </a:r>
            <a:r>
              <a:rPr lang="ru-RU" sz="2400" dirty="0"/>
              <a:t>». </a:t>
            </a:r>
          </a:p>
          <a:p>
            <a:pPr algn="just"/>
            <a:r>
              <a:rPr lang="ru-RU" sz="2400" dirty="0"/>
              <a:t>Модель </a:t>
            </a:r>
            <a:r>
              <a:rPr lang="en-US" sz="2400" dirty="0"/>
              <a:t>AIDA </a:t>
            </a:r>
            <a:r>
              <a:rPr lang="ru-RU" sz="2400" dirty="0"/>
              <a:t>активно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в </a:t>
            </a:r>
            <a:r>
              <a:rPr lang="ru-RU" sz="2400" dirty="0" err="1"/>
              <a:t>копірайтингу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по-справжньому</a:t>
            </a:r>
            <a:r>
              <a:rPr lang="ru-RU" sz="2400" dirty="0"/>
              <a:t> </a:t>
            </a:r>
            <a:r>
              <a:rPr lang="ru-RU" sz="2400" dirty="0" err="1"/>
              <a:t>ефективні</a:t>
            </a:r>
            <a:r>
              <a:rPr lang="ru-RU" sz="2400" dirty="0"/>
              <a:t> </a:t>
            </a:r>
            <a:r>
              <a:rPr lang="ru-RU" sz="2400" dirty="0" err="1"/>
              <a:t>продають</a:t>
            </a:r>
            <a:r>
              <a:rPr lang="ru-RU" sz="2400" dirty="0"/>
              <a:t> </a:t>
            </a:r>
            <a:r>
              <a:rPr lang="ru-RU" sz="2400" dirty="0" err="1"/>
              <a:t>тексти</a:t>
            </a:r>
            <a:r>
              <a:rPr lang="ru-RU" sz="2400" dirty="0"/>
              <a:t>.</a:t>
            </a:r>
          </a:p>
        </p:txBody>
      </p:sp>
      <p:pic>
        <p:nvPicPr>
          <p:cNvPr id="2050" name="Picture 2" descr="AIDA">
            <a:extLst>
              <a:ext uri="{FF2B5EF4-FFF2-40B4-BE49-F238E27FC236}">
                <a16:creationId xmlns:a16="http://schemas.microsoft.com/office/drawing/2014/main" id="{342CBE76-74A6-4C3A-97B0-339B91CAF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22620"/>
          <a:stretch/>
        </p:blipFill>
        <p:spPr bwMode="auto">
          <a:xfrm>
            <a:off x="6999453" y="594741"/>
            <a:ext cx="5192547" cy="55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2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2E56E-5CAC-4240-8A25-C728C361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УВАГА </a:t>
            </a:r>
            <a:r>
              <a:rPr lang="en-US" dirty="0">
                <a:solidFill>
                  <a:schemeClr val="tx1"/>
                </a:solidFill>
              </a:rPr>
              <a:t>«Attention»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Закарпатська ОДА оголошує добір кандидатур до регіональної комісії з  реабілітації | Закарпатська обласна державна адміністрація">
            <a:extLst>
              <a:ext uri="{FF2B5EF4-FFF2-40B4-BE49-F238E27FC236}">
                <a16:creationId xmlns:a16="http://schemas.microsoft.com/office/drawing/2014/main" id="{688C2A27-4DDE-4646-B81E-BF8338B7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1" y="3038855"/>
            <a:ext cx="3648074" cy="18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5328AB2-B581-4A43-B17A-F029E813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6747387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/>
              <a:t>Завдання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привернути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читача</a:t>
            </a:r>
            <a:r>
              <a:rPr lang="ru-RU" sz="2400" dirty="0"/>
              <a:t>, за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Головний</a:t>
            </a:r>
            <a:r>
              <a:rPr lang="ru-RU" sz="2400" dirty="0"/>
              <a:t> принцип </a:t>
            </a:r>
            <a:r>
              <a:rPr lang="ru-RU" sz="2400" dirty="0" err="1"/>
              <a:t>хорошого</a:t>
            </a:r>
            <a:r>
              <a:rPr lang="ru-RU" sz="2400" dirty="0"/>
              <a:t> заголовка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DF8544"/>
                </a:solidFill>
              </a:rPr>
              <a:t>звернути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увагу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читача</a:t>
            </a:r>
            <a:r>
              <a:rPr lang="ru-RU" sz="2400" dirty="0">
                <a:solidFill>
                  <a:srgbClr val="DF8544"/>
                </a:solidFill>
              </a:rPr>
              <a:t> на </a:t>
            </a:r>
            <a:r>
              <a:rPr lang="ru-RU" sz="2400" dirty="0" err="1">
                <a:solidFill>
                  <a:srgbClr val="DF8544"/>
                </a:solidFill>
              </a:rPr>
              <a:t>рішення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його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проблеми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DF8544"/>
                </a:solidFill>
              </a:rPr>
              <a:t>викликати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цікавість</a:t>
            </a:r>
            <a:r>
              <a:rPr lang="ru-RU" sz="2400" dirty="0"/>
              <a:t>. Структура у таких </a:t>
            </a:r>
            <a:r>
              <a:rPr lang="ru-RU" sz="2400" dirty="0" err="1"/>
              <a:t>заголовків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найрізноманітнішою</a:t>
            </a:r>
            <a:r>
              <a:rPr lang="ru-RU" sz="2400" dirty="0"/>
              <a:t>: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до </a:t>
            </a:r>
            <a:r>
              <a:rPr lang="ru-RU" sz="2400" dirty="0" err="1"/>
              <a:t>вигуку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12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E2DA2-4A70-4485-B30B-76A733B4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700522" cy="1499616"/>
          </a:xfrm>
        </p:spPr>
        <p:txBody>
          <a:bodyPr>
            <a:normAutofit/>
          </a:bodyPr>
          <a:lstStyle/>
          <a:p>
            <a:r>
              <a:rPr lang="uk-UA" sz="4000" dirty="0"/>
              <a:t>Інтерес </a:t>
            </a:r>
            <a:r>
              <a:rPr lang="en-US" sz="4000" dirty="0"/>
              <a:t>«Interest»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E0FC4-E02B-4ED9-9772-49912CBC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462522" cy="43891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Другий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AIDA, </a:t>
            </a:r>
            <a:r>
              <a:rPr lang="ru-RU" sz="2800" dirty="0" err="1"/>
              <a:t>перетворення</a:t>
            </a:r>
            <a:r>
              <a:rPr lang="ru-RU" sz="2800" dirty="0"/>
              <a:t> </a:t>
            </a:r>
            <a:r>
              <a:rPr lang="ru-RU" sz="2800" dirty="0" err="1"/>
              <a:t>читача</a:t>
            </a:r>
            <a:r>
              <a:rPr lang="ru-RU" sz="2800" dirty="0"/>
              <a:t> в </a:t>
            </a:r>
            <a:r>
              <a:rPr lang="ru-RU" sz="2800" dirty="0" err="1"/>
              <a:t>споживача</a:t>
            </a:r>
            <a:r>
              <a:rPr lang="ru-RU" sz="2800" dirty="0"/>
              <a:t>. </a:t>
            </a:r>
            <a:r>
              <a:rPr lang="ru-RU" sz="2800" dirty="0" err="1"/>
              <a:t>Увага</a:t>
            </a:r>
            <a:r>
              <a:rPr lang="ru-RU" sz="2800" dirty="0"/>
              <a:t> </a:t>
            </a:r>
            <a:r>
              <a:rPr lang="ru-RU" sz="2800" dirty="0" err="1"/>
              <a:t>прикута</a:t>
            </a:r>
            <a:r>
              <a:rPr lang="ru-RU" sz="2800" dirty="0"/>
              <a:t>, </a:t>
            </a:r>
            <a:r>
              <a:rPr lang="ru-RU" sz="2800" dirty="0" err="1"/>
              <a:t>саме</a:t>
            </a:r>
            <a:r>
              <a:rPr lang="ru-RU" sz="2800" dirty="0"/>
              <a:t> час </a:t>
            </a:r>
            <a:r>
              <a:rPr lang="ru-RU" sz="2800" dirty="0" err="1"/>
              <a:t>викликати</a:t>
            </a:r>
            <a:r>
              <a:rPr lang="ru-RU" sz="2800" dirty="0"/>
              <a:t> </a:t>
            </a:r>
            <a:r>
              <a:rPr lang="ru-RU" sz="2800" dirty="0" err="1"/>
              <a:t>інтерес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err="1"/>
              <a:t>Інтерес</a:t>
            </a:r>
            <a:r>
              <a:rPr lang="ru-RU" sz="2800" dirty="0"/>
              <a:t> </a:t>
            </a:r>
            <a:r>
              <a:rPr lang="ru-RU" sz="2800" dirty="0" err="1"/>
              <a:t>викликається</a:t>
            </a:r>
            <a:r>
              <a:rPr lang="ru-RU" sz="2800" dirty="0"/>
              <a:t> </a:t>
            </a:r>
            <a:r>
              <a:rPr lang="ru-RU" sz="2800" dirty="0" err="1"/>
              <a:t>посиленим</a:t>
            </a:r>
            <a:r>
              <a:rPr lang="ru-RU" sz="2800" dirty="0"/>
              <a:t> акцентом на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13D01-33B1-46B3-A80A-FF2F5AB2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4" r="6579"/>
          <a:stretch/>
        </p:blipFill>
        <p:spPr>
          <a:xfrm>
            <a:off x="7650480" y="3429000"/>
            <a:ext cx="45415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мешные свитера ( 42 ФОТО) 🔥 Прикольные картинки и юмор">
            <a:extLst>
              <a:ext uri="{FF2B5EF4-FFF2-40B4-BE49-F238E27FC236}">
                <a16:creationId xmlns:a16="http://schemas.microsoft.com/office/drawing/2014/main" id="{A15D2867-5172-4D02-A3F7-BC4583206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r="2883" b="239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9FECB15-643E-4EBF-A77B-8F5A28A8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647700"/>
            <a:ext cx="10948797" cy="62103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600" dirty="0" err="1"/>
              <a:t>Наприклад</a:t>
            </a:r>
            <a:r>
              <a:rPr lang="ru-RU" sz="4600" dirty="0"/>
              <a:t>: 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err="1"/>
              <a:t>Читач</a:t>
            </a:r>
            <a:r>
              <a:rPr lang="ru-RU" dirty="0"/>
              <a:t> давно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светр</a:t>
            </a:r>
            <a:r>
              <a:rPr lang="ru-RU" dirty="0"/>
              <a:t>. </a:t>
            </a:r>
            <a:r>
              <a:rPr lang="ru-RU" dirty="0" err="1"/>
              <a:t>Справжній</a:t>
            </a:r>
            <a:r>
              <a:rPr lang="ru-RU" dirty="0"/>
              <a:t>, </a:t>
            </a:r>
            <a:r>
              <a:rPr lang="ru-RU" dirty="0" err="1"/>
              <a:t>вовняний</a:t>
            </a:r>
            <a:r>
              <a:rPr lang="ru-RU" dirty="0"/>
              <a:t>, </a:t>
            </a:r>
            <a:r>
              <a:rPr lang="ru-RU" dirty="0" err="1"/>
              <a:t>теплий</a:t>
            </a:r>
            <a:r>
              <a:rPr lang="ru-RU" dirty="0"/>
              <a:t> і </a:t>
            </a:r>
            <a:r>
              <a:rPr lang="ru-RU" dirty="0" err="1"/>
              <a:t>якісний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Припустимо</a:t>
            </a:r>
            <a:r>
              <a:rPr lang="ru-RU" dirty="0"/>
              <a:t>, Ваш заголовок привернув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30% -</a:t>
            </a:r>
            <a:r>
              <a:rPr lang="ru-RU" dirty="0" err="1"/>
              <a:t>ою</a:t>
            </a:r>
            <a:r>
              <a:rPr lang="ru-RU" dirty="0"/>
              <a:t> </a:t>
            </a:r>
            <a:r>
              <a:rPr lang="ru-RU" dirty="0" err="1"/>
              <a:t>знижкою</a:t>
            </a:r>
            <a:r>
              <a:rPr lang="ru-RU" dirty="0"/>
              <a:t> на </a:t>
            </a:r>
            <a:r>
              <a:rPr lang="ru-RU" dirty="0" err="1"/>
              <a:t>светр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торговельної</a:t>
            </a:r>
            <a:r>
              <a:rPr lang="ru-RU" dirty="0"/>
              <a:t> марки. </a:t>
            </a:r>
          </a:p>
          <a:p>
            <a:pPr algn="just"/>
            <a:r>
              <a:rPr lang="ru-RU" dirty="0" err="1"/>
              <a:t>Далі</a:t>
            </a:r>
            <a:r>
              <a:rPr lang="ru-RU" dirty="0"/>
              <a:t>, </a:t>
            </a:r>
            <a:r>
              <a:rPr lang="ru-RU" dirty="0" err="1"/>
              <a:t>розбираючи</a:t>
            </a:r>
            <a:r>
              <a:rPr lang="ru-RU" dirty="0"/>
              <a:t> модель </a:t>
            </a:r>
            <a:r>
              <a:rPr lang="en-US" dirty="0"/>
              <a:t>AIDA,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посилити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. </a:t>
            </a:r>
            <a:r>
              <a:rPr lang="ru-RU" dirty="0" err="1"/>
              <a:t>Опишіть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светри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зашкалював</a:t>
            </a:r>
            <a:r>
              <a:rPr lang="ru-RU" dirty="0"/>
              <a:t>: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S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триразовий</a:t>
            </a:r>
            <a:r>
              <a:rPr lang="ru-RU" dirty="0"/>
              <a:t> контроль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Дефекти</a:t>
            </a:r>
            <a:r>
              <a:rPr lang="ru-RU" dirty="0"/>
              <a:t> і </a:t>
            </a:r>
            <a:r>
              <a:rPr lang="ru-RU" dirty="0" err="1"/>
              <a:t>нерівні</a:t>
            </a:r>
            <a:r>
              <a:rPr lang="ru-RU" dirty="0"/>
              <a:t> </a:t>
            </a:r>
            <a:r>
              <a:rPr lang="ru-RU" dirty="0" err="1"/>
              <a:t>шви</a:t>
            </a:r>
            <a:r>
              <a:rPr lang="ru-RU" dirty="0"/>
              <a:t> </a:t>
            </a:r>
            <a:r>
              <a:rPr lang="ru-RU" dirty="0" err="1"/>
              <a:t>неприпустимі</a:t>
            </a:r>
            <a:r>
              <a:rPr lang="ru-RU" dirty="0"/>
              <a:t>!</a:t>
            </a:r>
          </a:p>
          <a:p>
            <a:pPr algn="just"/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Зносостійкість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вкраплення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запатентованих</a:t>
            </a:r>
            <a:r>
              <a:rPr lang="ru-RU" dirty="0"/>
              <a:t> волокон.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</a:t>
            </a:r>
            <a:r>
              <a:rPr lang="ru-RU" dirty="0"/>
              <a:t> не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!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катишк</a:t>
            </a:r>
            <a:r>
              <a:rPr lang="uk-UA" dirty="0"/>
              <a:t>і</a:t>
            </a:r>
            <a:r>
              <a:rPr lang="ru-RU" dirty="0"/>
              <a:t>в!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в </a:t>
            </a:r>
            <a:r>
              <a:rPr lang="ru-RU" dirty="0" err="1"/>
              <a:t>пральній</a:t>
            </a:r>
            <a:r>
              <a:rPr lang="ru-RU" dirty="0"/>
              <a:t> </a:t>
            </a:r>
            <a:r>
              <a:rPr lang="ru-RU" dirty="0" err="1"/>
              <a:t>машині</a:t>
            </a:r>
            <a:r>
              <a:rPr lang="ru-RU" dirty="0"/>
              <a:t>, не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і </a:t>
            </a:r>
            <a:r>
              <a:rPr lang="ru-RU" dirty="0" err="1"/>
              <a:t>м'якості</a:t>
            </a:r>
            <a:r>
              <a:rPr lang="ru-RU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S </a:t>
            </a:r>
            <a:r>
              <a:rPr lang="ru-RU" dirty="0"/>
              <a:t>на 36%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тепло,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S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тону, смаку і </a:t>
            </a:r>
            <a:r>
              <a:rPr lang="ru-RU" dirty="0" err="1"/>
              <a:t>заможності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21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A8CDE-42EE-462F-9142-E3FC286F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528138" cy="1499616"/>
          </a:xfrm>
        </p:spPr>
        <p:txBody>
          <a:bodyPr>
            <a:normAutofit/>
          </a:bodyPr>
          <a:lstStyle/>
          <a:p>
            <a:r>
              <a:rPr lang="uk-UA" dirty="0"/>
              <a:t>Бажання </a:t>
            </a:r>
            <a:r>
              <a:rPr lang="en-US" dirty="0"/>
              <a:t>«</a:t>
            </a:r>
            <a:r>
              <a:rPr lang="ru-RU" dirty="0" err="1"/>
              <a:t>Бажання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03AD9-93FD-4FE0-B8F6-A7CB25CD5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en-US" dirty="0"/>
              <a:t>AIDA,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за </a:t>
            </a:r>
            <a:r>
              <a:rPr lang="ru-RU" dirty="0" err="1"/>
              <a:t>розігріванням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.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зацікавилася</a:t>
            </a:r>
            <a:r>
              <a:rPr lang="ru-RU" dirty="0"/>
              <a:t>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err="1"/>
              <a:t>Наприклад</a:t>
            </a:r>
            <a:r>
              <a:rPr lang="ru-RU" b="1" dirty="0"/>
              <a:t>:</a:t>
            </a:r>
          </a:p>
          <a:p>
            <a:pPr marL="0" indent="0" algn="just">
              <a:buNone/>
            </a:pPr>
            <a:r>
              <a:rPr lang="ru-RU" i="1" dirty="0"/>
              <a:t>«</a:t>
            </a:r>
            <a:r>
              <a:rPr lang="ru-RU" i="1" dirty="0" err="1"/>
              <a:t>Акція</a:t>
            </a:r>
            <a:r>
              <a:rPr lang="ru-RU" i="1" dirty="0"/>
              <a:t> </a:t>
            </a:r>
            <a:r>
              <a:rPr lang="ru-RU" i="1" dirty="0" err="1"/>
              <a:t>діє</a:t>
            </a:r>
            <a:r>
              <a:rPr lang="ru-RU" i="1" dirty="0"/>
              <a:t> до 30 листопада»</a:t>
            </a:r>
          </a:p>
          <a:p>
            <a:pPr marL="0" indent="0" algn="just">
              <a:buNone/>
            </a:pPr>
            <a:r>
              <a:rPr lang="ru-RU" i="1" dirty="0"/>
              <a:t>«Купивши у нас </a:t>
            </a:r>
            <a:r>
              <a:rPr lang="ru-RU" i="1" dirty="0" err="1"/>
              <a:t>светр</a:t>
            </a:r>
            <a:r>
              <a:rPr lang="ru-RU" i="1" dirty="0"/>
              <a:t> до 20 </a:t>
            </a:r>
            <a:r>
              <a:rPr lang="ru-RU" i="1" dirty="0" err="1"/>
              <a:t>грудня</a:t>
            </a:r>
            <a:r>
              <a:rPr lang="ru-RU" i="1" dirty="0"/>
              <a:t>, Ви </a:t>
            </a:r>
            <a:r>
              <a:rPr lang="ru-RU" i="1" dirty="0" err="1"/>
              <a:t>отримаєте</a:t>
            </a:r>
            <a:r>
              <a:rPr lang="ru-RU" i="1" dirty="0"/>
              <a:t> шапочку </a:t>
            </a:r>
            <a:r>
              <a:rPr lang="ru-RU" i="1" dirty="0" err="1"/>
              <a:t>або</a:t>
            </a:r>
            <a:r>
              <a:rPr lang="ru-RU" i="1" dirty="0"/>
              <a:t> шарфик в </a:t>
            </a:r>
            <a:r>
              <a:rPr lang="ru-RU" i="1" dirty="0" err="1"/>
              <a:t>подарунок</a:t>
            </a:r>
            <a:r>
              <a:rPr lang="ru-RU" i="1" dirty="0"/>
              <a:t>»</a:t>
            </a:r>
          </a:p>
        </p:txBody>
      </p:sp>
      <p:pic>
        <p:nvPicPr>
          <p:cNvPr id="8196" name="Picture 4" descr="Исследование импульсивных покупателей">
            <a:extLst>
              <a:ext uri="{FF2B5EF4-FFF2-40B4-BE49-F238E27FC236}">
                <a16:creationId xmlns:a16="http://schemas.microsoft.com/office/drawing/2014/main" id="{077F0260-E0B6-439B-9A7B-4BE65092D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20568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6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мпульсивные покупки – двигатель прогресса">
            <a:extLst>
              <a:ext uri="{FF2B5EF4-FFF2-40B4-BE49-F238E27FC236}">
                <a16:creationId xmlns:a16="http://schemas.microsoft.com/office/drawing/2014/main" id="{3B85CE72-F510-4878-B0D7-D22C1630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714426"/>
            <a:ext cx="8620126" cy="41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3C1F-2488-4599-8306-9BFDA2C2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Дія </a:t>
            </a:r>
            <a:r>
              <a:rPr lang="en-US" sz="5400" dirty="0"/>
              <a:t>«Action»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E87E0-7639-480E-927C-F7317B76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538722" cy="4224528"/>
          </a:xfrm>
        </p:spPr>
        <p:txBody>
          <a:bodyPr/>
          <a:lstStyle/>
          <a:p>
            <a:pPr algn="just"/>
            <a:r>
              <a:rPr lang="ru-RU" dirty="0" err="1"/>
              <a:t>Завершальний</a:t>
            </a:r>
            <a:r>
              <a:rPr lang="ru-RU" dirty="0"/>
              <a:t> штрих,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закриває</a:t>
            </a:r>
            <a:r>
              <a:rPr lang="ru-RU" dirty="0"/>
              <a:t> модель </a:t>
            </a:r>
            <a:r>
              <a:rPr lang="en-US" dirty="0"/>
              <a:t>AIDA. </a:t>
            </a:r>
            <a:endParaRPr lang="uk-UA" dirty="0"/>
          </a:p>
          <a:p>
            <a:pPr algn="just"/>
            <a:r>
              <a:rPr lang="ru-RU" dirty="0" err="1"/>
              <a:t>Вступає</a:t>
            </a:r>
            <a:r>
              <a:rPr lang="ru-RU" dirty="0"/>
              <a:t> в силу, коли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товар.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свого</a:t>
            </a:r>
            <a:r>
              <a:rPr lang="ru-RU" dirty="0"/>
              <a:t> роду, </a:t>
            </a:r>
            <a:r>
              <a:rPr lang="ru-RU" dirty="0" err="1"/>
              <a:t>спусковий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,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Вашого</a:t>
            </a:r>
            <a:r>
              <a:rPr lang="ru-RU" dirty="0"/>
              <a:t> тексту. </a:t>
            </a:r>
          </a:p>
          <a:p>
            <a:pPr algn="just"/>
            <a:endParaRPr lang="ru-RU" dirty="0"/>
          </a:p>
          <a:p>
            <a:pPr algn="just"/>
            <a:r>
              <a:rPr lang="ru-RU" b="1" dirty="0" err="1"/>
              <a:t>Направте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клієнта</a:t>
            </a:r>
            <a:r>
              <a:rPr lang="ru-RU" b="1" dirty="0"/>
              <a:t> в </a:t>
            </a:r>
            <a:r>
              <a:rPr lang="ru-RU" b="1" dirty="0" err="1"/>
              <a:t>потрібне</a:t>
            </a:r>
            <a:r>
              <a:rPr lang="ru-RU" b="1" dirty="0"/>
              <a:t> русло:</a:t>
            </a:r>
          </a:p>
          <a:p>
            <a:pPr algn="just"/>
            <a:r>
              <a:rPr lang="ru-RU" i="1" dirty="0"/>
              <a:t>«</a:t>
            </a:r>
            <a:r>
              <a:rPr lang="ru-RU" i="1" dirty="0" err="1"/>
              <a:t>Зателефонуйте</a:t>
            </a:r>
            <a:r>
              <a:rPr lang="ru-RU" i="1" dirty="0"/>
              <a:t>, і Ви </a:t>
            </a:r>
            <a:r>
              <a:rPr lang="ru-RU" i="1" dirty="0" err="1"/>
              <a:t>зрозумієте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таке</a:t>
            </a:r>
            <a:r>
              <a:rPr lang="ru-RU" i="1" dirty="0"/>
              <a:t> </a:t>
            </a:r>
            <a:r>
              <a:rPr lang="ru-RU" i="1" dirty="0" err="1"/>
              <a:t>справжній</a:t>
            </a:r>
            <a:r>
              <a:rPr lang="ru-RU" i="1" dirty="0"/>
              <a:t> </a:t>
            </a:r>
            <a:r>
              <a:rPr lang="ru-RU" i="1" dirty="0" err="1"/>
              <a:t>сервіс</a:t>
            </a:r>
            <a:r>
              <a:rPr lang="ru-RU" i="1" dirty="0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41513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2562</TotalTime>
  <Words>1935</Words>
  <Application>Microsoft Macintosh PowerPoint</Application>
  <PresentationFormat>Широкоэкранный</PresentationFormat>
  <Paragraphs>184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Calibri</vt:lpstr>
      <vt:lpstr>Chivo</vt:lpstr>
      <vt:lpstr>Helvetica Neue</vt:lpstr>
      <vt:lpstr>Tw Cen MT</vt:lpstr>
      <vt:lpstr>Tw Cen MT Condensed</vt:lpstr>
      <vt:lpstr>Wingdings</vt:lpstr>
      <vt:lpstr>Wingdings 3</vt:lpstr>
      <vt:lpstr>Интеграл</vt:lpstr>
      <vt:lpstr>Електронна комерція</vt:lpstr>
      <vt:lpstr>Маркетингові  Моделі для копірайтингу</vt:lpstr>
      <vt:lpstr>Презентация PowerPoint</vt:lpstr>
      <vt:lpstr>Модель AIDA</vt:lpstr>
      <vt:lpstr>УВАГА «Attention»</vt:lpstr>
      <vt:lpstr>Інтерес «Interest» </vt:lpstr>
      <vt:lpstr>Презентация PowerPoint</vt:lpstr>
      <vt:lpstr>Бажання «Бажання»</vt:lpstr>
      <vt:lpstr>Дія «Action» </vt:lpstr>
      <vt:lpstr>приклад</vt:lpstr>
      <vt:lpstr>Недолік AIDA</vt:lpstr>
      <vt:lpstr>Модель AIDAS</vt:lpstr>
      <vt:lpstr>Модель ODC</vt:lpstr>
      <vt:lpstr>Offer </vt:lpstr>
      <vt:lpstr>Deadline</vt:lpstr>
      <vt:lpstr>Call to Action</vt:lpstr>
      <vt:lpstr>Модель PPPP</vt:lpstr>
      <vt:lpstr>Picture</vt:lpstr>
      <vt:lpstr>Promise</vt:lpstr>
      <vt:lpstr>Prove</vt:lpstr>
      <vt:lpstr>Push</vt:lpstr>
      <vt:lpstr>Приклад 4Р</vt:lpstr>
      <vt:lpstr>Модель dibaba </vt:lpstr>
      <vt:lpstr>Desire (бажання)</vt:lpstr>
      <vt:lpstr>Identification (зіставлення)</vt:lpstr>
      <vt:lpstr>bump (зіткнення)</vt:lpstr>
      <vt:lpstr>reaction (реакція)</vt:lpstr>
      <vt:lpstr>Buy (покупка)</vt:lpstr>
      <vt:lpstr>Atmosphere (атмосфера)</vt:lpstr>
      <vt:lpstr>Яка модель?</vt:lpstr>
      <vt:lpstr>Завдання: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Марина Лысенко</dc:creator>
  <cp:lastModifiedBy>Microsoft Office User</cp:lastModifiedBy>
  <cp:revision>39</cp:revision>
  <dcterms:created xsi:type="dcterms:W3CDTF">2021-03-24T15:50:33Z</dcterms:created>
  <dcterms:modified xsi:type="dcterms:W3CDTF">2025-12-08T16:15:13Z</dcterms:modified>
</cp:coreProperties>
</file>