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0" r:id="rId4"/>
    <p:sldId id="272" r:id="rId5"/>
    <p:sldId id="275" r:id="rId6"/>
    <p:sldId id="273" r:id="rId7"/>
    <p:sldId id="274" r:id="rId8"/>
    <p:sldId id="276" r:id="rId9"/>
    <p:sldId id="260" r:id="rId10"/>
    <p:sldId id="261" r:id="rId11"/>
    <p:sldId id="262" r:id="rId12"/>
    <p:sldId id="258" r:id="rId13"/>
    <p:sldId id="259" r:id="rId14"/>
    <p:sldId id="277" r:id="rId15"/>
    <p:sldId id="264" r:id="rId16"/>
    <p:sldId id="265" r:id="rId17"/>
    <p:sldId id="266" r:id="rId18"/>
    <p:sldId id="269" r:id="rId19"/>
    <p:sldId id="278" r:id="rId20"/>
    <p:sldId id="279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00"/>
    <a:srgbClr val="054D5B"/>
    <a:srgbClr val="EE3696"/>
    <a:srgbClr val="EA1484"/>
    <a:srgbClr val="A9DFC1"/>
    <a:srgbClr val="46BA7A"/>
    <a:srgbClr val="89C185"/>
    <a:srgbClr val="007976"/>
    <a:srgbClr val="E7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300" autoAdjust="0"/>
    <p:restoredTop sz="94624" autoAdjust="0"/>
  </p:normalViewPr>
  <p:slideViewPr>
    <p:cSldViewPr showGuides="1">
      <p:cViewPr>
        <p:scale>
          <a:sx n="50" d="100"/>
          <a:sy n="50" d="100"/>
        </p:scale>
        <p:origin x="-6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2407-FF4B-4598-87CC-8E246E90DF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BFA7-2291-40CC-BAA7-5E50F7CF63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5F16-ECBE-4CA0-A665-D23C97BE5B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700B-7726-4498-905B-C2EBF48583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F12B-14C9-4B3B-BC92-32A8ABF3C4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1287-2541-4B88-8A99-67914AB5BF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F074-4D6A-4ED8-8F39-A3261FEF18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E825-2797-4AB2-893B-1C87DBD9D1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AFEF8-0DC0-4788-81EC-601E6744C6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2C50-8FDC-4C77-B481-C92B2F67EE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A6F2-47AD-4762-AF90-4E0C42AA15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F082-77ED-451D-ABD3-44825536B4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9D1-0895-4D41-B3B8-E75AA0240D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B0244-6FEE-4B8C-B50D-7BCB190673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745C-6246-4B4C-B4CE-E523B5B29B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CC32-DE56-49BF-ABAA-EA20ECF0DB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77D9-67CC-4021-AF0D-5E83B3EAF6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006A-2424-45EE-A5BA-DD75CAEBF9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2FB1-A192-4033-8148-06FE38AA30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711B-AB3C-4E9D-A9B9-C7E3C8BDA4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9BB1-BA5B-4822-8E3B-F90559F14D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68125-B0C9-4BDB-A943-EB3AFFD10D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CB67D31-EDF9-441C-B092-5011D10930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A67D630-9CF5-4ED9-9A17-59F691888C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&#1056;&#1080;&#1085;&#1075;&#1090;&#1086;&#1085;&#1080;\02%20-%20Ottmar%20Liebert%20-%20Barcelona%20Nights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219200" y="2552700"/>
            <a:ext cx="594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Загальний план</a:t>
            </a:r>
            <a:b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будови клітини</a:t>
            </a:r>
            <a:endParaRPr lang="uk-UA" sz="4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02 - Ottmar Liebert - Barcelona Night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id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33400"/>
            <a:ext cx="3352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457200" y="381000"/>
            <a:ext cx="4648200" cy="1600200"/>
          </a:xfrm>
          <a:prstGeom prst="cloudCallout">
            <a:avLst>
              <a:gd name="adj1" fmla="val 71213"/>
              <a:gd name="adj2" fmla="val 98669"/>
            </a:avLst>
          </a:prstGeom>
          <a:solidFill>
            <a:srgbClr val="CBECF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2800" b="1" dirty="0">
                <a:solidFill>
                  <a:schemeClr val="accent2"/>
                </a:solidFill>
              </a:rPr>
              <a:t>Дайте відповіді на запитання</a:t>
            </a:r>
          </a:p>
        </p:txBody>
      </p:sp>
      <p:pic>
        <p:nvPicPr>
          <p:cNvPr id="13317" name="Picture 7" descr="book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1918" y="3429000"/>
            <a:ext cx="3890682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EEE0"/>
            </a:gs>
            <a:gs pos="100000">
              <a:srgbClr val="5D6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цитопла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963" y="0"/>
            <a:ext cx="47799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81400" y="2828835"/>
            <a:ext cx="5562600" cy="1200329"/>
          </a:xfrm>
          <a:prstGeom prst="rect">
            <a:avLst/>
          </a:prstGeom>
          <a:solidFill>
            <a:srgbClr val="CC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Основним складовим компонентом  оболонки рослинної клітини є </a:t>
            </a:r>
            <a:r>
              <a:rPr lang="uk-UA" sz="2400">
                <a:solidFill>
                  <a:srgbClr val="FF3399"/>
                </a:solidFill>
              </a:rPr>
              <a:t>клітковина</a:t>
            </a:r>
            <a:r>
              <a:rPr lang="uk-UA" sz="2400"/>
              <a:t>, або </a:t>
            </a:r>
            <a:r>
              <a:rPr lang="uk-UA" sz="2400">
                <a:solidFill>
                  <a:srgbClr val="FF3399"/>
                </a:solidFill>
              </a:rPr>
              <a:t>целюлоза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191000" y="228600"/>
            <a:ext cx="4953000" cy="1905000"/>
          </a:xfrm>
          <a:prstGeom prst="wedgeRectCallout">
            <a:avLst>
              <a:gd name="adj1" fmla="val -67146"/>
              <a:gd name="adj2" fmla="val -39888"/>
            </a:avLst>
          </a:prstGeom>
          <a:solidFill>
            <a:srgbClr val="DDFFFF"/>
          </a:solidFill>
          <a:ln w="63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uk-UA" sz="2400" dirty="0"/>
              <a:t>Клітина зверху вкрита щільною прозорою оболонкою</a:t>
            </a:r>
            <a:r>
              <a:rPr lang="uk-UA" sz="2400" dirty="0" smtClean="0"/>
              <a:t>,</a:t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400" dirty="0"/>
              <a:t>яка захищає від шкідливого впливу зовнішнього середовища, висихання</a:t>
            </a:r>
          </a:p>
          <a:p>
            <a:pPr algn="ctr"/>
            <a:endParaRPr lang="uk-UA" sz="2400" dirty="0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81000" y="4343400"/>
            <a:ext cx="8382000" cy="838200"/>
          </a:xfrm>
          <a:prstGeom prst="wedgeRectCallout">
            <a:avLst>
              <a:gd name="adj1" fmla="val -22603"/>
              <a:gd name="adj2" fmla="val -202660"/>
            </a:avLst>
          </a:prstGeom>
          <a:solidFill>
            <a:srgbClr val="B7FFFF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/>
              <a:t>Клітинна оболонка  пронизана мікроскопічними отворами ― </a:t>
            </a:r>
            <a:r>
              <a:rPr lang="uk-UA" sz="2400">
                <a:solidFill>
                  <a:srgbClr val="FF3399"/>
                </a:solidFill>
              </a:rPr>
              <a:t>порами,</a:t>
            </a:r>
            <a:r>
              <a:rPr lang="uk-UA" sz="2400"/>
              <a:t> через які вдбувається обмін речовин.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09600" y="1828800"/>
            <a:ext cx="1752600" cy="762000"/>
          </a:xfrm>
          <a:prstGeom prst="rightArrow">
            <a:avLst>
              <a:gd name="adj1" fmla="val 50000"/>
              <a:gd name="adj2" fmla="val 57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цитоплазма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143000" y="762000"/>
            <a:ext cx="2743200" cy="685800"/>
          </a:xfrm>
          <a:prstGeom prst="rightArrow">
            <a:avLst>
              <a:gd name="adj1" fmla="val 50000"/>
              <a:gd name="adj2" fmla="val 8333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Клітинна оболнка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81000" y="5486400"/>
            <a:ext cx="8382000" cy="1200329"/>
          </a:xfrm>
          <a:prstGeom prst="rect">
            <a:avLst/>
          </a:prstGeom>
          <a:solidFill>
            <a:srgbClr val="CC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Усередині клітина заповнена безбарвною вязкою рідиною ― </a:t>
            </a:r>
            <a:r>
              <a:rPr lang="uk-UA" sz="2400">
                <a:solidFill>
                  <a:srgbClr val="FF3399"/>
                </a:solidFill>
              </a:rPr>
              <a:t>цитоплазмою</a:t>
            </a:r>
            <a:r>
              <a:rPr lang="uk-UA" sz="2400"/>
              <a:t>,  яка  забезпечує процеси життєдіяльності клітини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E8D1"/>
            </a:gs>
            <a:gs pos="100000">
              <a:srgbClr val="516B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цитопла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47799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яд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12588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вакуол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9384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1676400" y="3429000"/>
            <a:ext cx="69342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3399"/>
                </a:solidFill>
              </a:rPr>
              <a:t>Ядро</a:t>
            </a:r>
            <a:r>
              <a:rPr lang="uk-UA" sz="2400" dirty="0">
                <a:solidFill>
                  <a:srgbClr val="79E2F7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має одне , або кілька ядерець. </a:t>
            </a:r>
          </a:p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Воно відповідає за ріст клітини, її  поділ.</a:t>
            </a:r>
          </a:p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Ядро містить </a:t>
            </a:r>
            <a:r>
              <a:rPr lang="uk-UA" sz="2400" dirty="0">
                <a:solidFill>
                  <a:srgbClr val="FF3399"/>
                </a:solidFill>
              </a:rPr>
              <a:t>хромосоми</a:t>
            </a:r>
            <a:r>
              <a:rPr lang="uk-UA" sz="2400" dirty="0">
                <a:solidFill>
                  <a:srgbClr val="79E2F7"/>
                </a:solidFill>
              </a:rPr>
              <a:t>, </a:t>
            </a:r>
            <a:r>
              <a:rPr lang="uk-UA" sz="2400" dirty="0">
                <a:solidFill>
                  <a:schemeClr val="tx1"/>
                </a:solidFill>
              </a:rPr>
              <a:t>як є носіями спадкової інформації.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819400" y="1600200"/>
            <a:ext cx="1143000" cy="609600"/>
          </a:xfrm>
          <a:prstGeom prst="leftArrow">
            <a:avLst>
              <a:gd name="adj1" fmla="val 64231"/>
              <a:gd name="adj2" fmla="val 4687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Ядро 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371600" y="1066800"/>
            <a:ext cx="1143000" cy="609600"/>
          </a:xfrm>
          <a:prstGeom prst="leftArrow">
            <a:avLst>
              <a:gd name="adj1" fmla="val 64231"/>
              <a:gd name="adj2" fmla="val 4687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Вакуолі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676400" y="5562600"/>
            <a:ext cx="6858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>
                <a:solidFill>
                  <a:srgbClr val="FF0066"/>
                </a:solidFill>
              </a:rPr>
              <a:t>Вакуоля </a:t>
            </a:r>
            <a:r>
              <a:rPr lang="uk-UA" sz="2400" dirty="0">
                <a:solidFill>
                  <a:schemeClr val="tx1"/>
                </a:solidFill>
              </a:rPr>
              <a:t>заповнена клітинним соком, 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 в якому розчинені речовини, барвники 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91000" y="381000"/>
            <a:ext cx="4572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/>
              <a:t>Назвіть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rgbClr val="EE3696"/>
                </a:solidFill>
              </a:rPr>
              <a:t>органели</a:t>
            </a:r>
            <a:r>
              <a:rPr lang="ru-RU" sz="2800" b="1" i="1" dirty="0">
                <a:solidFill>
                  <a:srgbClr val="EE3696"/>
                </a:solidFill>
              </a:rPr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 </a:t>
            </a:r>
            <a:r>
              <a:rPr lang="ru-RU" sz="2800" dirty="0" err="1" smtClean="0"/>
              <a:t>поясніть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uk-UA" sz="2800" dirty="0" smtClean="0"/>
              <a:t>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9" grpId="0" animBg="1"/>
      <p:bldP spid="7180" grpId="0" animBg="1"/>
      <p:bldP spid="718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E8D1"/>
            </a:gs>
            <a:gs pos="100000">
              <a:srgbClr val="516B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цитоплаз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47799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яд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12588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вакуол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29384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пластид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33400"/>
            <a:ext cx="31702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включ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"/>
            <a:ext cx="32194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819400" y="1600200"/>
            <a:ext cx="1143000" cy="609600"/>
          </a:xfrm>
          <a:prstGeom prst="leftArrow">
            <a:avLst>
              <a:gd name="adj1" fmla="val 64231"/>
              <a:gd name="adj2" fmla="val 4687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dirty="0"/>
              <a:t>Ядро 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219200" y="1143000"/>
            <a:ext cx="1143000" cy="609600"/>
          </a:xfrm>
          <a:prstGeom prst="leftArrow">
            <a:avLst>
              <a:gd name="adj1" fmla="val 64231"/>
              <a:gd name="adj2" fmla="val 4687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Вакуолі 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295400" y="457200"/>
            <a:ext cx="1371600" cy="609600"/>
          </a:xfrm>
          <a:prstGeom prst="leftArrow">
            <a:avLst>
              <a:gd name="adj1" fmla="val 64231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/>
              <a:t>Пластиди 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52400" y="3200400"/>
            <a:ext cx="8839200" cy="9787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400" dirty="0" smtClean="0">
                <a:solidFill>
                  <a:srgbClr val="00B050"/>
                </a:solidFill>
              </a:rPr>
              <a:t>зелені </a:t>
            </a:r>
            <a:r>
              <a:rPr lang="uk-UA" sz="2400" dirty="0">
                <a:solidFill>
                  <a:schemeClr val="tx1"/>
                </a:solidFill>
              </a:rPr>
              <a:t>―</a:t>
            </a:r>
            <a:r>
              <a:rPr lang="uk-UA" sz="2400" dirty="0">
                <a:solidFill>
                  <a:srgbClr val="00B050"/>
                </a:solidFill>
              </a:rPr>
              <a:t> хлоропласти. </a:t>
            </a:r>
            <a:r>
              <a:rPr lang="uk-UA" sz="2400" dirty="0" smtClean="0">
                <a:solidFill>
                  <a:srgbClr val="00B050"/>
                </a:solidFill>
              </a:rPr>
              <a:t/>
            </a:r>
            <a:br>
              <a:rPr lang="uk-UA" sz="24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Вони </a:t>
            </a:r>
            <a:r>
              <a:rPr lang="uk-UA" sz="2400" dirty="0">
                <a:solidFill>
                  <a:schemeClr val="tx1"/>
                </a:solidFill>
              </a:rPr>
              <a:t>містять пігмент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rgbClr val="00B050"/>
                </a:solidFill>
              </a:rPr>
              <a:t>хлорофіл,</a:t>
            </a:r>
            <a:r>
              <a:rPr lang="uk-UA" sz="2400" dirty="0">
                <a:solidFill>
                  <a:srgbClr val="66FF33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який надає листям зеленого забарвлення та забезпечує </a:t>
            </a:r>
            <a:r>
              <a:rPr lang="uk-UA" sz="2400" dirty="0">
                <a:solidFill>
                  <a:srgbClr val="FF3399"/>
                </a:solidFill>
              </a:rPr>
              <a:t>фотосинтез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52400" y="4267200"/>
            <a:ext cx="8839200" cy="683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rgbClr val="FF9900"/>
                </a:solidFill>
              </a:rPr>
              <a:t>жовто-</a:t>
            </a:r>
            <a:r>
              <a:rPr lang="uk-UA" sz="2400" dirty="0">
                <a:solidFill>
                  <a:srgbClr val="FF3300"/>
                </a:solidFill>
              </a:rPr>
              <a:t>червоні </a:t>
            </a:r>
            <a:r>
              <a:rPr lang="uk-UA" sz="2400" dirty="0">
                <a:solidFill>
                  <a:schemeClr val="bg1"/>
                </a:solidFill>
              </a:rPr>
              <a:t>― </a:t>
            </a:r>
            <a:r>
              <a:rPr lang="uk-UA" sz="2400" dirty="0">
                <a:solidFill>
                  <a:srgbClr val="FF3300"/>
                </a:solidFill>
              </a:rPr>
              <a:t>хромопласти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  <a:r>
              <a:rPr lang="uk-UA" sz="2400" dirty="0"/>
              <a:t>Вони  забарвлюють плоди, </a:t>
            </a:r>
            <a:r>
              <a:rPr lang="uk-UA" sz="2400" dirty="0">
                <a:solidFill>
                  <a:schemeClr val="tx1"/>
                </a:solidFill>
              </a:rPr>
              <a:t>квітки рослин у </a:t>
            </a:r>
            <a:r>
              <a:rPr lang="uk-UA" sz="2400" dirty="0">
                <a:solidFill>
                  <a:srgbClr val="FFFA00"/>
                </a:solidFill>
              </a:rPr>
              <a:t>жовтий,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rgbClr val="FF0066"/>
                </a:solidFill>
              </a:rPr>
              <a:t>червоний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/>
              <a:t>та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rgbClr val="FF33CC"/>
                </a:solidFill>
              </a:rPr>
              <a:t>рожевий </a:t>
            </a:r>
            <a:r>
              <a:rPr lang="uk-UA" sz="2400" dirty="0"/>
              <a:t>колір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2400" y="5105400"/>
            <a:ext cx="8839200" cy="683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400" dirty="0" smtClean="0"/>
              <a:t>безбарвні </a:t>
            </a:r>
            <a:r>
              <a:rPr lang="uk-UA" sz="2400" dirty="0"/>
              <a:t>―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rgbClr val="EE3696"/>
                </a:solidFill>
              </a:rPr>
              <a:t>лейкопласти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/>
              <a:t>В </a:t>
            </a:r>
            <a:r>
              <a:rPr lang="uk-UA" sz="2400" dirty="0"/>
              <a:t>них відкладаються   поживні речовини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1295400" y="2286000"/>
            <a:ext cx="2286000" cy="838200"/>
          </a:xfrm>
          <a:prstGeom prst="leftArrow">
            <a:avLst>
              <a:gd name="adj1" fmla="val 76087"/>
              <a:gd name="adj2" fmla="val 853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dirty="0"/>
              <a:t>Клітинні</a:t>
            </a:r>
            <a:r>
              <a:rPr lang="uk-UA" sz="2400" dirty="0"/>
              <a:t>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dirty="0" smtClean="0"/>
              <a:t>включення</a:t>
            </a:r>
            <a:endParaRPr lang="uk-UA" dirty="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" y="5879271"/>
            <a:ext cx="8839200" cy="9787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400" dirty="0">
                <a:solidFill>
                  <a:srgbClr val="FF0066"/>
                </a:solidFill>
              </a:rPr>
              <a:t>Клітинні включення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  <a:r>
              <a:rPr lang="uk-UA" sz="2400" dirty="0"/>
              <a:t>Це різноманітні речовини, що відкладаються у вигляді кристалів солей, краплин жиру, крохмальних зерен тощо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962400" y="2438400"/>
            <a:ext cx="5029200" cy="3877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400" dirty="0">
                <a:solidFill>
                  <a:srgbClr val="FF0066"/>
                </a:solidFill>
              </a:rPr>
              <a:t>Пластиди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бувають різних </a:t>
            </a:r>
            <a:r>
              <a:rPr lang="uk-UA" sz="2400" dirty="0" err="1">
                <a:solidFill>
                  <a:schemeClr val="tx1"/>
                </a:solidFill>
              </a:rPr>
              <a:t>кольрів</a:t>
            </a:r>
            <a:r>
              <a:rPr lang="uk-UA" sz="2400" dirty="0" smtClean="0">
                <a:solidFill>
                  <a:schemeClr val="tx1"/>
                </a:solidFill>
              </a:rPr>
              <a:t>: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191000" y="381000"/>
            <a:ext cx="4572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/>
              <a:t>Назвіть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rgbClr val="EE3696"/>
                </a:solidFill>
              </a:rPr>
              <a:t>органели</a:t>
            </a:r>
            <a:r>
              <a:rPr lang="ru-RU" sz="2800" b="1" i="1" dirty="0">
                <a:solidFill>
                  <a:srgbClr val="EE3696"/>
                </a:solidFill>
              </a:rPr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та </a:t>
            </a:r>
            <a:r>
              <a:rPr lang="ru-RU" sz="2800" dirty="0" err="1" smtClean="0"/>
              <a:t>поясніть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uk-UA" sz="2800" dirty="0" smtClean="0"/>
              <a:t>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OTAN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5029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260"/>
                </a:solidFill>
              </a:rPr>
              <a:t>Що собою являє </a:t>
            </a:r>
            <a:r>
              <a:rPr lang="ru-RU" sz="2400" b="1" i="1">
                <a:solidFill>
                  <a:srgbClr val="EE3696"/>
                </a:solidFill>
              </a:rPr>
              <a:t>цитоплазма?</a:t>
            </a:r>
            <a:r>
              <a:rPr lang="uk-UA" sz="2400">
                <a:solidFill>
                  <a:srgbClr val="EE3696"/>
                </a:solidFill>
              </a:rPr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7696200" cy="1187450"/>
          </a:xfrm>
          <a:prstGeom prst="rect">
            <a:avLst/>
          </a:prstGeom>
          <a:solidFill>
            <a:srgbClr val="E7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0066"/>
                </a:solidFill>
              </a:rPr>
              <a:t>Вона становить безбарвний в’язкий розчин органічних та неорганічних речовин, в якому перебувають різноманітні органели та включення.</a:t>
            </a:r>
            <a:r>
              <a:rPr lang="uk-UA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52600" y="2667000"/>
            <a:ext cx="32004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260"/>
                </a:solidFill>
              </a:rPr>
              <a:t> </a:t>
            </a:r>
            <a:r>
              <a:rPr lang="ru-RU" sz="2400"/>
              <a:t>Що  таке </a:t>
            </a:r>
            <a:r>
              <a:rPr lang="ru-RU" sz="2400" b="1" i="1">
                <a:solidFill>
                  <a:srgbClr val="EE3696"/>
                </a:solidFill>
              </a:rPr>
              <a:t>органели</a:t>
            </a:r>
            <a:r>
              <a:rPr lang="ru-RU" sz="2400"/>
              <a:t>?</a:t>
            </a:r>
            <a:r>
              <a:rPr lang="uk-UA" sz="2400"/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3352800"/>
            <a:ext cx="7696200" cy="822325"/>
          </a:xfrm>
          <a:prstGeom prst="rect">
            <a:avLst/>
          </a:prstGeom>
          <a:solidFill>
            <a:srgbClr val="EFFF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0066"/>
                </a:solidFill>
              </a:rPr>
              <a:t> </a:t>
            </a:r>
            <a:r>
              <a:rPr lang="ru-RU" sz="2400" i="1"/>
              <a:t>Структури, які постійно є у клітині.  Це  ядро, пластиди,  вакуолі,  заповнені  клітинним  соком   </a:t>
            </a:r>
            <a:r>
              <a:rPr lang="uk-UA" sz="2400"/>
              <a:t> </a:t>
            </a:r>
            <a:r>
              <a:rPr lang="uk-UA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52600" y="4343400"/>
            <a:ext cx="3505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260"/>
                </a:solidFill>
              </a:rPr>
              <a:t> </a:t>
            </a:r>
            <a:r>
              <a:rPr lang="ru-RU" sz="2400"/>
              <a:t> Що таке </a:t>
            </a:r>
            <a:r>
              <a:rPr lang="ru-RU" sz="2400" b="1" i="1">
                <a:solidFill>
                  <a:srgbClr val="EE3696"/>
                </a:solidFill>
              </a:rPr>
              <a:t>включення</a:t>
            </a:r>
            <a:r>
              <a:rPr lang="ru-RU" sz="2400"/>
              <a:t>?</a:t>
            </a:r>
            <a:r>
              <a:rPr lang="uk-UA" sz="1800"/>
              <a:t> </a:t>
            </a:r>
            <a:r>
              <a:rPr lang="uk-UA" sz="2400"/>
              <a:t>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4953000"/>
            <a:ext cx="7696200" cy="1187450"/>
          </a:xfrm>
          <a:prstGeom prst="rect">
            <a:avLst/>
          </a:prstGeom>
          <a:solidFill>
            <a:srgbClr val="EFFF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0066"/>
                </a:solidFill>
              </a:rPr>
              <a:t> </a:t>
            </a:r>
            <a:r>
              <a:rPr lang="ru-RU" sz="2400" i="1"/>
              <a:t> </a:t>
            </a:r>
            <a:r>
              <a:rPr lang="ru-RU" sz="1800"/>
              <a:t> </a:t>
            </a:r>
            <a:r>
              <a:rPr lang="ru-RU" sz="2400" i="1"/>
              <a:t>Це різноманітні речовини, що відкладаються у вигляді кристалів солей, краплин жиру, зерен крохмалю тощо.</a:t>
            </a:r>
            <a:r>
              <a:rPr lang="uk-UA" sz="2400"/>
              <a:t> </a:t>
            </a:r>
            <a:r>
              <a:rPr lang="ru-RU" sz="2400" i="1"/>
              <a:t>   </a:t>
            </a:r>
            <a:r>
              <a:rPr lang="uk-UA" sz="2400"/>
              <a:t> </a:t>
            </a:r>
            <a:r>
              <a:rPr lang="uk-UA" sz="24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OTAN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6629400" cy="457200"/>
          </a:xfrm>
          <a:prstGeom prst="rect">
            <a:avLst/>
          </a:prstGeom>
          <a:solidFill>
            <a:srgbClr val="E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Які  функції  </a:t>
            </a:r>
            <a:r>
              <a:rPr lang="uk-UA" sz="2400" b="1" i="1"/>
              <a:t>органел</a:t>
            </a:r>
            <a:r>
              <a:rPr lang="uk-UA" sz="2400" b="1"/>
              <a:t>  рослинної  клітини?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blackWhite">
          <a:xfrm>
            <a:off x="304800" y="129540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5A2D7"/>
              </a:gs>
              <a:gs pos="50000">
                <a:srgbClr val="55A2D7">
                  <a:gamma/>
                  <a:shade val="29804"/>
                  <a:invGamma/>
                </a:srgbClr>
              </a:gs>
              <a:gs pos="100000">
                <a:srgbClr val="55A2D7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b="1">
                <a:solidFill>
                  <a:srgbClr val="FFFFFF"/>
                </a:solidFill>
              </a:rPr>
              <a:t> </a:t>
            </a:r>
            <a:r>
              <a:rPr lang="uk-UA" sz="2400" b="1">
                <a:solidFill>
                  <a:srgbClr val="E7FFFF"/>
                </a:solidFill>
              </a:rPr>
              <a:t>ядро</a:t>
            </a:r>
            <a:endParaRPr lang="en-US" sz="2400" b="1">
              <a:solidFill>
                <a:srgbClr val="E7FFFF"/>
              </a:solidFill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blackWhite">
          <a:xfrm>
            <a:off x="152400" y="2590800"/>
            <a:ext cx="241935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66"/>
              </a:gs>
              <a:gs pos="50000">
                <a:srgbClr val="339966">
                  <a:gamma/>
                  <a:shade val="29804"/>
                  <a:invGamma/>
                </a:srgbClr>
              </a:gs>
              <a:gs pos="100000">
                <a:srgbClr val="339966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b="1">
                <a:solidFill>
                  <a:srgbClr val="FFFFFF"/>
                </a:solidFill>
              </a:rPr>
              <a:t> </a:t>
            </a:r>
            <a:r>
              <a:rPr lang="ru-RU" sz="2400" b="1">
                <a:solidFill>
                  <a:srgbClr val="E7FFFF"/>
                </a:solidFill>
              </a:rPr>
              <a:t>хлоропласти</a:t>
            </a:r>
            <a:r>
              <a:rPr lang="uk-UA" sz="2400"/>
              <a:t> </a:t>
            </a:r>
            <a:endParaRPr lang="en-US" sz="2400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blackWhite">
          <a:xfrm>
            <a:off x="228600" y="5257800"/>
            <a:ext cx="2416175" cy="6048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>
                  <a:alpha val="44000"/>
                </a:srgbClr>
              </a:gs>
              <a:gs pos="50000">
                <a:srgbClr val="FF6600">
                  <a:gamma/>
                  <a:shade val="23137"/>
                  <a:invGamma/>
                </a:srgbClr>
              </a:gs>
              <a:gs pos="100000">
                <a:srgbClr val="FF6600">
                  <a:alpha val="44000"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b="1">
                <a:solidFill>
                  <a:srgbClr val="FFFFFF"/>
                </a:solidFill>
              </a:rPr>
              <a:t> </a:t>
            </a:r>
            <a:r>
              <a:rPr lang="ru-RU" sz="2400" b="1">
                <a:solidFill>
                  <a:srgbClr val="E7FFFF"/>
                </a:solidFill>
              </a:rPr>
              <a:t>лейкопласти</a:t>
            </a:r>
            <a:r>
              <a:rPr lang="uk-UA" sz="1800">
                <a:solidFill>
                  <a:srgbClr val="E7FFFF"/>
                </a:solidFill>
              </a:rPr>
              <a:t> </a:t>
            </a:r>
            <a:endParaRPr lang="en-US" sz="1800">
              <a:solidFill>
                <a:srgbClr val="E7FFFF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blackWhite">
          <a:xfrm>
            <a:off x="228600" y="3886200"/>
            <a:ext cx="2343150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shade val="13725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b="1">
                <a:solidFill>
                  <a:srgbClr val="FFFFFF"/>
                </a:solidFill>
              </a:rPr>
              <a:t> </a:t>
            </a:r>
            <a:r>
              <a:rPr lang="ru-RU" sz="2400" b="1">
                <a:solidFill>
                  <a:srgbClr val="E7FFFF"/>
                </a:solidFill>
              </a:rPr>
              <a:t>хромопласти</a:t>
            </a:r>
            <a:r>
              <a:rPr lang="uk-UA" sz="2400"/>
              <a:t> </a:t>
            </a:r>
            <a:endParaRPr lang="en-US" sz="24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gray">
          <a:xfrm>
            <a:off x="2209800" y="914400"/>
            <a:ext cx="6770688" cy="1149350"/>
          </a:xfrm>
          <a:prstGeom prst="rect">
            <a:avLst/>
          </a:prstGeom>
          <a:gradFill rotWithShape="1">
            <a:gsLst>
              <a:gs pos="0">
                <a:srgbClr val="009999">
                  <a:alpha val="67000"/>
                </a:srgbClr>
              </a:gs>
              <a:gs pos="50000">
                <a:srgbClr val="009999">
                  <a:gamma/>
                  <a:shade val="11373"/>
                  <a:invGamma/>
                </a:srgbClr>
              </a:gs>
              <a:gs pos="100000">
                <a:srgbClr val="009999">
                  <a:alpha val="67000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uk-UA" sz="1800" b="1">
                <a:solidFill>
                  <a:srgbClr val="FFFFCC"/>
                </a:solidFill>
              </a:rPr>
              <a:t> </a:t>
            </a:r>
            <a:r>
              <a:rPr lang="uk-UA" sz="2400" i="1">
                <a:solidFill>
                  <a:srgbClr val="E7FFFF"/>
                </a:solidFill>
              </a:rPr>
              <a:t>В ядрі зберігається спадкова інформація про будову та розвиток як окремої клітини , так і всього організму.  </a:t>
            </a:r>
            <a:endParaRPr lang="en-US" sz="2400">
              <a:solidFill>
                <a:srgbClr val="E7FFFF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gray">
          <a:xfrm>
            <a:off x="2819400" y="2362200"/>
            <a:ext cx="6172200" cy="990600"/>
          </a:xfrm>
          <a:prstGeom prst="rect">
            <a:avLst/>
          </a:prstGeom>
          <a:gradFill rotWithShape="1">
            <a:gsLst>
              <a:gs pos="0">
                <a:srgbClr val="007976">
                  <a:alpha val="37000"/>
                </a:srgbClr>
              </a:gs>
              <a:gs pos="50000">
                <a:srgbClr val="007976">
                  <a:gamma/>
                  <a:shade val="7059"/>
                  <a:invGamma/>
                </a:srgbClr>
              </a:gs>
              <a:gs pos="100000">
                <a:srgbClr val="007976">
                  <a:alpha val="37000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1800"/>
          </a:p>
          <a:p>
            <a:pPr algn="ctr" eaLnBrk="0" hangingPunct="0">
              <a:defRPr/>
            </a:pPr>
            <a:r>
              <a:rPr lang="ru-RU" sz="1800"/>
              <a:t> </a:t>
            </a:r>
            <a:r>
              <a:rPr lang="ru-RU" b="1" i="1">
                <a:solidFill>
                  <a:srgbClr val="E7FFFF"/>
                </a:solidFill>
              </a:rPr>
              <a:t>  </a:t>
            </a:r>
            <a:r>
              <a:rPr lang="ru-RU" sz="2400" i="1">
                <a:solidFill>
                  <a:srgbClr val="E7FFFF"/>
                </a:solidFill>
              </a:rPr>
              <a:t>Вони   мають  пігмент хлорофіл. </a:t>
            </a:r>
            <a:br>
              <a:rPr lang="ru-RU" sz="2400" i="1">
                <a:solidFill>
                  <a:srgbClr val="E7FFFF"/>
                </a:solidFill>
              </a:rPr>
            </a:br>
            <a:r>
              <a:rPr lang="ru-RU" sz="2400" i="1">
                <a:solidFill>
                  <a:srgbClr val="E7FFFF"/>
                </a:solidFill>
              </a:rPr>
              <a:t>В них здійснюється фотосинтез</a:t>
            </a:r>
            <a:r>
              <a:rPr lang="uk-UA" sz="2400">
                <a:solidFill>
                  <a:srgbClr val="E7FFFF"/>
                </a:solidFill>
              </a:rPr>
              <a:t>  </a:t>
            </a:r>
            <a:endParaRPr lang="en-US" sz="2400">
              <a:solidFill>
                <a:srgbClr val="E7FFFF"/>
              </a:solidFill>
            </a:endParaRPr>
          </a:p>
          <a:p>
            <a:pPr algn="ctr" eaLnBrk="0" hangingPunct="0">
              <a:defRPr/>
            </a:pPr>
            <a:endParaRPr lang="en-US" sz="2400">
              <a:solidFill>
                <a:srgbClr val="E7FFFF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gray">
          <a:xfrm>
            <a:off x="2819400" y="3733800"/>
            <a:ext cx="6172200" cy="990600"/>
          </a:xfrm>
          <a:prstGeom prst="rect">
            <a:avLst/>
          </a:prstGeom>
          <a:gradFill rotWithShape="1">
            <a:gsLst>
              <a:gs pos="0">
                <a:srgbClr val="009999">
                  <a:alpha val="33000"/>
                </a:srgbClr>
              </a:gs>
              <a:gs pos="50000">
                <a:srgbClr val="009999">
                  <a:gamma/>
                  <a:shade val="2353"/>
                  <a:invGamma/>
                </a:srgbClr>
              </a:gs>
              <a:gs pos="100000">
                <a:srgbClr val="009999">
                  <a:alpha val="33000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1800"/>
          </a:p>
          <a:p>
            <a:pPr algn="ctr" eaLnBrk="0" hangingPunct="0">
              <a:defRPr/>
            </a:pPr>
            <a:r>
              <a:rPr lang="ru-RU" sz="2400" i="1">
                <a:solidFill>
                  <a:srgbClr val="E7FFFF"/>
                </a:solidFill>
              </a:rPr>
              <a:t>Визначають всю гаму  кольорів квіток, осіннього листя, стиглих плодів</a:t>
            </a:r>
            <a:r>
              <a:rPr lang="uk-UA" sz="1800"/>
              <a:t> </a:t>
            </a:r>
            <a:r>
              <a:rPr lang="ru-RU" sz="1800"/>
              <a:t> </a:t>
            </a:r>
            <a:r>
              <a:rPr lang="ru-RU" b="1" i="1">
                <a:solidFill>
                  <a:srgbClr val="E7FFFF"/>
                </a:solidFill>
              </a:rPr>
              <a:t>  </a:t>
            </a:r>
            <a:r>
              <a:rPr lang="ru-RU" sz="2400" b="1" i="1">
                <a:solidFill>
                  <a:srgbClr val="E7FFFF"/>
                </a:solidFill>
              </a:rPr>
              <a:t> </a:t>
            </a:r>
            <a:r>
              <a:rPr lang="uk-UA" sz="2400">
                <a:solidFill>
                  <a:srgbClr val="E7FFFF"/>
                </a:solidFill>
              </a:rPr>
              <a:t> </a:t>
            </a:r>
            <a:r>
              <a:rPr lang="uk-UA" sz="2400" b="1">
                <a:solidFill>
                  <a:srgbClr val="E7FFFF"/>
                </a:solidFill>
              </a:rPr>
              <a:t> </a:t>
            </a:r>
            <a:endParaRPr lang="en-US" sz="2400">
              <a:solidFill>
                <a:srgbClr val="E7FFFF"/>
              </a:solidFill>
            </a:endParaRPr>
          </a:p>
          <a:p>
            <a:pPr algn="ctr" eaLnBrk="0" hangingPunct="0">
              <a:defRPr/>
            </a:pPr>
            <a:endParaRPr lang="en-US" sz="2400">
              <a:solidFill>
                <a:srgbClr val="E7FFFF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gray">
          <a:xfrm>
            <a:off x="2819400" y="5257800"/>
            <a:ext cx="6172200" cy="990600"/>
          </a:xfrm>
          <a:prstGeom prst="rect">
            <a:avLst/>
          </a:prstGeom>
          <a:gradFill rotWithShape="1">
            <a:gsLst>
              <a:gs pos="0">
                <a:srgbClr val="007976">
                  <a:alpha val="37000"/>
                </a:srgbClr>
              </a:gs>
              <a:gs pos="50000">
                <a:srgbClr val="007976">
                  <a:gamma/>
                  <a:shade val="7059"/>
                  <a:invGamma/>
                </a:srgbClr>
              </a:gs>
              <a:gs pos="100000">
                <a:srgbClr val="007976">
                  <a:alpha val="37000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i="1">
                <a:solidFill>
                  <a:srgbClr val="E7FFFF"/>
                </a:solidFill>
              </a:rPr>
              <a:t>В них накопичуються запасні поживні речовини, наприклад крохмаль</a:t>
            </a:r>
            <a:r>
              <a:rPr lang="ru-RU" sz="2400">
                <a:solidFill>
                  <a:srgbClr val="E7FFFF"/>
                </a:solidFill>
              </a:rPr>
              <a:t> </a:t>
            </a:r>
            <a:r>
              <a:rPr lang="ru-RU" sz="2400" b="1" i="1">
                <a:solidFill>
                  <a:srgbClr val="E7FFFF"/>
                </a:solidFill>
              </a:rPr>
              <a:t>   </a:t>
            </a:r>
            <a:endParaRPr lang="en-US" sz="2400" b="1" i="1">
              <a:solidFill>
                <a:srgbClr val="E7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E6759"/>
            </a:gs>
            <a:gs pos="100000">
              <a:srgbClr val="A9D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gray">
          <a:xfrm>
            <a:off x="457200" y="533400"/>
            <a:ext cx="1828800" cy="609600"/>
          </a:xfrm>
          <a:prstGeom prst="roundRect">
            <a:avLst>
              <a:gd name="adj" fmla="val 21046"/>
            </a:avLst>
          </a:prstGeom>
          <a:gradFill rotWithShape="1">
            <a:gsLst>
              <a:gs pos="0">
                <a:schemeClr val="hlink">
                  <a:alpha val="99001"/>
                </a:schemeClr>
              </a:gs>
              <a:gs pos="50000">
                <a:schemeClr val="hlink">
                  <a:gamma/>
                  <a:shade val="13725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2400" b="1">
                <a:solidFill>
                  <a:srgbClr val="E7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вакуолі</a:t>
            </a:r>
            <a:r>
              <a:rPr lang="uk-UA" sz="2400" b="1">
                <a:solidFill>
                  <a:srgbClr val="E7FFFF"/>
                </a:solidFill>
              </a:rPr>
              <a:t> </a:t>
            </a:r>
            <a:endParaRPr lang="en-US" sz="2400" b="1">
              <a:solidFill>
                <a:srgbClr val="E7FF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gray">
          <a:xfrm>
            <a:off x="2590800" y="381000"/>
            <a:ext cx="6248400" cy="1371600"/>
          </a:xfrm>
          <a:prstGeom prst="rect">
            <a:avLst/>
          </a:prstGeom>
          <a:gradFill rotWithShape="1">
            <a:gsLst>
              <a:gs pos="0">
                <a:srgbClr val="009999">
                  <a:alpha val="71001"/>
                </a:srgbClr>
              </a:gs>
              <a:gs pos="50000">
                <a:srgbClr val="009999">
                  <a:gamma/>
                  <a:shade val="2353"/>
                  <a:invGamma/>
                </a:srgbClr>
              </a:gs>
              <a:gs pos="100000">
                <a:srgbClr val="009999">
                  <a:alpha val="71001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ru-RU" sz="1800"/>
          </a:p>
          <a:p>
            <a:pPr algn="ctr" eaLnBrk="0" hangingPunct="0">
              <a:defRPr/>
            </a:pPr>
            <a:r>
              <a:rPr lang="ru-RU" sz="2400" i="1">
                <a:solidFill>
                  <a:srgbClr val="E7FFFF"/>
                </a:solidFill>
              </a:rPr>
              <a:t> Підтримують  тиск  всередині  клітини,  спричиняючи збереженню  її  сталої  форми</a:t>
            </a:r>
            <a:r>
              <a:rPr lang="ru-RU" sz="1800" i="1">
                <a:solidFill>
                  <a:srgbClr val="E7FFFF"/>
                </a:solidFill>
              </a:rPr>
              <a:t>.</a:t>
            </a:r>
            <a:r>
              <a:rPr lang="uk-UA" sz="1800">
                <a:solidFill>
                  <a:srgbClr val="E7FFFF"/>
                </a:solidFill>
              </a:rPr>
              <a:t>  </a:t>
            </a:r>
            <a:r>
              <a:rPr lang="ru-RU" sz="1800">
                <a:solidFill>
                  <a:srgbClr val="E7FFFF"/>
                </a:solidFill>
              </a:rPr>
              <a:t> </a:t>
            </a:r>
            <a:r>
              <a:rPr lang="ru-RU" b="1" i="1">
                <a:solidFill>
                  <a:srgbClr val="E7FFFF"/>
                </a:solidFill>
              </a:rPr>
              <a:t>  </a:t>
            </a:r>
            <a:r>
              <a:rPr lang="ru-RU" sz="2400" b="1" i="1">
                <a:solidFill>
                  <a:srgbClr val="E7FFFF"/>
                </a:solidFill>
              </a:rPr>
              <a:t> </a:t>
            </a:r>
            <a:r>
              <a:rPr lang="uk-UA" sz="2400">
                <a:solidFill>
                  <a:srgbClr val="E7FFFF"/>
                </a:solidFill>
              </a:rPr>
              <a:t> </a:t>
            </a:r>
            <a:r>
              <a:rPr lang="uk-UA" sz="2400" b="1">
                <a:solidFill>
                  <a:srgbClr val="E7FFFF"/>
                </a:solidFill>
              </a:rPr>
              <a:t> </a:t>
            </a:r>
            <a:endParaRPr lang="en-US" sz="2400">
              <a:solidFill>
                <a:srgbClr val="E7FFFF"/>
              </a:solidFill>
            </a:endParaRPr>
          </a:p>
          <a:p>
            <a:pPr algn="ctr" eaLnBrk="0" hangingPunct="0">
              <a:defRPr/>
            </a:pPr>
            <a:endParaRPr lang="en-US" sz="2400">
              <a:solidFill>
                <a:srgbClr val="E7FFFF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 rot="10818038" flipV="1">
            <a:off x="381000" y="2438400"/>
            <a:ext cx="1982788" cy="993775"/>
          </a:xfrm>
          <a:prstGeom prst="roundRect">
            <a:avLst>
              <a:gd name="adj" fmla="val 18315"/>
            </a:avLst>
          </a:prstGeom>
          <a:gradFill rotWithShape="1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EFFFFF"/>
                </a:solidFill>
              </a:rPr>
              <a:t>Клітинна</a:t>
            </a:r>
            <a:br>
              <a:rPr lang="ru-RU" sz="2400" b="1">
                <a:solidFill>
                  <a:srgbClr val="EFFFFF"/>
                </a:solidFill>
              </a:rPr>
            </a:br>
            <a:r>
              <a:rPr lang="ru-RU" sz="2400" b="1">
                <a:solidFill>
                  <a:srgbClr val="EFFFFF"/>
                </a:solidFill>
              </a:rPr>
              <a:t> оболонка</a:t>
            </a:r>
            <a:r>
              <a:rPr lang="uk-UA" sz="1800"/>
              <a:t> </a:t>
            </a:r>
            <a:endParaRPr lang="en-US" sz="18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2667000" y="2209800"/>
            <a:ext cx="6248400" cy="1828800"/>
          </a:xfrm>
          <a:prstGeom prst="rect">
            <a:avLst/>
          </a:prstGeom>
          <a:gradFill rotWithShape="1">
            <a:gsLst>
              <a:gs pos="0">
                <a:srgbClr val="009999">
                  <a:alpha val="33000"/>
                </a:srgbClr>
              </a:gs>
              <a:gs pos="50000">
                <a:srgbClr val="009999">
                  <a:gamma/>
                  <a:shade val="2353"/>
                  <a:invGamma/>
                </a:srgbClr>
              </a:gs>
              <a:gs pos="100000">
                <a:srgbClr val="009999">
                  <a:alpha val="33000"/>
                </a:srgbClr>
              </a:gs>
            </a:gsLst>
            <a:lin ang="27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i="1">
                <a:solidFill>
                  <a:srgbClr val="EFFFFF"/>
                </a:solidFill>
              </a:rPr>
              <a:t>Через неї відбувається обмін  речовин  між  внутрішнім вмістом  клітини  та  зовнішнім середовищем. Вона також захищає  внутрішній вміст клітини</a:t>
            </a:r>
            <a:endParaRPr lang="en-US" sz="2400">
              <a:solidFill>
                <a:srgbClr val="EFFFFF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5800" y="5334000"/>
            <a:ext cx="8001000" cy="831850"/>
          </a:xfrm>
          <a:prstGeom prst="rect">
            <a:avLst/>
          </a:prstGeom>
          <a:gradFill rotWithShape="1">
            <a:gsLst>
              <a:gs pos="0">
                <a:srgbClr val="006260"/>
              </a:gs>
              <a:gs pos="50000">
                <a:srgbClr val="002D2C"/>
              </a:gs>
              <a:gs pos="100000">
                <a:srgbClr val="00626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</a:rPr>
              <a:t>Клітина </a:t>
            </a:r>
            <a:r>
              <a:rPr lang="uk-UA" sz="2400">
                <a:solidFill>
                  <a:schemeClr val="bg1"/>
                </a:solidFill>
                <a:sym typeface="Symbol" pitchFamily="18" charset="2"/>
              </a:rPr>
              <a:t></a:t>
            </a:r>
            <a:r>
              <a:rPr lang="uk-UA" sz="2400">
                <a:solidFill>
                  <a:schemeClr val="bg1"/>
                </a:solidFill>
              </a:rPr>
              <a:t> основна одиниця будови,  життєдіяльності, розмноження і розвитку організмів.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solidFill>
            <a:srgbClr val="E7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EA1484"/>
                </a:solidFill>
              </a:rPr>
              <a:t>Що таке клітина?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9" grpId="0" animBg="1"/>
      <p:bldP spid="15370" grpId="0" animBg="1"/>
      <p:bldP spid="153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ca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91000" y="6172200"/>
            <a:ext cx="4572000" cy="5232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/>
              <a:t>Назвіть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rgbClr val="EE3696"/>
                </a:solidFill>
              </a:rPr>
              <a:t>органели</a:t>
            </a:r>
            <a:r>
              <a:rPr lang="ru-RU" sz="2800" b="1" i="1" dirty="0">
                <a:solidFill>
                  <a:srgbClr val="EE3696"/>
                </a:solidFill>
              </a:rPr>
              <a:t> </a:t>
            </a:r>
            <a:r>
              <a:rPr lang="ru-RU" sz="2800" dirty="0" err="1"/>
              <a:t>клітини</a:t>
            </a:r>
            <a:r>
              <a:rPr lang="uk-UA" sz="2800" dirty="0"/>
              <a:t> </a:t>
            </a:r>
          </a:p>
        </p:txBody>
      </p:sp>
      <p:sp>
        <p:nvSpPr>
          <p:cNvPr id="19462" name="Oval 70"/>
          <p:cNvSpPr>
            <a:spLocks noChangeArrowheads="1"/>
          </p:cNvSpPr>
          <p:nvPr/>
        </p:nvSpPr>
        <p:spPr bwMode="auto">
          <a:xfrm>
            <a:off x="6096000" y="3048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5410200" y="7620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0400" y="1905000"/>
            <a:ext cx="1600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 Вакуоля</a:t>
            </a:r>
          </a:p>
        </p:txBody>
      </p:sp>
      <p:sp>
        <p:nvSpPr>
          <p:cNvPr id="19465" name="Oval 70"/>
          <p:cNvSpPr>
            <a:spLocks noChangeArrowheads="1"/>
          </p:cNvSpPr>
          <p:nvPr/>
        </p:nvSpPr>
        <p:spPr bwMode="auto">
          <a:xfrm>
            <a:off x="6096000" y="10668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953000" y="1447800"/>
            <a:ext cx="1143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086600" y="381000"/>
            <a:ext cx="17526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Оболонка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858000" y="1143000"/>
            <a:ext cx="20574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Хлоропласти</a:t>
            </a:r>
          </a:p>
        </p:txBody>
      </p:sp>
      <p:sp>
        <p:nvSpPr>
          <p:cNvPr id="19470" name="Oval 70"/>
          <p:cNvSpPr>
            <a:spLocks noChangeArrowheads="1"/>
          </p:cNvSpPr>
          <p:nvPr/>
        </p:nvSpPr>
        <p:spPr bwMode="auto">
          <a:xfrm>
            <a:off x="6096000" y="18288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4343400" y="2209800"/>
            <a:ext cx="1752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72" name="Oval 70"/>
          <p:cNvSpPr>
            <a:spLocks noChangeArrowheads="1"/>
          </p:cNvSpPr>
          <p:nvPr/>
        </p:nvSpPr>
        <p:spPr bwMode="auto">
          <a:xfrm>
            <a:off x="6096000" y="26670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4724400" y="3048000"/>
            <a:ext cx="1371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781800" y="2743200"/>
            <a:ext cx="21336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Хромопласти</a:t>
            </a:r>
          </a:p>
        </p:txBody>
      </p:sp>
      <p:sp>
        <p:nvSpPr>
          <p:cNvPr id="19475" name="Oval 70"/>
          <p:cNvSpPr>
            <a:spLocks noChangeArrowheads="1"/>
          </p:cNvSpPr>
          <p:nvPr/>
        </p:nvSpPr>
        <p:spPr bwMode="auto">
          <a:xfrm>
            <a:off x="6096000" y="35814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 flipV="1">
            <a:off x="4038600" y="3352800"/>
            <a:ext cx="2057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010400" y="3657600"/>
            <a:ext cx="19050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 Включення</a:t>
            </a:r>
          </a:p>
        </p:txBody>
      </p:sp>
      <p:sp>
        <p:nvSpPr>
          <p:cNvPr id="19478" name="Oval 70"/>
          <p:cNvSpPr>
            <a:spLocks noChangeArrowheads="1"/>
          </p:cNvSpPr>
          <p:nvPr/>
        </p:nvSpPr>
        <p:spPr bwMode="auto">
          <a:xfrm>
            <a:off x="304800" y="1752600"/>
            <a:ext cx="685800" cy="6096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990600" y="2057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28600" y="2438400"/>
            <a:ext cx="10668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1B1B51"/>
                </a:solidFill>
              </a:rPr>
              <a:t> Ядро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woman_leading_meeting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158"/>
            <a:ext cx="3810000" cy="66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1000"/>
            <a:ext cx="5257800" cy="3956789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962400" y="685800"/>
            <a:ext cx="4724400" cy="733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6" name="Picture 9" descr="2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04639"/>
            <a:ext cx="3751111" cy="25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25883"/>
            <a:ext cx="2675233" cy="21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981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§ 7</a:t>
            </a:r>
            <a:endParaRPr lang="uk-U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000100" y="571480"/>
            <a:ext cx="5029200" cy="3500462"/>
          </a:xfrm>
          <a:prstGeom prst="verticalScroll">
            <a:avLst>
              <a:gd name="adj" fmla="val 9241"/>
            </a:avLst>
          </a:prstGeom>
          <a:gradFill rotWithShape="1">
            <a:gsLst>
              <a:gs pos="0">
                <a:schemeClr val="accent1"/>
              </a:gs>
              <a:gs pos="100000">
                <a:srgbClr val="FFC69F"/>
              </a:gs>
            </a:gsLst>
            <a:lin ang="18900000" scaled="1"/>
          </a:gradFill>
          <a:ln w="9525">
            <a:solidFill>
              <a:srgbClr val="74001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dirty="0"/>
          </a:p>
          <a:p>
            <a:pPr algn="ctr"/>
            <a:r>
              <a:rPr lang="uk-UA" b="1" dirty="0"/>
              <a:t>Джерела</a:t>
            </a:r>
          </a:p>
          <a:p>
            <a:pPr algn="ctr"/>
            <a:r>
              <a:rPr lang="uk-UA" sz="1600" dirty="0" smtClean="0"/>
              <a:t> І.Ю. </a:t>
            </a:r>
            <a:r>
              <a:rPr lang="uk-UA" sz="1600" dirty="0" err="1" smtClean="0"/>
              <a:t>Костіков</a:t>
            </a:r>
            <a:r>
              <a:rPr lang="uk-UA" sz="1600" dirty="0" smtClean="0"/>
              <a:t> та інші</a:t>
            </a:r>
            <a:r>
              <a:rPr lang="uk-UA" sz="1600" b="1" dirty="0"/>
              <a:t/>
            </a:r>
            <a:br>
              <a:rPr lang="uk-UA" sz="1600" b="1" dirty="0"/>
            </a:br>
            <a:r>
              <a:rPr lang="uk-UA" sz="1600" b="1" dirty="0"/>
              <a:t> Біологія: Підручник для 6-го класу</a:t>
            </a:r>
            <a:r>
              <a:rPr lang="uk-UA" sz="1600" dirty="0"/>
              <a:t> </a:t>
            </a:r>
            <a:br>
              <a:rPr lang="uk-UA" sz="1600" dirty="0"/>
            </a:br>
            <a:r>
              <a:rPr lang="uk-UA" sz="1600" dirty="0"/>
              <a:t>загально </a:t>
            </a:r>
            <a:r>
              <a:rPr lang="uk-UA" sz="1600" dirty="0" err="1"/>
              <a:t>освіт</a:t>
            </a:r>
            <a:r>
              <a:rPr lang="uk-UA" sz="1600" dirty="0"/>
              <a:t>. </a:t>
            </a:r>
            <a:r>
              <a:rPr lang="uk-UA" sz="1600" dirty="0" err="1"/>
              <a:t>навч</a:t>
            </a:r>
            <a:r>
              <a:rPr lang="uk-UA" sz="1600" dirty="0"/>
              <a:t>. </a:t>
            </a:r>
            <a:r>
              <a:rPr lang="uk-UA" sz="1600" dirty="0" err="1"/>
              <a:t>закл</a:t>
            </a:r>
            <a:r>
              <a:rPr lang="uk-UA" sz="1600" dirty="0"/>
              <a:t>. — </a:t>
            </a:r>
            <a:br>
              <a:rPr lang="uk-UA" sz="1600" dirty="0"/>
            </a:br>
            <a:r>
              <a:rPr lang="uk-UA" sz="1600" dirty="0"/>
              <a:t>К</a:t>
            </a:r>
            <a:r>
              <a:rPr lang="uk-UA" sz="1600" dirty="0" smtClean="0"/>
              <a:t>.: Видавничий дім </a:t>
            </a:r>
            <a:r>
              <a:rPr lang="uk-UA" sz="1600" dirty="0" err="1" smtClean="0"/>
              <a:t>“Освіта”</a:t>
            </a:r>
            <a:r>
              <a:rPr lang="uk-UA" sz="1600" dirty="0" smtClean="0"/>
              <a:t>, 2014.</a:t>
            </a:r>
            <a:endParaRPr lang="uk-UA" sz="1600" dirty="0"/>
          </a:p>
          <a:p>
            <a:pPr algn="ctr"/>
            <a:r>
              <a:rPr lang="uk-UA" sz="1600" dirty="0" smtClean="0"/>
              <a:t>Волкова </a:t>
            </a:r>
            <a:r>
              <a:rPr lang="uk-UA" sz="1600" dirty="0"/>
              <a:t>Т.І.  </a:t>
            </a:r>
            <a:br>
              <a:rPr lang="uk-UA" sz="1600" dirty="0"/>
            </a:br>
            <a:r>
              <a:rPr lang="uk-UA" sz="1600" b="1" dirty="0"/>
              <a:t>Біологія: Практичний довідник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/>
              <a:t>  2-ге вид. зі змінами. — </a:t>
            </a:r>
            <a:br>
              <a:rPr lang="uk-UA" sz="1600" dirty="0"/>
            </a:br>
            <a:r>
              <a:rPr lang="uk-UA" sz="1600" dirty="0"/>
              <a:t>Харків: </a:t>
            </a:r>
            <a:r>
              <a:rPr lang="uk-UA" sz="1600" dirty="0" err="1"/>
              <a:t>ФОП</a:t>
            </a:r>
            <a:r>
              <a:rPr lang="uk-UA" sz="1600" dirty="0"/>
              <a:t> Співак В.Л., 2010.</a:t>
            </a:r>
            <a:br>
              <a:rPr lang="uk-UA" sz="1600" dirty="0"/>
            </a:br>
            <a:r>
              <a:rPr lang="uk-UA" sz="1600" dirty="0"/>
              <a:t>Волкова Т.І.  </a:t>
            </a:r>
            <a:br>
              <a:rPr lang="uk-UA" sz="1600" dirty="0"/>
            </a:br>
            <a:r>
              <a:rPr lang="uk-UA" sz="1600" b="1" dirty="0"/>
              <a:t>Біологія: Схеми і таблиці.</a:t>
            </a:r>
            <a:r>
              <a:rPr lang="uk-UA" sz="1600" dirty="0"/>
              <a:t> ―</a:t>
            </a:r>
            <a:br>
              <a:rPr lang="uk-UA" sz="1600" dirty="0"/>
            </a:br>
            <a:r>
              <a:rPr lang="uk-UA" sz="1600" b="1" dirty="0"/>
              <a:t> </a:t>
            </a:r>
            <a:r>
              <a:rPr lang="uk-UA" sz="1600" dirty="0"/>
              <a:t>Харків. </a:t>
            </a:r>
            <a:r>
              <a:rPr lang="uk-UA" sz="1600" dirty="0" err="1"/>
              <a:t>ФОП</a:t>
            </a:r>
            <a:r>
              <a:rPr lang="uk-UA" sz="1600" dirty="0"/>
              <a:t> Співак В.Л. 2010.  </a:t>
            </a:r>
          </a:p>
        </p:txBody>
      </p:sp>
    </p:spTree>
  </p:cSld>
  <p:clrMapOvr>
    <a:masterClrMapping/>
  </p:clrMapOvr>
  <p:transition spd="med">
    <p:split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2014-06-13 14 38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582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Живі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побудовані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забезпечують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процеси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життєдіяльності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Організм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рослини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складатися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однієї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колонії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ru-RU" sz="2800" dirty="0" err="1">
                <a:solidFill>
                  <a:schemeClr val="bg1"/>
                </a:solidFill>
              </a:rPr>
              <a:t>групи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з'єднаних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між</a:t>
            </a:r>
            <a:r>
              <a:rPr lang="ru-RU" sz="2800" dirty="0">
                <a:solidFill>
                  <a:schemeClr val="bg1"/>
                </a:solidFill>
              </a:rPr>
              <a:t> собою)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безлічі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7" name="Picture 7" descr="2014-06-13 14 38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8862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066800" y="5791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3400" y="5596116"/>
            <a:ext cx="4038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bg1"/>
                </a:solidFill>
              </a:rPr>
              <a:t>водорість хламідомонада є одноклітинною </a:t>
            </a:r>
            <a:r>
              <a:rPr lang="uk-UA" sz="2800" dirty="0">
                <a:solidFill>
                  <a:schemeClr val="bg1"/>
                </a:solidFill>
              </a:rPr>
              <a:t>рослиною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24400" y="5638800"/>
            <a:ext cx="3733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водорість</a:t>
            </a:r>
            <a:r>
              <a:rPr lang="uk-UA" sz="2400" dirty="0">
                <a:solidFill>
                  <a:schemeClr val="bg1"/>
                </a:solidFill>
              </a:rPr>
              <a:t> вольвокс — колонія клітин</a:t>
            </a:r>
            <a:r>
              <a:rPr lang="uk-UA" sz="1800" dirty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оняш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14400" y="228600"/>
            <a:ext cx="663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1"/>
                </a:solidFill>
              </a:rPr>
              <a:t>соняшник</a:t>
            </a:r>
            <a:r>
              <a:rPr lang="ru-RU" sz="2800" dirty="0">
                <a:solidFill>
                  <a:schemeClr val="bg1"/>
                </a:solidFill>
              </a:rPr>
              <a:t> — </a:t>
            </a:r>
            <a:r>
              <a:rPr lang="ru-RU" sz="2800" dirty="0" err="1">
                <a:solidFill>
                  <a:schemeClr val="bg1"/>
                </a:solidFill>
              </a:rPr>
              <a:t>багатоклітинний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організм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11" name="Oval 7" descr="гоо"/>
          <p:cNvSpPr>
            <a:spLocks noChangeArrowheads="1"/>
          </p:cNvSpPr>
          <p:nvPr/>
        </p:nvSpPr>
        <p:spPr bwMode="auto">
          <a:xfrm rot="21049880">
            <a:off x="564051" y="3622935"/>
            <a:ext cx="3048000" cy="301011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419600" y="50292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1"/>
                </a:solidFill>
              </a:rPr>
              <a:t>Його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тіло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скадається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багатьох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14-06-13 14 39 33-кды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102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0" y="685800"/>
            <a:ext cx="4572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 err="1">
                <a:solidFill>
                  <a:srgbClr val="EE3696"/>
                </a:solidFill>
              </a:rPr>
              <a:t>клітинна</a:t>
            </a:r>
            <a:r>
              <a:rPr lang="ru-RU" sz="2800" i="1" dirty="0">
                <a:solidFill>
                  <a:srgbClr val="EE3696"/>
                </a:solidFill>
              </a:rPr>
              <a:t> </a:t>
            </a:r>
            <a:r>
              <a:rPr lang="ru-RU" sz="2800" i="1" dirty="0" err="1">
                <a:solidFill>
                  <a:srgbClr val="EE3696"/>
                </a:solidFill>
              </a:rPr>
              <a:t>оболонка</a:t>
            </a:r>
            <a:r>
              <a:rPr lang="ru-RU" sz="2800" i="1" dirty="0">
                <a:solidFill>
                  <a:schemeClr val="bg1"/>
                </a:solidFill>
              </a:rPr>
              <a:t> (</a:t>
            </a:r>
            <a:r>
              <a:rPr lang="ru-RU" sz="2800" i="1" dirty="0" err="1">
                <a:solidFill>
                  <a:srgbClr val="EE3696"/>
                </a:solidFill>
              </a:rPr>
              <a:t>стінка</a:t>
            </a:r>
            <a:r>
              <a:rPr lang="ru-RU" sz="2800" i="1" dirty="0">
                <a:solidFill>
                  <a:schemeClr val="bg1"/>
                </a:solidFill>
              </a:rPr>
              <a:t>)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захищає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шкідливого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впливу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зовнішнього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середовища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висихання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забезпечує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їй</a:t>
            </a:r>
            <a:r>
              <a:rPr lang="ru-RU" sz="2800" dirty="0">
                <a:solidFill>
                  <a:schemeClr val="bg1"/>
                </a:solidFill>
              </a:rPr>
              <a:t> опору та </a:t>
            </a:r>
            <a:r>
              <a:rPr lang="ru-RU" sz="2800" dirty="0" err="1">
                <a:solidFill>
                  <a:schemeClr val="bg1"/>
                </a:solidFill>
              </a:rPr>
              <a:t>надає</a:t>
            </a:r>
            <a:r>
              <a:rPr lang="ru-RU" sz="2800" dirty="0">
                <a:solidFill>
                  <a:schemeClr val="bg1"/>
                </a:solidFill>
              </a:rPr>
              <a:t> форму.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62400" y="3429000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Клітинна оболонка пронизана мікроскопічними отворами - порами, через які відбувається обмін речовин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Основним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складовим</a:t>
            </a:r>
            <a:r>
              <a:rPr lang="ru-RU" sz="2800" dirty="0">
                <a:solidFill>
                  <a:schemeClr val="bg1"/>
                </a:solidFill>
              </a:rPr>
              <a:t> компонентом </a:t>
            </a:r>
            <a:r>
              <a:rPr lang="ru-RU" sz="2800" dirty="0" err="1">
                <a:solidFill>
                  <a:schemeClr val="bg1"/>
                </a:solidFill>
              </a:rPr>
              <a:t>оболонки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рослинної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rgbClr val="CCECFF"/>
                </a:solidFill>
              </a:rPr>
              <a:t>клітковина</a:t>
            </a:r>
            <a:r>
              <a:rPr lang="ru-RU" sz="2800" i="1" dirty="0">
                <a:solidFill>
                  <a:srgbClr val="CCECFF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rgbClr val="CCECFF"/>
                </a:solidFill>
              </a:rPr>
              <a:t>целюлоза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Вона </a:t>
            </a:r>
            <a:r>
              <a:rPr lang="ru-RU" sz="2800" dirty="0" err="1">
                <a:solidFill>
                  <a:schemeClr val="bg1"/>
                </a:solidFill>
              </a:rPr>
              <a:t>робить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оболонку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міцною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щільною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19969623">
            <a:off x="3138681" y="627477"/>
            <a:ext cx="1056657" cy="381000"/>
          </a:xfrm>
          <a:prstGeom prst="leftArrow">
            <a:avLst>
              <a:gd name="adj1" fmla="val 50000"/>
              <a:gd name="adj2" fmla="val 95000"/>
            </a:avLst>
          </a:prstGeom>
          <a:solidFill>
            <a:srgbClr val="FF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72000" y="0"/>
            <a:ext cx="3894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rgbClr val="00FF00"/>
                </a:solidFill>
              </a:rPr>
              <a:t>Клітинна оболонка</a:t>
            </a:r>
            <a:endParaRPr lang="ru-RU" sz="3200" i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 animBg="1"/>
      <p:bldP spid="276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657600" y="533400"/>
            <a:ext cx="5257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 </a:t>
            </a:r>
            <a:r>
              <a:rPr lang="ru-RU" sz="2800" dirty="0" err="1">
                <a:solidFill>
                  <a:schemeClr val="bg1"/>
                </a:solidFill>
              </a:rPr>
              <a:t>Усередині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заповнена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rgbClr val="EE3696"/>
                </a:solidFill>
              </a:rPr>
              <a:t>цитоплазмою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безбарвною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в'язкою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рідиною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Вона </a:t>
            </a:r>
            <a:r>
              <a:rPr lang="ru-RU" sz="2800" dirty="0" err="1">
                <a:solidFill>
                  <a:schemeClr val="bg1"/>
                </a:solidFill>
              </a:rPr>
              <a:t>неоднорідна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сітку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розгалужених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каналець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трубочок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міхурців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  У </a:t>
            </a:r>
            <a:r>
              <a:rPr lang="ru-RU" sz="2800" dirty="0" err="1">
                <a:solidFill>
                  <a:schemeClr val="bg1"/>
                </a:solidFill>
              </a:rPr>
              <a:t>цитоплазмі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містяться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всі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органели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Вона </a:t>
            </a:r>
            <a:r>
              <a:rPr lang="ru-RU" sz="2800" dirty="0" err="1">
                <a:solidFill>
                  <a:schemeClr val="bg1"/>
                </a:solidFill>
              </a:rPr>
              <a:t>об'єднує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забезпечує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процеси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життєдіяльності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7" name="Picture 5" descr="2014-06-13 14 39 33-кды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144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57200" y="4572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00FF00"/>
                </a:solidFill>
              </a:rPr>
              <a:t>Цитоплазма</a:t>
            </a:r>
            <a:endParaRPr lang="ru-RU" sz="32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81400" y="990600"/>
            <a:ext cx="5257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EA1484"/>
                </a:solidFill>
              </a:rPr>
              <a:t>Ядро</a:t>
            </a:r>
            <a:r>
              <a:rPr lang="ru-RU" sz="2800" b="1" dirty="0">
                <a:solidFill>
                  <a:srgbClr val="EA1484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оточене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подвійною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оболонкою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err="1">
                <a:solidFill>
                  <a:schemeClr val="bg1"/>
                </a:solidFill>
              </a:rPr>
              <a:t>має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одне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кілька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ядерець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Воно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відповідає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ріст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розмноження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поділ</a:t>
            </a:r>
            <a:r>
              <a:rPr lang="ru-RU" sz="2800" dirty="0">
                <a:solidFill>
                  <a:schemeClr val="bg1"/>
                </a:solidFill>
              </a:rPr>
              <a:t>. Ядро </a:t>
            </a:r>
            <a:r>
              <a:rPr lang="ru-RU" sz="2800" dirty="0" err="1">
                <a:solidFill>
                  <a:schemeClr val="bg1"/>
                </a:solidFill>
              </a:rPr>
              <a:t>містить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хромосоми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носіями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спадкової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інформації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Основна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функція</a:t>
            </a:r>
            <a:r>
              <a:rPr lang="ru-RU" sz="2800" dirty="0">
                <a:solidFill>
                  <a:schemeClr val="bg1"/>
                </a:solidFill>
              </a:rPr>
              <a:t> ядра — передача </a:t>
            </a:r>
            <a:r>
              <a:rPr lang="ru-RU" sz="2800" dirty="0" err="1">
                <a:solidFill>
                  <a:schemeClr val="bg1"/>
                </a:solidFill>
              </a:rPr>
              <a:t>спадкової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інформації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материнської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дочірніх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1" name="Picture 3" descr="2014-06-13 14 39 33-кды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144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 rot="-5400000">
            <a:off x="495300" y="2400300"/>
            <a:ext cx="1219200" cy="381000"/>
          </a:xfrm>
          <a:prstGeom prst="left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10668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00FF00"/>
                </a:solidFill>
              </a:rPr>
              <a:t> Ядо клітини</a:t>
            </a:r>
            <a:endParaRPr lang="ru-RU" sz="3200">
              <a:solidFill>
                <a:srgbClr val="00FF00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905000" y="152400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600" b="1" i="1" dirty="0">
                <a:solidFill>
                  <a:srgbClr val="29F95F"/>
                </a:solidFill>
                <a:latin typeface="Bookman Old Style" pitchFamily="18" charset="0"/>
              </a:rPr>
              <a:t>Органели клітини</a:t>
            </a:r>
            <a:endParaRPr lang="en-US" sz="3600" b="1" i="1" dirty="0">
              <a:solidFill>
                <a:srgbClr val="29F95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animBg="1"/>
      <p:bldP spid="24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014-06-13 14 39 33-кдыт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4178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 rot="-5400000">
            <a:off x="1257300" y="1866900"/>
            <a:ext cx="1524000" cy="3810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" y="3810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 dirty="0">
                <a:solidFill>
                  <a:srgbClr val="00FF00"/>
                </a:solidFill>
              </a:rPr>
              <a:t>  Вакуоля</a:t>
            </a:r>
            <a:endParaRPr lang="ru-RU" sz="3600" dirty="0">
              <a:solidFill>
                <a:srgbClr val="00FF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62400" y="990600"/>
            <a:ext cx="4953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EA1484"/>
                </a:solidFill>
              </a:rPr>
              <a:t>  </a:t>
            </a:r>
            <a:r>
              <a:rPr lang="ru-RU" sz="2800" dirty="0">
                <a:solidFill>
                  <a:schemeClr val="bg1"/>
                </a:solidFill>
              </a:rPr>
              <a:t>У </a:t>
            </a:r>
            <a:r>
              <a:rPr lang="ru-RU" sz="2800" dirty="0" err="1">
                <a:solidFill>
                  <a:schemeClr val="bg1"/>
                </a:solidFill>
              </a:rPr>
              <a:t>центрі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знаходиться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CCECFF"/>
                </a:solidFill>
              </a:rPr>
              <a:t>куляста</a:t>
            </a:r>
            <a:r>
              <a:rPr lang="ru-RU" sz="2800" dirty="0">
                <a:solidFill>
                  <a:srgbClr val="CCECFF"/>
                </a:solidFill>
              </a:rPr>
              <a:t> </a:t>
            </a:r>
            <a:r>
              <a:rPr lang="uk-UA" sz="2800" dirty="0">
                <a:solidFill>
                  <a:srgbClr val="CCECFF"/>
                </a:solidFill>
              </a:rPr>
              <a:t>вакуоля</a:t>
            </a:r>
            <a:r>
              <a:rPr lang="ru-RU" sz="2800" dirty="0">
                <a:solidFill>
                  <a:schemeClr val="bg1"/>
                </a:solidFill>
              </a:rPr>
              <a:t>, у </a:t>
            </a:r>
            <a:r>
              <a:rPr lang="ru-RU" sz="2800" dirty="0" err="1">
                <a:solidFill>
                  <a:schemeClr val="bg1"/>
                </a:solidFill>
              </a:rPr>
              <a:t>молодих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декілька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 Вона </a:t>
            </a:r>
            <a:r>
              <a:rPr lang="ru-RU" sz="2800" dirty="0" err="1">
                <a:solidFill>
                  <a:schemeClr val="bg1"/>
                </a:solidFill>
              </a:rPr>
              <a:t>заповнена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клітинним</a:t>
            </a:r>
            <a:r>
              <a:rPr lang="ru-RU" sz="2800" dirty="0">
                <a:solidFill>
                  <a:schemeClr val="bg1"/>
                </a:solidFill>
              </a:rPr>
              <a:t> соком, </a:t>
            </a:r>
            <a:r>
              <a:rPr lang="ru-RU" sz="2800" dirty="0" err="1">
                <a:solidFill>
                  <a:schemeClr val="bg1"/>
                </a:solidFill>
              </a:rPr>
              <a:t>який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водним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розчином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органічних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мінеральних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речовин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    У клітинному соку є різні барвники, що надають кольору квіткам, плодам рослин.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/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900" y="152400"/>
            <a:ext cx="3124200" cy="1020762"/>
          </a:xfrm>
          <a:solidFill>
            <a:srgbClr val="003300">
              <a:alpha val="41176"/>
            </a:srgbClr>
          </a:solidFill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C2FFAF"/>
                </a:solidFill>
              </a:rPr>
              <a:t>висновки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2900" y="1143000"/>
            <a:ext cx="8458200" cy="3108543"/>
          </a:xfrm>
          <a:prstGeom prst="rect">
            <a:avLst/>
          </a:prstGeom>
          <a:solidFill>
            <a:srgbClr val="003300">
              <a:alpha val="8705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rgbClr val="EFFFFF"/>
                </a:solidFill>
              </a:rPr>
              <a:t>Клітина є структурною та функціональною одиницею рослини. Характерною особливістю будови рослинної клітини є наявність  міцної </a:t>
            </a:r>
            <a:r>
              <a:rPr lang="uk-UA" sz="2800" i="1">
                <a:solidFill>
                  <a:srgbClr val="EFFFFF"/>
                </a:solidFill>
              </a:rPr>
              <a:t>целюлозної оболонки</a:t>
            </a:r>
            <a:r>
              <a:rPr lang="uk-UA" sz="2800">
                <a:solidFill>
                  <a:srgbClr val="EFFFFF"/>
                </a:solidFill>
              </a:rPr>
              <a:t>, </a:t>
            </a:r>
            <a:r>
              <a:rPr lang="uk-UA" sz="2800" i="1">
                <a:solidFill>
                  <a:srgbClr val="EFFFFF"/>
                </a:solidFill>
              </a:rPr>
              <a:t>пластид </a:t>
            </a:r>
            <a:r>
              <a:rPr lang="uk-UA" sz="2800">
                <a:solidFill>
                  <a:srgbClr val="EFFFFF"/>
                </a:solidFill>
              </a:rPr>
              <a:t>та </a:t>
            </a:r>
            <a:r>
              <a:rPr lang="uk-UA" sz="2800" i="1">
                <a:solidFill>
                  <a:srgbClr val="EFFFFF"/>
                </a:solidFill>
              </a:rPr>
              <a:t>вакуоль</a:t>
            </a:r>
            <a:r>
              <a:rPr lang="uk-UA" sz="2800">
                <a:solidFill>
                  <a:srgbClr val="EFFFFF"/>
                </a:solidFill>
              </a:rPr>
              <a:t>. Завдяки наявності </a:t>
            </a:r>
            <a:r>
              <a:rPr lang="uk-UA" sz="2800" i="1">
                <a:solidFill>
                  <a:srgbClr val="EFFFFF"/>
                </a:solidFill>
              </a:rPr>
              <a:t>хлорофілу</a:t>
            </a:r>
            <a:r>
              <a:rPr lang="uk-UA" sz="2800">
                <a:solidFill>
                  <a:srgbClr val="EFFFFF"/>
                </a:solidFill>
              </a:rPr>
              <a:t> рослинна клітина здатна  поглинати сонячну енергію і утворювати поживні речовини.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0700" y="4419600"/>
            <a:ext cx="5562600" cy="457200"/>
          </a:xfrm>
          <a:prstGeom prst="rect">
            <a:avLst/>
          </a:prstGeom>
          <a:solidFill>
            <a:srgbClr val="000066">
              <a:alpha val="7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Основні складові частини клітини</a:t>
            </a:r>
            <a:r>
              <a:rPr lang="uk-UA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57200" y="5410200"/>
            <a:ext cx="3213100" cy="533400"/>
          </a:xfrm>
          <a:prstGeom prst="rect">
            <a:avLst/>
          </a:prstGeom>
          <a:gradFill rotWithShape="1">
            <a:gsLst>
              <a:gs pos="0">
                <a:srgbClr val="009999">
                  <a:alpha val="25000"/>
                </a:srgbClr>
              </a:gs>
              <a:gs pos="50000">
                <a:srgbClr val="009999">
                  <a:gamma/>
                  <a:shade val="46275"/>
                  <a:invGamma/>
                </a:srgbClr>
              </a:gs>
              <a:gs pos="100000">
                <a:srgbClr val="009999">
                  <a:alpha val="25000"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uk-UA" b="1">
                <a:solidFill>
                  <a:srgbClr val="FFFFCC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Клітинна оболонка</a:t>
            </a:r>
            <a:r>
              <a:rPr lang="uk-UA" sz="240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gray">
          <a:xfrm>
            <a:off x="3276600" y="6096000"/>
            <a:ext cx="2209800" cy="533400"/>
          </a:xfrm>
          <a:prstGeom prst="rect">
            <a:avLst/>
          </a:prstGeom>
          <a:gradFill rotWithShape="1">
            <a:gsLst>
              <a:gs pos="0">
                <a:srgbClr val="00CCFF">
                  <a:alpha val="53999"/>
                </a:srgbClr>
              </a:gs>
              <a:gs pos="50000">
                <a:srgbClr val="0000DE"/>
              </a:gs>
              <a:gs pos="100000">
                <a:srgbClr val="00CCFF">
                  <a:alpha val="53999"/>
                </a:srgbClr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chemeClr val="bg1"/>
                </a:solidFill>
              </a:rPr>
              <a:t>Цитоплазма</a:t>
            </a:r>
            <a:r>
              <a:rPr lang="uk-UA" sz="2400" b="1">
                <a:solidFill>
                  <a:schemeClr val="bg1"/>
                </a:solidFill>
              </a:rPr>
              <a:t> 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gray">
          <a:xfrm>
            <a:off x="4800600" y="5410200"/>
            <a:ext cx="3975100" cy="533400"/>
          </a:xfrm>
          <a:prstGeom prst="rect">
            <a:avLst/>
          </a:prstGeom>
          <a:gradFill rotWithShape="1">
            <a:gsLst>
              <a:gs pos="0">
                <a:srgbClr val="FB57E7"/>
              </a:gs>
              <a:gs pos="50000">
                <a:srgbClr val="0000DE"/>
              </a:gs>
              <a:gs pos="100000">
                <a:srgbClr val="FB57E7"/>
              </a:gs>
            </a:gsLst>
            <a:lin ang="5400000" scaled="1"/>
          </a:gradFill>
          <a:ln w="9525">
            <a:solidFill>
              <a:srgbClr val="00CC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chemeClr val="bg1"/>
                </a:solidFill>
              </a:rPr>
              <a:t>Органели та включення</a:t>
            </a:r>
            <a:r>
              <a:rPr lang="uk-UA" sz="1800"/>
              <a:t> </a:t>
            </a:r>
            <a:r>
              <a:rPr lang="uk-UA" sz="3200">
                <a:solidFill>
                  <a:srgbClr val="BBEDEF"/>
                </a:solidFill>
              </a:rPr>
              <a:t> </a:t>
            </a:r>
            <a:endParaRPr lang="en-US" sz="3200">
              <a:solidFill>
                <a:srgbClr val="BBEDEF"/>
              </a:solidFill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invGray">
          <a:xfrm rot="2928844">
            <a:off x="6729216" y="4949268"/>
            <a:ext cx="533400" cy="304800"/>
          </a:xfrm>
          <a:prstGeom prst="rightArrow">
            <a:avLst>
              <a:gd name="adj1" fmla="val 15630"/>
              <a:gd name="adj2" fmla="val 59613"/>
            </a:avLst>
          </a:prstGeom>
          <a:solidFill>
            <a:srgbClr val="FF0000"/>
          </a:solidFill>
          <a:ln w="5397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invGray">
          <a:xfrm rot="7382000">
            <a:off x="1835250" y="4954866"/>
            <a:ext cx="533400" cy="304800"/>
          </a:xfrm>
          <a:prstGeom prst="rightArrow">
            <a:avLst>
              <a:gd name="adj1" fmla="val 15630"/>
              <a:gd name="adj2" fmla="val 59613"/>
            </a:avLst>
          </a:prstGeom>
          <a:solidFill>
            <a:srgbClr val="FF0000"/>
          </a:solidFill>
          <a:ln w="5397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invGray">
          <a:xfrm rot="5400000">
            <a:off x="3848100" y="5295900"/>
            <a:ext cx="685800" cy="304800"/>
          </a:xfrm>
          <a:prstGeom prst="rightArrow">
            <a:avLst>
              <a:gd name="adj1" fmla="val 15630"/>
              <a:gd name="adj2" fmla="val 76646"/>
            </a:avLst>
          </a:prstGeom>
          <a:solidFill>
            <a:srgbClr val="FF0000"/>
          </a:solidFill>
          <a:ln w="5397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595D"/>
            </a:gs>
            <a:gs pos="100000">
              <a:srgbClr val="ABD6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літина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6096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410200"/>
            <a:ext cx="9144000" cy="954107"/>
          </a:xfrm>
          <a:prstGeom prst="rect">
            <a:avLst/>
          </a:prstGeom>
          <a:gradFill rotWithShape="1">
            <a:gsLst>
              <a:gs pos="0">
                <a:srgbClr val="006260"/>
              </a:gs>
              <a:gs pos="50000">
                <a:srgbClr val="002D2C"/>
              </a:gs>
              <a:gs pos="100000">
                <a:srgbClr val="00626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>
                <a:solidFill>
                  <a:schemeClr val="bg1"/>
                </a:solidFill>
              </a:rPr>
              <a:t>Клітина </a:t>
            </a:r>
            <a:r>
              <a:rPr lang="uk-UA" sz="2800">
                <a:solidFill>
                  <a:schemeClr val="bg1"/>
                </a:solidFill>
                <a:sym typeface="Symbol" pitchFamily="18" charset="2"/>
              </a:rPr>
              <a:t></a:t>
            </a:r>
            <a:r>
              <a:rPr lang="uk-UA" sz="2800">
                <a:solidFill>
                  <a:schemeClr val="bg1"/>
                </a:solidFill>
              </a:rPr>
              <a:t> основна одиниця будови,  життєдіяльності, розмноження і розвитку організмів.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600</Words>
  <Application>Microsoft PowerPoint</Application>
  <PresentationFormat>Экран (4:3)</PresentationFormat>
  <Paragraphs>97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висновки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34</cp:revision>
  <cp:lastPrinted>1601-01-01T00:00:00Z</cp:lastPrinted>
  <dcterms:created xsi:type="dcterms:W3CDTF">2012-09-25T19:16:10Z</dcterms:created>
  <dcterms:modified xsi:type="dcterms:W3CDTF">2018-04-03T12:20:44Z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