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70" r:id="rId4"/>
    <p:sldId id="271" r:id="rId5"/>
    <p:sldId id="273" r:id="rId6"/>
    <p:sldId id="278" r:id="rId7"/>
    <p:sldId id="274" r:id="rId8"/>
    <p:sldId id="275" r:id="rId9"/>
    <p:sldId id="279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2/3/2025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2/3/2025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A1C1B18-2F7E-450B-928F-C7A7C9C0C4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9709" y="292100"/>
            <a:ext cx="8204894" cy="2588449"/>
          </a:xfrm>
        </p:spPr>
        <p:txBody>
          <a:bodyPr/>
          <a:lstStyle/>
          <a:p>
            <a:pPr algn="ctr"/>
            <a:br>
              <a:rPr lang="uk-UA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ІНФОРМАЦІЙНЕ ТА МЕТОДИЧНЕ ЗАБЕЗПЕЧЕННЯ</a:t>
            </a:r>
            <a:br>
              <a:rPr lang="uk-UA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МАРКЕТИНГОВОГО ДОСЛІДЖЕННЯ. 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E9BD619-5B10-4E32-9F10-2A17B25E0E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2880550"/>
            <a:ext cx="7766936" cy="1096899"/>
          </a:xfrm>
        </p:spPr>
        <p:txBody>
          <a:bodyPr>
            <a:normAutofit/>
          </a:bodyPr>
          <a:lstStyle/>
          <a:p>
            <a:pPr algn="ctr"/>
            <a:r>
              <a:rPr lang="uk-UA" sz="2800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Лекція 7</a:t>
            </a:r>
          </a:p>
        </p:txBody>
      </p:sp>
    </p:spTree>
    <p:extLst>
      <p:ext uri="{BB962C8B-B14F-4D97-AF65-F5344CB8AC3E}">
        <p14:creationId xmlns:p14="http://schemas.microsoft.com/office/powerpoint/2010/main" val="32153348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21E222D-FDB7-42E3-9D45-55397A4242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673101"/>
            <a:ext cx="8596668" cy="53682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Питання:</a:t>
            </a:r>
          </a:p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Інформаційна база маркетингового аналізу</a:t>
            </a:r>
          </a:p>
          <a:p>
            <a:pPr marL="0" indent="0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Етапність проведення маркетингового аналізу</a:t>
            </a:r>
          </a:p>
          <a:p>
            <a:pPr marL="0" indent="0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Характеристика прийомів маркетингового аналізу</a:t>
            </a:r>
          </a:p>
          <a:p>
            <a:pPr marL="0" indent="0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Організація маркетингового аналізу </a:t>
            </a:r>
          </a:p>
        </p:txBody>
      </p:sp>
    </p:spTree>
    <p:extLst>
      <p:ext uri="{BB962C8B-B14F-4D97-AF65-F5344CB8AC3E}">
        <p14:creationId xmlns:p14="http://schemas.microsoft.com/office/powerpoint/2010/main" val="8202505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3226F4-0972-4446-9A1A-E2F9D10B4D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84200"/>
          </a:xfrm>
        </p:spPr>
        <p:txBody>
          <a:bodyPr>
            <a:normAutofit fontScale="90000"/>
          </a:bodyPr>
          <a:lstStyle/>
          <a:p>
            <a:r>
              <a:rPr kumimoji="0" lang="uk-UA" sz="2800" b="0" i="0" u="none" strike="noStrike" kern="1200" cap="none" spc="0" normalizeH="0" baseline="0" noProof="0" dirty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1. </a:t>
            </a:r>
            <a:r>
              <a:rPr kumimoji="0" lang="uk-UA" sz="2800" b="0" i="0" u="none" strike="noStrike" kern="1200" cap="none" spc="0" normalizeH="0" baseline="0" dirty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Інформаційна база маркетингового аналізу</a:t>
            </a:r>
            <a:b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br>
              <a:rPr kumimoji="0" lang="uk-UA" sz="2800" b="0" i="0" u="none" strike="noStrike" kern="1200" cap="none" spc="0" normalizeH="0" baseline="0" noProof="0" dirty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endParaRPr lang="uk-UA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F66EEC1-1B8E-4A15-90F9-96A59B6B35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9247" y="1143000"/>
            <a:ext cx="8427903" cy="4572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45E966B-D7B1-4980-92B2-BF1F0C1580F5}"/>
              </a:ext>
            </a:extLst>
          </p:cNvPr>
          <p:cNvSpPr txBox="1"/>
          <p:nvPr/>
        </p:nvSpPr>
        <p:spPr>
          <a:xfrm>
            <a:off x="944697" y="5934670"/>
            <a:ext cx="842790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1.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Вимоги до інформації, що використовується в процесі маркетингового аналізу</a:t>
            </a:r>
          </a:p>
        </p:txBody>
      </p:sp>
    </p:spTree>
    <p:extLst>
      <p:ext uri="{BB962C8B-B14F-4D97-AF65-F5344CB8AC3E}">
        <p14:creationId xmlns:p14="http://schemas.microsoft.com/office/powerpoint/2010/main" val="8306337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F2E2FD5-B593-4F50-B1FD-B9AA5F4774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918" y="-82229"/>
            <a:ext cx="8843963" cy="647856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9C79E7B-78B1-42F5-96D7-B05DC0319A05}"/>
              </a:ext>
            </a:extLst>
          </p:cNvPr>
          <p:cNvSpPr txBox="1"/>
          <p:nvPr/>
        </p:nvSpPr>
        <p:spPr>
          <a:xfrm>
            <a:off x="-127000" y="6417270"/>
            <a:ext cx="109093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2.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Класифікація видів інформації для проведення маркетингового аналізу</a:t>
            </a:r>
          </a:p>
        </p:txBody>
      </p:sp>
    </p:spTree>
    <p:extLst>
      <p:ext uri="{BB962C8B-B14F-4D97-AF65-F5344CB8AC3E}">
        <p14:creationId xmlns:p14="http://schemas.microsoft.com/office/powerpoint/2010/main" val="40186396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41EBE6-6595-46D8-A61B-9DF758B8FC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7934" y="176683"/>
            <a:ext cx="8596668" cy="635000"/>
          </a:xfrm>
        </p:spPr>
        <p:txBody>
          <a:bodyPr>
            <a:normAutofit fontScale="90000"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Етапність проведення маркетингового аналізу</a:t>
            </a:r>
            <a:b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D3338CC-5483-45CA-B6B8-C47BE7DDA9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7934" y="538320"/>
            <a:ext cx="5359400" cy="631968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B6B0EDC-69C0-439F-B850-08AB5EA0653B}"/>
              </a:ext>
            </a:extLst>
          </p:cNvPr>
          <p:cNvSpPr txBox="1"/>
          <p:nvPr/>
        </p:nvSpPr>
        <p:spPr>
          <a:xfrm>
            <a:off x="5757334" y="1802884"/>
            <a:ext cx="3810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3. Метод проведення маркетингового аналізу</a:t>
            </a:r>
          </a:p>
        </p:txBody>
      </p:sp>
    </p:spTree>
    <p:extLst>
      <p:ext uri="{BB962C8B-B14F-4D97-AF65-F5344CB8AC3E}">
        <p14:creationId xmlns:p14="http://schemas.microsoft.com/office/powerpoint/2010/main" val="41932360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95231EE-0DBD-4F1B-AB00-3D69BA7E9FD3}"/>
                  </a:ext>
                </a:extLst>
              </p:cNvPr>
              <p:cNvSpPr txBox="1"/>
              <p:nvPr/>
            </p:nvSpPr>
            <p:spPr>
              <a:xfrm>
                <a:off x="1143000" y="1515623"/>
                <a:ext cx="6813550" cy="382675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uk-UA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Питома вага і-го фактору:</a:t>
                </a:r>
                <a:endPara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uk-UA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uk-UA" sz="240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m:rPr>
                              <m:nor/>
                            </m:rPr>
                            <a:rPr lang="uk-UA" sz="2400" dirty="0">
                              <a:cs typeface="Times New Roman" panose="02020603050405020304" pitchFamily="18" charset="0"/>
                            </a:rPr>
                            <m:t>ПВ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uk-UA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ВК</m:t>
                          </m:r>
                          <m:sSub>
                            <m:sSubPr>
                              <m:ctrlPr>
                                <a:rPr lang="uk-UA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uk-UA" sz="2400" i="1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В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𝑖</m:t>
                              </m:r>
                            </m:sub>
                          </m:sSub>
                        </m:num>
                        <m:den>
                          <m:nary>
                            <m:naryPr>
                              <m:chr m:val="∑"/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𝑖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𝑛</m:t>
                              </m:r>
                            </m:sup>
                            <m:e>
                              <m:r>
                                <a:rPr lang="uk-UA" sz="2400" i="1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ВК</m:t>
                              </m:r>
                              <m:sSub>
                                <m:sSubPr>
                                  <m:ctrlPr>
                                    <a:rPr lang="uk-UA" sz="2400" i="1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uk-UA" sz="2400" i="1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В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nary>
                        </m:den>
                      </m:f>
                      <m:r>
                        <a:rPr lang="uk-UA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,</m:t>
                      </m:r>
                    </m:oMath>
                  </m:oMathPara>
                </a14:m>
                <a:endParaRPr lang="en-US" sz="2400" b="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де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k-UA" sz="24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uk-UA" sz="2400" dirty="0">
                            <a:cs typeface="Times New Roman" panose="02020603050405020304" pitchFamily="18" charset="0"/>
                          </a:rPr>
                          <m:t>ПВ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</a:t>
                </a:r>
                <a:r>
                  <a:rPr lang="uk-UA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питома вага і-го фактору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;</a:t>
                </a:r>
              </a:p>
              <a:p>
                <a14:m>
                  <m:oMath xmlns:m="http://schemas.openxmlformats.org/officeDocument/2006/math">
                    <m:r>
                      <a:rPr lang="uk-UA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ВК</m:t>
                    </m:r>
                    <m:sSub>
                      <m:sSubPr>
                        <m:ctrlPr>
                          <a:rPr lang="uk-UA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uk-UA" sz="2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В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</a:t>
                </a:r>
                <a:r>
                  <a:rPr lang="uk-UA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кількісне значення відхилення обсягу продажу від запланованого рівня за рахунок </a:t>
                </a:r>
                <a:r>
                  <a:rPr lang="uk-UA" sz="2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і</a:t>
                </a:r>
                <a:r>
                  <a:rPr lang="uk-UA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-го фактору;</a:t>
                </a:r>
              </a:p>
              <a:p>
                <a:r>
                  <a:rPr lang="ru-RU" sz="2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</a:t>
                </a:r>
                <a:r>
                  <a:rPr lang="uk-UA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число факторів впливу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uk-UA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95231EE-0DBD-4F1B-AB00-3D69BA7E9FD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0" y="1515623"/>
                <a:ext cx="6813550" cy="3826753"/>
              </a:xfrm>
              <a:prstGeom prst="rect">
                <a:avLst/>
              </a:prstGeom>
              <a:blipFill>
                <a:blip r:embed="rId2"/>
                <a:stretch>
                  <a:fillRect l="-1432" t="-1276" b="-2871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318427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26BE0682-3244-41D6-9AA1-09038AF9DC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7934" y="176683"/>
            <a:ext cx="8596668" cy="585318"/>
          </a:xfrm>
        </p:spPr>
        <p:txBody>
          <a:bodyPr>
            <a:normAutofit fontScale="90000"/>
          </a:bodyPr>
          <a:lstStyle/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Характеристика прийомів маркетингового аналізу</a:t>
            </a:r>
            <a:b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DC1E730-6C44-479A-B6D4-E39C4E1C23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7934" y="574675"/>
            <a:ext cx="8382112" cy="628332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AC99F8A-20EE-4C40-A927-970FDEE6ECA8}"/>
              </a:ext>
            </a:extLst>
          </p:cNvPr>
          <p:cNvSpPr txBox="1"/>
          <p:nvPr/>
        </p:nvSpPr>
        <p:spPr>
          <a:xfrm>
            <a:off x="2176046" y="5867826"/>
            <a:ext cx="712035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4.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Класифікація прийомів маркетингового аналізу</a:t>
            </a:r>
          </a:p>
        </p:txBody>
      </p:sp>
    </p:spTree>
    <p:extLst>
      <p:ext uri="{BB962C8B-B14F-4D97-AF65-F5344CB8AC3E}">
        <p14:creationId xmlns:p14="http://schemas.microsoft.com/office/powerpoint/2010/main" val="2807149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FA6A9404-4C10-4EA1-8792-5990121121BB}"/>
                  </a:ext>
                </a:extLst>
              </p:cNvPr>
              <p:cNvSpPr txBox="1"/>
              <p:nvPr/>
            </p:nvSpPr>
            <p:spPr>
              <a:xfrm>
                <a:off x="577850" y="343524"/>
                <a:ext cx="10904904" cy="542135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uk-UA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Для ілюстрації алгоритму ланцюгових підстановок, як прийому виявлення впливу факторів на результат, розглянемо показник Y, який описується формулою:</a:t>
                </a:r>
              </a:p>
              <a:p>
                <a:endParaRPr lang="uk-UA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uk-UA" sz="240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𝑌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0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0</m:t>
                          </m:r>
                        </m:sup>
                      </m:sSubSup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∗</m:t>
                      </m:r>
                      <m:sSubSup>
                        <m:sSubSupPr>
                          <m:ctrlPr>
                            <a:rPr lang="en-US" sz="24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2</m:t>
                          </m:r>
                        </m:sub>
                        <m:sup>
                          <m:r>
                            <a:rPr lang="en-US" sz="24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0</m:t>
                          </m:r>
                        </m:sup>
                      </m:sSubSup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∗</m:t>
                      </m:r>
                      <m:sSubSup>
                        <m:sSubSupPr>
                          <m:ctrlPr>
                            <a:rPr lang="en-US" sz="24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3</m:t>
                          </m:r>
                        </m:sub>
                        <m:sup>
                          <m:r>
                            <a:rPr lang="en-US" sz="24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0</m:t>
                          </m:r>
                        </m:sup>
                      </m:sSubSup>
                      <m:r>
                        <a:rPr lang="en-US" sz="2400" b="0" i="0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,</m:t>
                      </m:r>
                    </m:oMath>
                  </m:oMathPara>
                </a14:m>
                <a:endParaRPr lang="en-US" sz="2400" b="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uk-UA" sz="240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𝑌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1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1</m:t>
                          </m:r>
                        </m:sup>
                      </m:sSubSup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∗</m:t>
                      </m:r>
                      <m:sSubSup>
                        <m:sSubSupPr>
                          <m:ctrlPr>
                            <a:rPr lang="en-US" sz="24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2</m:t>
                          </m:r>
                        </m:sub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1</m:t>
                          </m:r>
                        </m:sup>
                      </m:sSubSup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∗</m:t>
                      </m:r>
                      <m:sSubSup>
                        <m:sSubSupPr>
                          <m:ctrlPr>
                            <a:rPr lang="en-US" sz="24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3</m:t>
                          </m:r>
                        </m:sub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1</m:t>
                          </m:r>
                        </m:sup>
                      </m:sSubSup>
                      <m:r>
                        <a:rPr lang="en-US" sz="2400" b="0" i="0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.</m:t>
                      </m:r>
                    </m:oMath>
                  </m:oMathPara>
                </a14:m>
                <a:endParaRPr lang="en-US" sz="2400" b="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Далі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послідовно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замінюються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базисні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параметри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що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входять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у формулу, на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звітні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і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розраховуються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результативні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показники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1-й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умовний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показник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(перша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заміна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):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𝑌</m:t>
                        </m:r>
                      </m:e>
                      <m:sub>
                        <m:r>
                          <a:rPr kumimoji="0" lang="uk-UA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ум</m:t>
                        </m:r>
                      </m:sub>
                    </m:sSub>
                    <m:r>
                      <a:rPr kumimoji="0" lang="en-US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sSubSup>
                      <m:sSubSupPr>
                        <m:ctrlP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kumimoji="0" lang="en-US" sz="24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𝑋</m:t>
                        </m:r>
                      </m:e>
                      <m:sub>
                        <m: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  <m:sup>
                        <m:r>
                          <a:rPr kumimoji="0" lang="uk-UA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sup>
                    </m:sSubSup>
                    <m:r>
                      <a:rPr kumimoji="0" lang="en-US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∗</m:t>
                    </m:r>
                    <m:sSubSup>
                      <m:sSubSupPr>
                        <m:ctrlPr>
                          <a:rPr kumimoji="0" lang="en-US" sz="24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kumimoji="0" lang="en-US" sz="24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𝑋</m:t>
                        </m:r>
                      </m:e>
                      <m:sub>
                        <m: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  <m:sup>
                        <m:r>
                          <a:rPr kumimoji="0" lang="en-US" sz="24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sup>
                    </m:sSubSup>
                    <m:r>
                      <a:rPr kumimoji="0" lang="en-US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∗</m:t>
                    </m:r>
                    <m:sSubSup>
                      <m:sSubSupPr>
                        <m:ctrlPr>
                          <a:rPr kumimoji="0" lang="en-US" sz="24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kumimoji="0" lang="en-US" sz="24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𝑋</m:t>
                        </m:r>
                      </m:e>
                      <m:sub>
                        <m: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sub>
                      <m:sup>
                        <m:r>
                          <a:rPr kumimoji="0" lang="en-US" sz="24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sup>
                    </m:sSubSup>
                  </m:oMath>
                </a14:m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</a:t>
                </a:r>
              </a:p>
              <a:p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2-й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умовний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показник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(друга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заміна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):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𝑌</m:t>
                        </m:r>
                      </m:e>
                      <m:sub>
                        <m:r>
                          <a:rPr kumimoji="0" lang="uk-UA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ум</m:t>
                        </m:r>
                      </m:sub>
                    </m:sSub>
                    <m:r>
                      <a:rPr kumimoji="0" lang="en-US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sSubSup>
                      <m:sSubSupPr>
                        <m:ctrlP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kumimoji="0" lang="en-US" sz="24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𝑋</m:t>
                        </m:r>
                      </m:e>
                      <m:sub>
                        <m: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  <m:sup>
                        <m:r>
                          <a:rPr kumimoji="0" lang="uk-UA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sup>
                    </m:sSubSup>
                    <m:r>
                      <a:rPr kumimoji="0" lang="en-US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∗</m:t>
                    </m:r>
                    <m:sSubSup>
                      <m:sSubSupPr>
                        <m:ctrlPr>
                          <a:rPr kumimoji="0" lang="en-US" sz="24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kumimoji="0" lang="en-US" sz="24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𝑋</m:t>
                        </m:r>
                      </m:e>
                      <m:sub>
                        <m: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  <m:sup>
                        <m:r>
                          <a:rPr kumimoji="0" lang="uk-UA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sup>
                    </m:sSubSup>
                    <m:r>
                      <a:rPr kumimoji="0" lang="en-US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∗</m:t>
                    </m:r>
                    <m:sSubSup>
                      <m:sSubSupPr>
                        <m:ctrlPr>
                          <a:rPr kumimoji="0" lang="en-US" sz="24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kumimoji="0" lang="en-US" sz="24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𝑋</m:t>
                        </m:r>
                      </m:e>
                      <m:sub>
                        <m: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sub>
                      <m:sup>
                        <m:r>
                          <a:rPr kumimoji="0" lang="en-US" sz="24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sup>
                    </m:sSubSup>
                  </m:oMath>
                </a14:m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</a:t>
                </a:r>
              </a:p>
              <a:p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3-й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умовний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показник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третя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заміна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):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𝑌</m:t>
                        </m:r>
                      </m:e>
                      <m:sub>
                        <m:r>
                          <a:rPr kumimoji="0" lang="uk-UA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ум</m:t>
                        </m:r>
                      </m:sub>
                    </m:sSub>
                    <m:r>
                      <a:rPr kumimoji="0" lang="en-US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sSubSup>
                      <m:sSubSupPr>
                        <m:ctrlP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kumimoji="0" lang="en-US" sz="24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𝑋</m:t>
                        </m:r>
                      </m:e>
                      <m:sub>
                        <m: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  <m:sup>
                        <m:r>
                          <a:rPr kumimoji="0" lang="uk-UA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sup>
                    </m:sSubSup>
                    <m:r>
                      <a:rPr kumimoji="0" lang="en-US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∗</m:t>
                    </m:r>
                    <m:sSubSup>
                      <m:sSubSupPr>
                        <m:ctrlPr>
                          <a:rPr kumimoji="0" lang="en-US" sz="24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kumimoji="0" lang="en-US" sz="24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𝑋</m:t>
                        </m:r>
                      </m:e>
                      <m:sub>
                        <m: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  <m:sup>
                        <m:r>
                          <a:rPr kumimoji="0" lang="uk-UA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sup>
                    </m:sSubSup>
                    <m:r>
                      <a:rPr kumimoji="0" lang="en-US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∗</m:t>
                    </m:r>
                    <m:sSubSup>
                      <m:sSubSupPr>
                        <m:ctrlPr>
                          <a:rPr kumimoji="0" lang="en-US" sz="24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kumimoji="0" lang="en-US" sz="24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𝑋</m:t>
                        </m:r>
                      </m:e>
                      <m:sub>
                        <m: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sub>
                      <m:sup>
                        <m:r>
                          <a:rPr kumimoji="0" lang="uk-UA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sup>
                    </m:sSubSup>
                  </m:oMath>
                </a14:m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FA6A9404-4C10-4EA1-8792-5990121121B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7850" y="343524"/>
                <a:ext cx="10904904" cy="5421356"/>
              </a:xfrm>
              <a:prstGeom prst="rect">
                <a:avLst/>
              </a:prstGeom>
              <a:blipFill>
                <a:blip r:embed="rId2"/>
                <a:stretch>
                  <a:fillRect l="-894" t="-899" r="-1453" b="-899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802638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8664595-7BEC-4822-93DD-1D6BE1970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609600"/>
            <a:ext cx="9345897" cy="621323"/>
          </a:xfrm>
        </p:spPr>
        <p:txBody>
          <a:bodyPr>
            <a:norm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 проведення маркетингового аналізу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849D9BA-FAE5-43B1-96C8-D89F616E47DC}"/>
              </a:ext>
            </a:extLst>
          </p:cNvPr>
          <p:cNvSpPr txBox="1"/>
          <p:nvPr/>
        </p:nvSpPr>
        <p:spPr>
          <a:xfrm>
            <a:off x="872836" y="2281765"/>
            <a:ext cx="828155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 ознаками проведеного аналізу є: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чітке формування проблеми та цілі аналізу;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використання вірогідної та повної інформації;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розгляд всіх сторін проблеми на фоні інших явищ, що мали місце на підприємстві.</a:t>
            </a:r>
          </a:p>
        </p:txBody>
      </p:sp>
    </p:spTree>
    <p:extLst>
      <p:ext uri="{BB962C8B-B14F-4D97-AF65-F5344CB8AC3E}">
        <p14:creationId xmlns:p14="http://schemas.microsoft.com/office/powerpoint/2010/main" val="1903348771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1391</TotalTime>
  <Words>284</Words>
  <Application>Microsoft Office PowerPoint</Application>
  <PresentationFormat>Широкоэкранный</PresentationFormat>
  <Paragraphs>38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Cambria Math</vt:lpstr>
      <vt:lpstr>Times New Roman</vt:lpstr>
      <vt:lpstr>Trebuchet MS</vt:lpstr>
      <vt:lpstr>Wingdings 3</vt:lpstr>
      <vt:lpstr>Аспект</vt:lpstr>
      <vt:lpstr>   ІНФОРМАЦІЙНЕ ТА МЕТОДИЧНЕ ЗАБЕЗПЕЧЕННЯ МАРКЕТИНГОВОГО ДОСЛІДЖЕННЯ. </vt:lpstr>
      <vt:lpstr>Презентация PowerPoint</vt:lpstr>
      <vt:lpstr>1. Інформаційна база маркетингового аналізу  </vt:lpstr>
      <vt:lpstr>Презентация PowerPoint</vt:lpstr>
      <vt:lpstr>2. Етапність проведення маркетингового аналізу </vt:lpstr>
      <vt:lpstr>Презентация PowerPoint</vt:lpstr>
      <vt:lpstr>3. Характеристика прийомів маркетингового аналізу </vt:lpstr>
      <vt:lpstr>Презентация PowerPoint</vt:lpstr>
      <vt:lpstr>4. Організація проведення маркетингового аналізу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Корпоративні інформаційні системи</dc:title>
  <dc:creator>M Ivanov</dc:creator>
  <cp:lastModifiedBy>M Ivanov</cp:lastModifiedBy>
  <cp:revision>48</cp:revision>
  <dcterms:created xsi:type="dcterms:W3CDTF">2023-03-01T07:13:29Z</dcterms:created>
  <dcterms:modified xsi:type="dcterms:W3CDTF">2025-02-03T15:11:59Z</dcterms:modified>
</cp:coreProperties>
</file>