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5" autoAdjust="0"/>
  </p:normalViewPr>
  <p:slideViewPr>
    <p:cSldViewPr>
      <p:cViewPr varScale="1">
        <p:scale>
          <a:sx n="134" d="100"/>
          <a:sy n="134" d="100"/>
        </p:scale>
        <p:origin x="9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moodle.znu.edu.ua/course/view.php?id=1411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oodle.znu.edu.ua/course/view.php?id=1411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znu.edu.ua/course/view.php?id=14114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717032"/>
            <a:ext cx="7772400" cy="821953"/>
          </a:xfrm>
        </p:spPr>
        <p:txBody>
          <a:bodyPr>
            <a:noAutofit/>
          </a:bodyPr>
          <a:lstStyle/>
          <a:p>
            <a:pPr algn="ctr"/>
            <a:r>
              <a:rPr lang="uk-UA" sz="3200" b="1" u="none" strike="noStrike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Cambria" panose="02040503050406030204" pitchFamily="18" charset="0"/>
                <a:hlinkClick r:id="rId2" tooltip="Організація управління в екологічній діяль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ОРГАНІЗАЦІЯ УПРАВЛІННЯ В ЕКОЛОГІЧНІЙ ДІЯЛЬНОСТІ</a:t>
            </a:r>
            <a:r>
              <a:rPr lang="uk-UA" sz="2800" b="1" u="sng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Cambria" panose="02040503050406030204" pitchFamily="18" charset="0"/>
                <a:hlinkClick r:id="rId2" tooltip="Організація управління в екологічній діяль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ru-UA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9385" y="2420888"/>
            <a:ext cx="5328592" cy="4824536"/>
          </a:xfrm>
        </p:spPr>
        <p:txBody>
          <a:bodyPr>
            <a:normAutofit/>
          </a:bodyPr>
          <a:lstStyle/>
          <a:p>
            <a:pPr algn="ctr"/>
            <a:r>
              <a:rPr lang="uk-UA" sz="1800" dirty="0"/>
              <a:t>Кандидат технічних наук, доцент кафедри</a:t>
            </a:r>
            <a:endParaRPr lang="en-US" sz="1800" dirty="0"/>
          </a:p>
          <a:p>
            <a:pPr algn="ctr"/>
            <a:r>
              <a:rPr lang="uk-UA" sz="1800" dirty="0"/>
              <a:t> </a:t>
            </a:r>
            <a:r>
              <a:rPr lang="ru-RU" sz="1800" dirty="0"/>
              <a:t>Металургійних </a:t>
            </a:r>
            <a:r>
              <a:rPr lang="ru-RU" sz="1800" dirty="0" err="1"/>
              <a:t>технологій</a:t>
            </a:r>
            <a:r>
              <a:rPr lang="ru-RU" sz="1800" dirty="0"/>
              <a:t>, </a:t>
            </a:r>
            <a:r>
              <a:rPr lang="ru-RU" sz="1800" dirty="0" err="1"/>
              <a:t>екології</a:t>
            </a:r>
            <a:r>
              <a:rPr lang="ru-RU" sz="1800" dirty="0"/>
              <a:t> та </a:t>
            </a:r>
            <a:r>
              <a:rPr lang="ru-RU" sz="1800" dirty="0" err="1"/>
              <a:t>техногенної</a:t>
            </a:r>
            <a:r>
              <a:rPr lang="ru-RU" sz="1800" dirty="0"/>
              <a:t> </a:t>
            </a:r>
            <a:r>
              <a:rPr lang="ru-RU" sz="1800" dirty="0" err="1"/>
              <a:t>безпеки</a:t>
            </a:r>
            <a:endParaRPr lang="ru-RU" sz="1800" dirty="0"/>
          </a:p>
          <a:p>
            <a:pPr algn="ctr"/>
            <a:r>
              <a:rPr lang="ru-RU" sz="3300" b="1" dirty="0"/>
              <a:t>Венгер </a:t>
            </a:r>
            <a:r>
              <a:rPr lang="ru-RU" sz="3300" b="1" dirty="0" err="1"/>
              <a:t>Любов</a:t>
            </a:r>
            <a:r>
              <a:rPr lang="ru-RU" sz="3300" b="1" dirty="0"/>
              <a:t> </a:t>
            </a:r>
            <a:r>
              <a:rPr lang="ru-RU" sz="3300" b="1" dirty="0" err="1"/>
              <a:t>Олександрівна</a:t>
            </a:r>
            <a:endParaRPr lang="ru-RU" sz="3300" b="1" dirty="0"/>
          </a:p>
          <a:p>
            <a:pPr algn="ctr"/>
            <a:endParaRPr lang="ru-RU" sz="1800" dirty="0"/>
          </a:p>
          <a:p>
            <a:pPr algn="ctr"/>
            <a:endParaRPr lang="en-US" sz="1800" dirty="0"/>
          </a:p>
          <a:p>
            <a:pPr algn="ctr"/>
            <a:r>
              <a:rPr lang="ru-RU" sz="1800" dirty="0"/>
              <a:t>E-</a:t>
            </a:r>
            <a:r>
              <a:rPr lang="ru-RU" sz="1800" dirty="0" err="1"/>
              <a:t>mail</a:t>
            </a:r>
            <a:r>
              <a:rPr lang="ru-RU" sz="1800" dirty="0"/>
              <a:t>: ljuvenger77@gmail.com</a:t>
            </a:r>
          </a:p>
          <a:p>
            <a:pPr algn="ctr"/>
            <a:r>
              <a:rPr lang="ru-RU" sz="1800" dirty="0" err="1"/>
              <a:t>Інші</a:t>
            </a:r>
            <a:r>
              <a:rPr lang="ru-RU" sz="1800" dirty="0"/>
              <a:t> </a:t>
            </a:r>
            <a:r>
              <a:rPr lang="ru-RU" sz="1800" dirty="0" err="1"/>
              <a:t>засоби</a:t>
            </a:r>
            <a:r>
              <a:rPr lang="ru-RU" sz="1800" dirty="0"/>
              <a:t> </a:t>
            </a:r>
            <a:r>
              <a:rPr lang="ru-RU" sz="1800" dirty="0" err="1"/>
              <a:t>зв’язку</a:t>
            </a:r>
            <a:r>
              <a:rPr lang="ru-RU" sz="1800" dirty="0"/>
              <a:t>: https://meet.google.com/nmz-asxf-niz</a:t>
            </a:r>
          </a:p>
          <a:p>
            <a:pPr algn="ctr"/>
            <a:r>
              <a:rPr lang="ru-RU" sz="1800" dirty="0" err="1"/>
              <a:t>Консультації</a:t>
            </a:r>
            <a:r>
              <a:rPr lang="ru-RU" sz="1800" dirty="0"/>
              <a:t>: </a:t>
            </a:r>
            <a:r>
              <a:rPr lang="ru-RU" sz="1800" dirty="0" err="1"/>
              <a:t>четвер</a:t>
            </a:r>
            <a:r>
              <a:rPr lang="ru-RU" sz="1800" dirty="0"/>
              <a:t> з 12.00 до 13.00</a:t>
            </a:r>
          </a:p>
          <a:p>
            <a:pPr algn="ctr"/>
            <a:endParaRPr lang="uk-UA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121549" y="33265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072F47-5623-4451-B2AC-1247F78AA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64" y="2852936"/>
            <a:ext cx="2277825" cy="242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564904"/>
            <a:ext cx="7408333" cy="3450696"/>
          </a:xfrm>
        </p:spPr>
        <p:txBody>
          <a:bodyPr>
            <a:normAutofit/>
          </a:bodyPr>
          <a:lstStyle/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«</a:t>
            </a:r>
            <a:r>
              <a:rPr lang="uk-UA" sz="1800" i="1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hlinkClick r:id="rId2" tooltip="Організація управління в екологічній діяльності"/>
              </a:rPr>
              <a:t>Організація управління в екологічній діяльності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»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вивчає основні поняття про правові основи, принципи та механізми управління в екологічній діяльності, що реалізують екологічну політику держави, формує знання з основ стратегії природоохоронної діяльності,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якоі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передбачають розробку и впровадження екологічного законодавства, впровадження в життя економічного механізму природокористування та міжнародного досвіду управління в екологічній діяльності.</a:t>
            </a:r>
            <a:endParaRPr lang="ru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085184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798" y="2412131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9748" y="3486479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завданнями вивчення дисципліни є: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32798" y="4210684"/>
            <a:ext cx="7408333" cy="2010536"/>
          </a:xfrm>
        </p:spPr>
        <p:txBody>
          <a:bodyPr>
            <a:normAutofit fontScale="92500" lnSpcReduction="10000"/>
          </a:bodyPr>
          <a:lstStyle/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Основними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завданнями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вивчення дисципліни </a:t>
            </a:r>
            <a:r>
              <a:rPr lang="uk-UA" sz="1900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«</a:t>
            </a:r>
            <a:r>
              <a:rPr lang="uk-UA" sz="1900" i="1" dirty="0">
                <a:latin typeface="Times New Roman" panose="02020603050405020304" pitchFamily="18" charset="0"/>
                <a:ea typeface="MS Mincho" panose="02020609040205080304" pitchFamily="49" charset="-128"/>
                <a:hlinkClick r:id="rId3" tooltip="Організація управління в екологічній діяль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Організація управління в екологічній діяльності</a:t>
            </a:r>
            <a:r>
              <a:rPr lang="uk-UA" sz="1900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»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є вироблення вміння використовувати природоохоронне законодавство для забезпечення контролю за додержанням вимог екологічної безпеки, проведення ефективних і комплексних заходів щодо поліпшення стану навколишнього природного середовища, раціонального використання природних ресурсів, досягнення узгодженості дій державних і громадських органів у галузі охорони навколишньою природного середовища.</a:t>
            </a:r>
            <a:endParaRPr lang="ru-UA" sz="1800" i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39748" y="76470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10670" y="2023350"/>
            <a:ext cx="84005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uk-UA" b="1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Метою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вивчення дисципліни «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  <a:hlinkClick r:id="rId3" tooltip="Організація управління в екологічній діяль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Організація управління в екологічній діяльності</a:t>
            </a:r>
            <a:r>
              <a:rPr lang="uk-UA" i="1" dirty="0">
                <a:solidFill>
                  <a:schemeClr val="tx2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» є формування у майбутніх фахівців знань та умінь для здійснення управління в екологічній діяльності, впровадження міжнародного досвіду управління в  природоохоронній діяльності.</a:t>
            </a:r>
            <a:endParaRPr lang="ru-UA" i="1" dirty="0">
              <a:solidFill>
                <a:schemeClr val="tx2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indent="450215" algn="just"/>
            <a:r>
              <a:rPr lang="uk-UA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ru-UA" sz="18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908720"/>
            <a:ext cx="7493456" cy="758984"/>
          </a:xfrm>
        </p:spPr>
        <p:txBody>
          <a:bodyPr>
            <a:noAutofit/>
          </a:bodyPr>
          <a:lstStyle/>
          <a:p>
            <a:r>
              <a:rPr lang="uk-UA" sz="2800" cap="all" dirty="0">
                <a:solidFill>
                  <a:schemeClr val="tx1"/>
                </a:solidFill>
              </a:rPr>
              <a:t>У разі успішного завершення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uk-UA" sz="2800" cap="all" dirty="0">
                <a:solidFill>
                  <a:schemeClr val="tx1"/>
                </a:solidFill>
              </a:rPr>
              <a:t>курсу студент зможе:</a:t>
            </a:r>
            <a:endParaRPr lang="ru-UA" sz="2800" cap="all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37275"/>
            <a:ext cx="1520725" cy="15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2219653"/>
            <a:ext cx="842493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оцінювати вплив промислових об’єктів та інших об’єктів господарської діяльності на довкілля, екологічні системи міст та населених пунктів;</a:t>
            </a:r>
            <a:endParaRPr lang="ru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застосувати знання і практичні навички в галузі природоохоронного законодавства, екологічного інспектування, моніторингу стану навколишнього середовища для обґрунтування управлінських рішень;</a:t>
            </a:r>
            <a:endParaRPr lang="ru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здійснювати оцінку стану довкілля та прогнозування його впливу на здоров’я людини;</a:t>
            </a:r>
            <a:endParaRPr lang="ru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обґрунтовувати ступінь відповідності наявних або прогнозованих екологічних умов завданням захисту, збереження та відновлення навколишнього середовища;</a:t>
            </a:r>
            <a:endParaRPr lang="ru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uk-UA" sz="1800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організовувати управління в екологічній діяльності.</a:t>
            </a:r>
            <a:endParaRPr lang="ru-UA" sz="1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endParaRPr lang="uk-UA" sz="1200" i="1" dirty="0">
              <a:latin typeface="Times New Roman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162941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83</TotalTime>
  <Words>300</Words>
  <Application>Microsoft Office PowerPoint</Application>
  <PresentationFormat>Екран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Cambria</vt:lpstr>
      <vt:lpstr>Candara</vt:lpstr>
      <vt:lpstr>Symbol</vt:lpstr>
      <vt:lpstr>Times New Roman</vt:lpstr>
      <vt:lpstr>Волна</vt:lpstr>
      <vt:lpstr>ОРГАНІЗАЦІЯ УПРАВЛІННЯ В ЕКОЛОГІЧНІЙ ДІЯЛЬНОСТІ </vt:lpstr>
      <vt:lpstr>Презентація PowerPoint</vt:lpstr>
      <vt:lpstr>ЧОМУ НЕОБХІДНО ВИВЧАТИ ДИСЦИПЛІНУ </vt:lpstr>
      <vt:lpstr>МЕТА ДИСЦИПЛІНИ:</vt:lpstr>
      <vt:lpstr>У разі успішного завершення курсу студент зможе: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Настя Венгер</cp:lastModifiedBy>
  <cp:revision>11</cp:revision>
  <dcterms:created xsi:type="dcterms:W3CDTF">2020-09-02T17:48:05Z</dcterms:created>
  <dcterms:modified xsi:type="dcterms:W3CDTF">2025-11-13T18:47:20Z</dcterms:modified>
</cp:coreProperties>
</file>