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72" r:id="rId3"/>
  </p:sldMasterIdLst>
  <p:notesMasterIdLst>
    <p:notesMasterId r:id="rId18"/>
  </p:notesMasterIdLst>
  <p:handoutMasterIdLst>
    <p:handoutMasterId r:id="rId19"/>
  </p:handout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58" r:id="rId14"/>
    <p:sldId id="270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FF66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99" autoAdjust="0"/>
  </p:normalViewPr>
  <p:slideViewPr>
    <p:cSldViewPr>
      <p:cViewPr>
        <p:scale>
          <a:sx n="50" d="100"/>
          <a:sy n="50" d="100"/>
        </p:scale>
        <p:origin x="111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16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C52FA-BB0D-4701-B9A3-2F8BDC05139B}" type="datetimeFigureOut">
              <a:rPr lang="ru-RU" smtClean="0"/>
              <a:pPr/>
              <a:t>23.10.2021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12106-AAE4-4B8B-AA51-08D8F411266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4027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12106-AAE4-4B8B-AA51-08D8F4112667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042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uk-UA" smtClean="0"/>
              <a:t>Образец подзаголовка</a:t>
            </a:r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7C9B81F-C347-4BEF-BFDF-29C42F48304A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7C9B81F-C347-4BEF-BFDF-29C42F48304A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10/23/2021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285728"/>
            <a:ext cx="8643997" cy="1714512"/>
          </a:xfrm>
          <a:noFill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Мовні норми. Мовленнєві помилки</a:t>
            </a:r>
            <a:r>
              <a:rPr lang="ru-RU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uk-UA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86314" y="2549834"/>
            <a:ext cx="2865437" cy="66485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uk-UA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357166"/>
            <a:ext cx="61436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i="1" dirty="0" smtClean="0">
                <a:solidFill>
                  <a:srgbClr val="C00000"/>
                </a:solidFill>
              </a:rPr>
              <a:t>Пунктуаційні норми</a:t>
            </a:r>
            <a:endParaRPr lang="uk-UA" sz="44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0296857">
            <a:off x="2893034" y="4013401"/>
            <a:ext cx="1143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?</a:t>
            </a:r>
            <a:endParaRPr lang="uk-UA" sz="9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1739695">
            <a:off x="4831748" y="3949715"/>
            <a:ext cx="785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!</a:t>
            </a:r>
            <a:endParaRPr lang="uk-UA" sz="96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016477">
            <a:off x="8145879" y="4906968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uk-UA" sz="96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</a:t>
            </a:r>
            <a:endParaRPr lang="uk-UA" sz="9600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20297014">
            <a:off x="5834643" y="5018877"/>
            <a:ext cx="785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</a:t>
            </a:r>
            <a:endParaRPr lang="uk-UA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450057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9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:</a:t>
            </a:r>
            <a:endParaRPr lang="uk-UA" sz="9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4357694"/>
            <a:ext cx="1214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_</a:t>
            </a:r>
            <a:endParaRPr lang="uk-UA" sz="9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571472" y="928670"/>
            <a:ext cx="7858180" cy="28575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214414" y="1357298"/>
            <a:ext cx="67151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егулюють вживання розділових знаків: крапки, знака питання, знака оклику, трьох крапок, коми, крапки з комою, двокрапки, тире, дужок, лапок, абзацу; вони полегшують сприймання тексту і виклад думок на папері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862056">
            <a:off x="6649152" y="3443110"/>
            <a:ext cx="1643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FFCC"/>
                </a:solidFill>
              </a:rPr>
              <a:t>( )</a:t>
            </a:r>
            <a:endParaRPr lang="uk-UA" sz="96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00FF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108966">
            <a:off x="176952" y="3401511"/>
            <a:ext cx="2786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 ”</a:t>
            </a:r>
            <a:endParaRPr lang="uk-UA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1064719">
            <a:off x="3571868" y="2714620"/>
            <a:ext cx="1357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i="1" dirty="0" smtClean="0">
                <a:solidFill>
                  <a:srgbClr val="00B050"/>
                </a:solidFill>
              </a:rPr>
              <a:t>…</a:t>
            </a:r>
            <a:endParaRPr lang="uk-UA" sz="9600" b="1" i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490038">
            <a:off x="7733648" y="2043451"/>
            <a:ext cx="551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i="1" dirty="0" smtClean="0">
                <a:solidFill>
                  <a:srgbClr val="002060"/>
                </a:solidFill>
              </a:rPr>
              <a:t>.</a:t>
            </a:r>
            <a:endParaRPr lang="uk-UA" sz="9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40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4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 animBg="1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42976" y="214290"/>
            <a:ext cx="75009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ПРАВИЛЬНЕ МОВЛЕННЯ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3929058" y="714356"/>
            <a:ext cx="3571868" cy="1428760"/>
          </a:xfrm>
          <a:prstGeom prst="wedgeEllipseCallout">
            <a:avLst>
              <a:gd name="adj1" fmla="val -81785"/>
              <a:gd name="adj2" fmla="val 84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286248" y="1000108"/>
            <a:ext cx="29289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додержання усталених мовних норм української літературної мови.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виступ перед аудиторією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714488"/>
            <a:ext cx="3071834" cy="3767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714744" y="2214554"/>
            <a:ext cx="5429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МОВНА МАЙСТЕРНІСТЬ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5787240" y="285670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Вертикальный свиток 9"/>
          <p:cNvSpPr/>
          <p:nvPr/>
        </p:nvSpPr>
        <p:spPr>
          <a:xfrm>
            <a:off x="4643438" y="3071810"/>
            <a:ext cx="2857520" cy="264320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072066" y="3429000"/>
            <a:ext cx="207170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здатність, використовуючи мовні норми, обирати з них найбільш вдалу для викладення своїх думок.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71472" y="5473005"/>
            <a:ext cx="821537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ChevronInverted">
              <a:avLst>
                <a:gd name="adj" fmla="val 85729"/>
              </a:avLst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Яскравими прикладами мовної майстерності можуть служити художні твори видатних українських письменників. 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4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4" grpId="0" animBg="1"/>
      <p:bldP spid="2050" grpId="0"/>
      <p:bldP spid="2051" grpId="0"/>
      <p:bldP spid="10" grpId="0" animBg="1"/>
      <p:bldP spid="20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430b96fb0a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8346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4414" y="0"/>
            <a:ext cx="7072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</a:rPr>
              <a:t>Гра «Я коректор»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85794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/>
              <a:t>1. Знайти помилку у виборі слова. Визначити тип помилки. Правильну відповідь записати.</a:t>
            </a:r>
            <a:endParaRPr lang="uk-UA" sz="2400" b="1" i="1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85720" y="1714488"/>
          <a:ext cx="8858280" cy="35718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9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9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0271">
                <a:tc>
                  <a:txBody>
                    <a:bodyPr/>
                    <a:lstStyle/>
                    <a:p>
                      <a:endParaRPr lang="uk-UA" b="1" cap="none" spc="0" dirty="0">
                        <a:ln w="3175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b="1" cap="none" spc="0" dirty="0">
                        <a:ln w="3175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271">
                <a:tc>
                  <a:txBody>
                    <a:bodyPr/>
                    <a:lstStyle/>
                    <a:p>
                      <a:endParaRPr lang="uk-UA" b="1" cap="none" spc="0" dirty="0">
                        <a:ln w="3175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b="1" cap="none" spc="0" dirty="0">
                        <a:ln w="3175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271">
                <a:tc>
                  <a:txBody>
                    <a:bodyPr/>
                    <a:lstStyle/>
                    <a:p>
                      <a:endParaRPr lang="uk-UA" b="1" cap="none" spc="0" dirty="0">
                        <a:ln w="3175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b="1" cap="none" spc="0">
                        <a:ln w="3175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271">
                <a:tc>
                  <a:txBody>
                    <a:bodyPr/>
                    <a:lstStyle/>
                    <a:p>
                      <a:endParaRPr lang="uk-UA" b="1" cap="none" spc="0" dirty="0">
                        <a:ln w="3175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b="1" cap="none" spc="0" dirty="0">
                        <a:ln w="3175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271">
                <a:tc>
                  <a:txBody>
                    <a:bodyPr/>
                    <a:lstStyle/>
                    <a:p>
                      <a:endParaRPr lang="uk-UA" b="1" cap="none" spc="0" dirty="0">
                        <a:ln w="3175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b="1" cap="none" spc="0" dirty="0">
                        <a:ln w="3175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271">
                <a:tc>
                  <a:txBody>
                    <a:bodyPr/>
                    <a:lstStyle/>
                    <a:p>
                      <a:endParaRPr lang="uk-UA" b="1" cap="none" spc="0" dirty="0">
                        <a:ln w="3175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b="1" cap="none" spc="0" dirty="0">
                        <a:ln w="3175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271">
                <a:tc>
                  <a:txBody>
                    <a:bodyPr/>
                    <a:lstStyle/>
                    <a:p>
                      <a:endParaRPr lang="uk-UA" b="1" cap="none" spc="0" dirty="0">
                        <a:ln w="3175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b="1" cap="none" spc="0" dirty="0">
                        <a:ln w="3175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7158" y="1785926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 Терміново  подзвонити</a:t>
            </a:r>
            <a:endParaRPr lang="uk-UA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285992"/>
            <a:ext cx="35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Завдати  удару</a:t>
            </a:r>
            <a:endParaRPr lang="uk-UA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786058"/>
            <a:ext cx="3286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Приймати  участь</a:t>
            </a:r>
            <a:endParaRPr lang="uk-UA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286124"/>
            <a:ext cx="378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Дав  вірну  відповідь</a:t>
            </a:r>
            <a:endParaRPr lang="uk-UA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786190"/>
            <a:ext cx="378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 Перевертати  сторінки</a:t>
            </a:r>
            <a:endParaRPr lang="uk-UA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286256"/>
            <a:ext cx="35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 Давати  запитання</a:t>
            </a:r>
            <a:endParaRPr lang="uk-UA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4786322"/>
            <a:ext cx="292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 Піднести  квіти</a:t>
            </a:r>
            <a:endParaRPr lang="uk-UA" sz="2400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0800000" flipV="1">
            <a:off x="2285984" y="2143116"/>
            <a:ext cx="1714518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00034" y="2643182"/>
            <a:ext cx="128588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00034" y="3143248"/>
            <a:ext cx="157163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214414" y="3643314"/>
            <a:ext cx="85725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00034" y="4143380"/>
            <a:ext cx="200026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00034" y="4643446"/>
            <a:ext cx="114300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00034" y="5143512"/>
            <a:ext cx="135732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643438" y="1785926"/>
            <a:ext cx="450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 Терміново  </a:t>
            </a:r>
            <a:r>
              <a:rPr lang="uk-UA" sz="2400" b="1" dirty="0" smtClean="0">
                <a:solidFill>
                  <a:srgbClr val="FF0000"/>
                </a:solidFill>
              </a:rPr>
              <a:t>зателефонувати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3438" y="2285992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 Нанести</a:t>
            </a:r>
            <a:r>
              <a:rPr lang="uk-UA" sz="2400" b="1" dirty="0" smtClean="0"/>
              <a:t>  удар</a:t>
            </a:r>
            <a:endParaRPr lang="uk-UA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714876" y="2786058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Брати</a:t>
            </a:r>
            <a:r>
              <a:rPr lang="uk-UA" sz="2400" b="1" dirty="0" smtClean="0"/>
              <a:t>  участь</a:t>
            </a:r>
            <a:endParaRPr lang="uk-UA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714876" y="3286124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Дав  </a:t>
            </a:r>
            <a:r>
              <a:rPr lang="uk-UA" sz="2400" b="1" dirty="0" smtClean="0">
                <a:solidFill>
                  <a:srgbClr val="FF0000"/>
                </a:solidFill>
              </a:rPr>
              <a:t>правильну</a:t>
            </a:r>
            <a:r>
              <a:rPr lang="uk-UA" sz="2400" b="1" dirty="0" smtClean="0"/>
              <a:t> відповідь</a:t>
            </a:r>
            <a:endParaRPr lang="uk-UA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714876" y="3786190"/>
            <a:ext cx="4429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Перегортати</a:t>
            </a:r>
            <a:r>
              <a:rPr lang="uk-UA" sz="2400" b="1" dirty="0" smtClean="0"/>
              <a:t>  сторінки</a:t>
            </a:r>
            <a:endParaRPr lang="uk-UA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714876" y="4286256"/>
            <a:ext cx="4429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Ставити</a:t>
            </a:r>
            <a:r>
              <a:rPr lang="uk-UA" sz="2400" b="1" dirty="0" smtClean="0"/>
              <a:t>  запитання</a:t>
            </a:r>
            <a:endParaRPr lang="uk-UA" sz="2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714876" y="4786322"/>
            <a:ext cx="4429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Вручити </a:t>
            </a:r>
            <a:r>
              <a:rPr lang="uk-UA" sz="2400" b="1" dirty="0" smtClean="0"/>
              <a:t> квіти</a:t>
            </a:r>
            <a:endParaRPr lang="uk-UA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6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0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000"/>
                            </p:stCondLst>
                            <p:childTnLst>
                              <p:par>
                                <p:cTn id="15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000"/>
                            </p:stCondLst>
                            <p:childTnLst>
                              <p:par>
                                <p:cTn id="16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6750"/>
                            </p:stCondLst>
                            <p:childTnLst>
                              <p:par>
                                <p:cTn id="19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430b96fb0a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85728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У кожному із словосполучень знайдіть і виправте помилку. Правильні відповіді запишіть. Яку мовленнєву помилку було допущено?</a:t>
            </a:r>
            <a:endParaRPr lang="ru-RU" sz="24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643042" y="1571612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грипом</a:t>
            </a:r>
            <a:endParaRPr lang="uk-UA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00364" y="150017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3143240" y="1500174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5572132" y="528638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143116"/>
            <a:ext cx="1142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Жити</a:t>
            </a:r>
            <a:endParaRPr lang="uk-UA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214686"/>
            <a:ext cx="2071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Українець</a:t>
            </a:r>
            <a:endParaRPr lang="uk-UA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71868" y="614364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5286380" y="5786454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714752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Зробити</a:t>
            </a:r>
            <a:endParaRPr lang="uk-UA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286256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По власному бажанню</a:t>
            </a:r>
            <a:endParaRPr lang="uk-UA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714620"/>
            <a:ext cx="314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Дні стали більш</a:t>
            </a:r>
            <a:endParaRPr lang="uk-UA" sz="2800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643042" y="1714488"/>
            <a:ext cx="1571636" cy="285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43042" y="157161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на  грип</a:t>
            </a:r>
            <a:endParaRPr lang="uk-UA" sz="2800" b="1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571612"/>
            <a:ext cx="171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Хворіти</a:t>
            </a:r>
            <a:r>
              <a:rPr lang="uk-UA" b="1" dirty="0" smtClean="0"/>
              <a:t> </a:t>
            </a:r>
            <a:endParaRPr lang="uk-UA" dirty="0"/>
          </a:p>
        </p:txBody>
      </p:sp>
      <p:sp>
        <p:nvSpPr>
          <p:cNvPr id="19" name="TextBox 18"/>
          <p:cNvSpPr txBox="1"/>
          <p:nvPr/>
        </p:nvSpPr>
        <p:spPr>
          <a:xfrm>
            <a:off x="1285852" y="242886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20" name="TextBox 19"/>
          <p:cNvSpPr txBox="1"/>
          <p:nvPr/>
        </p:nvSpPr>
        <p:spPr>
          <a:xfrm>
            <a:off x="1071538" y="21431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по проспекту</a:t>
            </a:r>
            <a:endParaRPr lang="uk-UA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857620" y="214311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Перемоги</a:t>
            </a:r>
            <a:endParaRPr lang="uk-UA" sz="2800" b="1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142976" y="2285992"/>
            <a:ext cx="2357454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42976" y="214311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на  проспекті</a:t>
            </a:r>
            <a:endParaRPr lang="uk-UA" sz="2800" b="1" i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28926" y="2714620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коротшими</a:t>
            </a:r>
            <a:endParaRPr lang="uk-UA" sz="2800" b="1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000364" y="2857496"/>
            <a:ext cx="2143140" cy="285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00364" y="2714620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короткими</a:t>
            </a:r>
            <a:endParaRPr lang="uk-UA" sz="2800" b="1" i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28794" y="3214686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по походженню</a:t>
            </a:r>
            <a:endParaRPr lang="uk-UA" sz="2800" b="1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000232" y="3357562"/>
            <a:ext cx="2928958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928794" y="3214686"/>
            <a:ext cx="335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за походженням</a:t>
            </a:r>
            <a:endParaRPr lang="uk-UA" sz="2800" b="1" i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43042" y="3714752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по всіх правилах</a:t>
            </a:r>
            <a:endParaRPr lang="uk-UA" sz="2800" b="1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714480" y="3857628"/>
            <a:ext cx="3143272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714480" y="3714752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за всіма правилами</a:t>
            </a:r>
            <a:endParaRPr lang="uk-UA" sz="2800" b="1" i="1" dirty="0">
              <a:solidFill>
                <a:srgbClr val="FF0000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0" y="4429132"/>
            <a:ext cx="4286248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0" y="4286256"/>
            <a:ext cx="4714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За  власним бажанням</a:t>
            </a:r>
            <a:endParaRPr lang="uk-UA" sz="2800" b="1" i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4786322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Вибачте</a:t>
            </a:r>
            <a:endParaRPr lang="uk-UA" sz="28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714480" y="478632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мене </a:t>
            </a:r>
            <a:endParaRPr lang="uk-UA" sz="2800" b="1" dirty="0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785918" y="4929198"/>
            <a:ext cx="1071570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714480" y="4786322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мені </a:t>
            </a:r>
            <a:endParaRPr lang="uk-UA" sz="2800" b="1" i="1" dirty="0">
              <a:solidFill>
                <a:srgbClr val="FF0000"/>
              </a:solidFill>
            </a:endParaRPr>
          </a:p>
        </p:txBody>
      </p:sp>
      <p:pic>
        <p:nvPicPr>
          <p:cNvPr id="49" name="Рисунок 48" descr="символ -знак оклику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3071810"/>
            <a:ext cx="1476430" cy="3071834"/>
          </a:xfrm>
          <a:prstGeom prst="rect">
            <a:avLst/>
          </a:prstGeom>
        </p:spPr>
      </p:pic>
      <p:pic>
        <p:nvPicPr>
          <p:cNvPr id="50" name="Рисунок 49" descr="дівчинка думає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3000372"/>
            <a:ext cx="19431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7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770" decel="100000"/>
                                        <p:tgtEl>
                                          <p:spTgt spid="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3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8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0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3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5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8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0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"/>
                            </p:stCondLst>
                            <p:childTnLst>
                              <p:par>
                                <p:cTn id="2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77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9" dur="770" decel="100000"/>
                                        <p:tgtEl>
                                          <p:spTgt spid="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1" dur="77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3" dur="77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8" grpId="0"/>
      <p:bldP spid="9" grpId="0"/>
      <p:bldP spid="12" grpId="0"/>
      <p:bldP spid="13" grpId="0"/>
      <p:bldP spid="13" grpId="1"/>
      <p:bldP spid="14" grpId="0"/>
      <p:bldP spid="18" grpId="0"/>
      <p:bldP spid="17" grpId="0"/>
      <p:bldP spid="20" grpId="0"/>
      <p:bldP spid="20" grpId="1"/>
      <p:bldP spid="21" grpId="0"/>
      <p:bldP spid="26" grpId="0"/>
      <p:bldP spid="27" grpId="0"/>
      <p:bldP spid="27" grpId="1"/>
      <p:bldP spid="30" grpId="0"/>
      <p:bldP spid="31" grpId="0"/>
      <p:bldP spid="31" grpId="1"/>
      <p:bldP spid="34" grpId="0"/>
      <p:bldP spid="35" grpId="0"/>
      <p:bldP spid="35" grpId="1"/>
      <p:bldP spid="38" grpId="0"/>
      <p:bldP spid="41" grpId="0"/>
      <p:bldP spid="42" grpId="0"/>
      <p:bldP spid="43" grpId="0"/>
      <p:bldP spid="43" grpId="1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Осінній етюд 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15008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золотий осінній кили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15008" cy="6858000"/>
          </a:xfrm>
          <a:prstGeom prst="rect">
            <a:avLst/>
          </a:prstGeom>
        </p:spPr>
      </p:pic>
      <p:pic>
        <p:nvPicPr>
          <p:cNvPr id="11" name="Рисунок 10" descr="осінній кле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715008" cy="6858000"/>
          </a:xfrm>
          <a:prstGeom prst="rect">
            <a:avLst/>
          </a:prstGeom>
        </p:spPr>
      </p:pic>
      <p:pic>
        <p:nvPicPr>
          <p:cNvPr id="10" name="Рисунок 9" descr="осінній етюд -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715008" cy="6858000"/>
          </a:xfrm>
          <a:prstGeom prst="rect">
            <a:avLst/>
          </a:prstGeom>
        </p:spPr>
      </p:pic>
      <p:pic>
        <p:nvPicPr>
          <p:cNvPr id="2" name="Рисунок 1" descr="знищую помилки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525" y="0"/>
            <a:ext cx="3419475" cy="2990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>
                <a:lumMod val="75000"/>
                <a:lumOff val="2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Облако 6"/>
          <p:cNvSpPr/>
          <p:nvPr/>
        </p:nvSpPr>
        <p:spPr>
          <a:xfrm>
            <a:off x="5786446" y="0"/>
            <a:ext cx="2000264" cy="928694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 rot="21049683">
            <a:off x="5875515" y="70077"/>
            <a:ext cx="2062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Виправ</a:t>
            </a:r>
            <a:endParaRPr lang="uk-UA" sz="32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Рисунок 7" descr="осінній етюд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570607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142852"/>
            <a:ext cx="528641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FFCC"/>
                </a:solidFill>
                <a:latin typeface="+mj-lt"/>
              </a:rPr>
              <a:t>Осінній   карнавал</a:t>
            </a:r>
          </a:p>
          <a:p>
            <a:pPr algn="just"/>
            <a:r>
              <a:rPr lang="uk-UA" sz="2400" b="1" i="1" dirty="0" smtClean="0">
                <a:solidFill>
                  <a:srgbClr val="00FFCC"/>
                </a:solidFill>
                <a:latin typeface="+mj-lt"/>
              </a:rPr>
              <a:t> </a:t>
            </a:r>
            <a:r>
              <a:rPr lang="uk-UA" sz="2400" b="1" i="1" dirty="0" err="1" smtClean="0">
                <a:solidFill>
                  <a:srgbClr val="00FFCC"/>
                </a:solidFill>
                <a:latin typeface="+mj-lt"/>
              </a:rPr>
              <a:t>Усміхаюча</a:t>
            </a:r>
            <a:r>
              <a:rPr lang="uk-UA" sz="2400" b="1" i="1" dirty="0" smtClean="0">
                <a:solidFill>
                  <a:srgbClr val="00FFCC"/>
                </a:solidFill>
                <a:latin typeface="+mj-lt"/>
              </a:rPr>
              <a:t> осінь заворожує мене на кожному кроці. Осінню навкруги така невимовна краса! Ніби готуючись до </a:t>
            </a:r>
            <a:r>
              <a:rPr lang="uk-UA" sz="2400" b="1" i="1" dirty="0" err="1" smtClean="0">
                <a:solidFill>
                  <a:srgbClr val="00FFCC"/>
                </a:solidFill>
                <a:latin typeface="+mj-lt"/>
              </a:rPr>
              <a:t>осінього</a:t>
            </a:r>
            <a:r>
              <a:rPr lang="uk-UA" sz="2400" b="1" i="1" dirty="0" smtClean="0">
                <a:solidFill>
                  <a:srgbClr val="00FFCC"/>
                </a:solidFill>
                <a:latin typeface="+mj-lt"/>
              </a:rPr>
              <a:t> карнавалу дерева одяглися в багряні шати. </a:t>
            </a:r>
            <a:r>
              <a:rPr lang="uk-UA" sz="2400" b="1" i="1" dirty="0" err="1" smtClean="0">
                <a:solidFill>
                  <a:srgbClr val="00FFCC"/>
                </a:solidFill>
                <a:latin typeface="+mj-lt"/>
              </a:rPr>
              <a:t>Бирізки</a:t>
            </a:r>
            <a:r>
              <a:rPr lang="uk-UA" sz="2400" b="1" i="1" dirty="0" smtClean="0">
                <a:solidFill>
                  <a:srgbClr val="00FFCC"/>
                </a:solidFill>
                <a:latin typeface="+mj-lt"/>
              </a:rPr>
              <a:t> й клени стали жовті, а осики – червоні. Серед </a:t>
            </a:r>
            <a:r>
              <a:rPr lang="uk-UA" sz="2400" b="1" i="1" dirty="0" err="1" smtClean="0">
                <a:solidFill>
                  <a:srgbClr val="00FFCC"/>
                </a:solidFill>
                <a:latin typeface="+mj-lt"/>
              </a:rPr>
              <a:t>зиленої</a:t>
            </a:r>
            <a:r>
              <a:rPr lang="uk-UA" sz="2400" b="1" i="1" dirty="0" smtClean="0">
                <a:solidFill>
                  <a:srgbClr val="00FFCC"/>
                </a:solidFill>
                <a:latin typeface="+mj-lt"/>
              </a:rPr>
              <a:t> хвої палає дика груша. Землю вкрили кольорові опалі листя. Здається, ніби крокуєш по чарівному, зітканому із золотих ниток килиму.</a:t>
            </a:r>
          </a:p>
          <a:p>
            <a:pPr algn="just"/>
            <a:r>
              <a:rPr lang="uk-UA" sz="2400" i="1" dirty="0" smtClean="0">
                <a:solidFill>
                  <a:srgbClr val="FFFF00"/>
                </a:solidFill>
                <a:latin typeface="+mj-lt"/>
              </a:rPr>
              <a:t>  </a:t>
            </a:r>
          </a:p>
          <a:p>
            <a:pPr algn="just"/>
            <a:r>
              <a:rPr lang="uk-UA" i="1" dirty="0" smtClean="0">
                <a:latin typeface="+mj-lt"/>
              </a:rPr>
              <a:t> </a:t>
            </a:r>
            <a:endParaRPr lang="uk-UA" i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919008"/>
            <a:ext cx="9001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i="1" dirty="0" smtClean="0">
                <a:latin typeface="+mj-lt"/>
              </a:rPr>
              <a:t>   </a:t>
            </a:r>
            <a:r>
              <a:rPr lang="uk-UA" sz="2400" b="1" i="1" dirty="0" smtClean="0">
                <a:solidFill>
                  <a:srgbClr val="00FFCC"/>
                </a:solidFill>
                <a:latin typeface="+mj-lt"/>
              </a:rPr>
              <a:t>Йдучи </a:t>
            </a:r>
            <a:r>
              <a:rPr lang="uk-UA" sz="2400" b="1" i="1" dirty="0" err="1" smtClean="0">
                <a:solidFill>
                  <a:srgbClr val="00FFCC"/>
                </a:solidFill>
                <a:latin typeface="+mj-lt"/>
              </a:rPr>
              <a:t>вулицьою</a:t>
            </a:r>
            <a:r>
              <a:rPr lang="uk-UA" sz="2400" b="1" i="1" dirty="0" smtClean="0">
                <a:solidFill>
                  <a:srgbClr val="00FFCC"/>
                </a:solidFill>
                <a:latin typeface="+mj-lt"/>
              </a:rPr>
              <a:t>, кленові листочки  милують мене </a:t>
            </a:r>
            <a:r>
              <a:rPr lang="uk-UA" sz="2400" b="1" i="1" dirty="0" err="1" smtClean="0">
                <a:solidFill>
                  <a:srgbClr val="00FFCC"/>
                </a:solidFill>
                <a:latin typeface="+mj-lt"/>
              </a:rPr>
              <a:t>прикрасними</a:t>
            </a:r>
            <a:r>
              <a:rPr lang="uk-UA" sz="2400" b="1" i="1" dirty="0" smtClean="0">
                <a:solidFill>
                  <a:srgbClr val="00FFCC"/>
                </a:solidFill>
                <a:latin typeface="+mj-lt"/>
              </a:rPr>
              <a:t> </a:t>
            </a:r>
            <a:r>
              <a:rPr lang="uk-UA" sz="2400" b="1" i="1" dirty="0" err="1" smtClean="0">
                <a:solidFill>
                  <a:srgbClr val="00FFCC"/>
                </a:solidFill>
                <a:latin typeface="+mj-lt"/>
              </a:rPr>
              <a:t>росписами</a:t>
            </a:r>
            <a:r>
              <a:rPr lang="uk-UA" sz="2400" b="1" i="1" dirty="0" smtClean="0">
                <a:solidFill>
                  <a:srgbClr val="00FFCC"/>
                </a:solidFill>
                <a:latin typeface="+mj-lt"/>
              </a:rPr>
              <a:t> невідомого художника. Дивлячись на цю красу   не можна дочекатися, коли на золотогривих конях у золотій кареті  прийде королева Осінь і  врочисто розпочне карнавал.</a:t>
            </a:r>
            <a:endParaRPr lang="uk-UA" sz="2400" b="1" dirty="0">
              <a:solidFill>
                <a:srgbClr val="00FFCC"/>
              </a:solidFill>
              <a:latin typeface="+mj-lt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xit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0"/>
                            </p:stCondLst>
                            <p:childTnLst>
                              <p:par>
                                <p:cTn id="48" presetID="9" presetClass="exit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3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400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95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0"/>
                            </p:stCondLst>
                            <p:childTnLst>
                              <p:par>
                                <p:cTn id="64" presetID="9" presetClass="exit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500"/>
                            </p:stCondLst>
                            <p:childTnLst>
                              <p:par>
                                <p:cTn id="6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57554" y="-142900"/>
            <a:ext cx="4357718" cy="1006454"/>
          </a:xfrm>
        </p:spPr>
        <p:txBody>
          <a:bodyPr/>
          <a:lstStyle/>
          <a:p>
            <a:pPr algn="ctr"/>
            <a:r>
              <a:rPr lang="uk-UA" sz="4400" b="1" dirty="0" smtClean="0"/>
              <a:t/>
            </a:r>
            <a:br>
              <a:rPr lang="uk-UA" sz="4400" b="1" dirty="0" smtClean="0"/>
            </a:b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Типи норм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uk-UA" sz="5400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500042"/>
            <a:ext cx="8715436" cy="6143644"/>
          </a:xfrm>
        </p:spPr>
        <p:txBody>
          <a:bodyPr/>
          <a:lstStyle/>
          <a:p>
            <a:pPr algn="ctr">
              <a:buNone/>
            </a:pPr>
            <a:r>
              <a:rPr lang="uk-UA" sz="4400" b="1" i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Орфоепічні норми </a:t>
            </a:r>
            <a:endParaRPr lang="ru-RU" sz="4400" b="1" i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>
              <a:buNone/>
            </a:pPr>
            <a:r>
              <a:rPr lang="uk-UA" sz="2000" dirty="0" smtClean="0"/>
              <a:t> 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Регулюють правильну вимову звуків, </a:t>
            </a:r>
            <a:r>
              <a:rPr lang="uk-UA" b="1" dirty="0" err="1" smtClean="0">
                <a:solidFill>
                  <a:schemeClr val="bg2">
                    <a:lumMod val="50000"/>
                  </a:schemeClr>
                </a:solidFill>
              </a:rPr>
              <a:t>звукосполучень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 та наголошення слів.</a:t>
            </a:r>
          </a:p>
          <a:p>
            <a:pPr algn="just">
              <a:buNone/>
            </a:pPr>
            <a:r>
              <a:rPr lang="uk-UA" sz="2000" b="1" dirty="0" smtClean="0">
                <a:solidFill>
                  <a:srgbClr val="FF0000"/>
                </a:solidFill>
              </a:rPr>
              <a:t>Наприклад: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- тверда вимова шиплячих: чай, чому, Польща (а не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чьай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чьому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Польщьа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); </a:t>
            </a:r>
            <a:endParaRPr lang="ru-RU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- дзвінкі приголосні в кінці слова або складу не оглушуються: гриб, репортаж, любов, раз, лід (а не грип,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репорташ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любоф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, рас, літ); </a:t>
            </a:r>
            <a:endParaRPr lang="ru-RU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- голосний </a:t>
            </a:r>
            <a:r>
              <a:rPr lang="uk-UA" sz="2000" b="1" i="1" u="sng" dirty="0" smtClean="0">
                <a:solidFill>
                  <a:schemeClr val="tx1">
                    <a:lumMod val="50000"/>
                  </a:schemeClr>
                </a:solidFill>
              </a:rPr>
              <a:t>о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ніколи не наближається до </a:t>
            </a:r>
            <a:r>
              <a:rPr lang="uk-UA" sz="2000" b="1" i="1" u="sng" dirty="0" smtClean="0">
                <a:solidFill>
                  <a:schemeClr val="tx1">
                    <a:lumMod val="50000"/>
                  </a:schemeClr>
                </a:solidFill>
              </a:rPr>
              <a:t>а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: молоко, потреби, дорога (а не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малако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патреби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дарога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); </a:t>
            </a:r>
            <a:endParaRPr lang="ru-RU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- літера </a:t>
            </a:r>
            <a:r>
              <a:rPr lang="uk-UA" sz="2000" b="1" i="1" u="sng" dirty="0" smtClean="0">
                <a:solidFill>
                  <a:schemeClr val="tx1">
                    <a:lumMod val="50000"/>
                  </a:schemeClr>
                </a:solidFill>
              </a:rPr>
              <a:t>щ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передає звуки </a:t>
            </a:r>
            <a:r>
              <a:rPr lang="uk-UA" sz="2000" b="1" i="1" u="sng" dirty="0" err="1" smtClean="0">
                <a:solidFill>
                  <a:schemeClr val="tx1">
                    <a:lumMod val="50000"/>
                  </a:schemeClr>
                </a:solidFill>
              </a:rPr>
              <a:t>шч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: вищий, що (а не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висший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шо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); </a:t>
            </a:r>
            <a:endParaRPr lang="ru-RU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- буквосполучення </a:t>
            </a:r>
            <a:r>
              <a:rPr lang="uk-UA" sz="2000" b="1" i="1" u="sng" dirty="0" smtClean="0">
                <a:solidFill>
                  <a:schemeClr val="tx1">
                    <a:lumMod val="50000"/>
                  </a:schemeClr>
                </a:solidFill>
              </a:rPr>
              <a:t>дж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uk-UA" sz="2000" b="1" i="1" u="sng" dirty="0" err="1" smtClean="0">
                <a:solidFill>
                  <a:schemeClr val="tx1">
                    <a:lumMod val="50000"/>
                  </a:schemeClr>
                </a:solidFill>
              </a:rPr>
              <a:t>дз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передають злиті звуки: сиджу, кукурудза (а не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сижу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кукуруза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); </a:t>
            </a:r>
            <a:endParaRPr lang="ru-RU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- літера </a:t>
            </a:r>
            <a:r>
              <a:rPr lang="uk-UA" sz="2000" b="1" i="1" u="sng" dirty="0" smtClean="0">
                <a:solidFill>
                  <a:schemeClr val="tx1">
                    <a:lumMod val="50000"/>
                  </a:schemeClr>
                </a:solidFill>
              </a:rPr>
              <a:t>ґ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передає звук </a:t>
            </a:r>
            <a:r>
              <a:rPr lang="uk-UA" sz="2000" b="1" i="1" u="sng" dirty="0" smtClean="0">
                <a:solidFill>
                  <a:schemeClr val="tx1">
                    <a:lumMod val="50000"/>
                  </a:schemeClr>
                </a:solidFill>
              </a:rPr>
              <a:t>ґ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: обґрунтування, ґатунок (а не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обгрунтування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гатунок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)…</a:t>
            </a:r>
            <a:endParaRPr lang="ru-RU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None/>
            </a:pPr>
            <a:endParaRPr lang="ru-RU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uk-UA" sz="2000" b="1" dirty="0" smtClean="0"/>
              <a:t> </a:t>
            </a:r>
            <a:endParaRPr lang="ru-RU" sz="2000" b="1" dirty="0" smtClean="0"/>
          </a:p>
          <a:p>
            <a:pPr algn="just">
              <a:lnSpc>
                <a:spcPct val="90000"/>
              </a:lnSpc>
              <a:buNone/>
            </a:pPr>
            <a:endParaRPr lang="uk-UA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3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3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857232"/>
            <a:ext cx="6553200" cy="928694"/>
          </a:xfrm>
        </p:spPr>
        <p:txBody>
          <a:bodyPr/>
          <a:lstStyle/>
          <a:p>
            <a:pPr algn="ctr"/>
            <a:r>
              <a:rPr lang="uk-UA" sz="4400" b="1" i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Акцентуаційні норми </a:t>
            </a:r>
            <a:r>
              <a:rPr lang="ru-RU" sz="4400" b="1" i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4400" b="1" i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smtClean="0"/>
              <a:t> 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215316" cy="571504"/>
          </a:xfrm>
        </p:spPr>
        <p:txBody>
          <a:bodyPr/>
          <a:lstStyle/>
          <a:p>
            <a:pPr algn="just">
              <a:buNone/>
            </a:pPr>
            <a:r>
              <a:rPr lang="uk-UA" b="1" dirty="0" smtClean="0">
                <a:solidFill>
                  <a:srgbClr val="002060"/>
                </a:solidFill>
              </a:rPr>
              <a:t>Визначають правильний словесний наголос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400" b="1" i="1" dirty="0" smtClean="0"/>
          </a:p>
          <a:p>
            <a:pPr algn="just">
              <a:buNone/>
            </a:pPr>
            <a:endParaRPr lang="uk-UA" sz="2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428867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</a:rPr>
              <a:t>Слід пам'ятати, як правильно наголошувати:</a:t>
            </a:r>
            <a:endParaRPr lang="uk-UA" sz="2400" i="1" dirty="0">
              <a:solidFill>
                <a:srgbClr val="0070C0"/>
              </a:solidFill>
            </a:endParaRPr>
          </a:p>
        </p:txBody>
      </p:sp>
      <p:sp>
        <p:nvSpPr>
          <p:cNvPr id="6" name="Лента лицом вниз 5"/>
          <p:cNvSpPr/>
          <p:nvPr/>
        </p:nvSpPr>
        <p:spPr>
          <a:xfrm>
            <a:off x="0" y="3000372"/>
            <a:ext cx="9144000" cy="3714776"/>
          </a:xfrm>
          <a:prstGeom prst="ribb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i="1" dirty="0" err="1" smtClean="0">
                <a:solidFill>
                  <a:srgbClr val="002060"/>
                </a:solidFill>
              </a:rPr>
              <a:t>нов</a:t>
            </a:r>
            <a:r>
              <a:rPr lang="en-US" sz="2000" b="1" i="1" dirty="0" smtClean="0">
                <a:solidFill>
                  <a:srgbClr val="002060"/>
                </a:solidFill>
              </a:rPr>
              <a:t>ú</a:t>
            </a:r>
            <a:r>
              <a:rPr lang="uk-UA" sz="2000" b="1" i="1" dirty="0" smtClean="0">
                <a:solidFill>
                  <a:srgbClr val="002060"/>
                </a:solidFill>
              </a:rPr>
              <a:t>й,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фа’ховий</a:t>
            </a:r>
            <a:r>
              <a:rPr lang="uk-UA" sz="2000" b="1" i="1" dirty="0" smtClean="0">
                <a:solidFill>
                  <a:srgbClr val="002060"/>
                </a:solidFill>
              </a:rPr>
              <a:t>, в</a:t>
            </a:r>
            <a:r>
              <a:rPr lang="en-US" sz="2000" b="1" i="1" dirty="0" smtClean="0">
                <a:solidFill>
                  <a:srgbClr val="002060"/>
                </a:solidFill>
              </a:rPr>
              <a:t>ú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падок</a:t>
            </a:r>
            <a:r>
              <a:rPr lang="uk-UA" sz="2000" b="1" i="1" dirty="0" smtClean="0">
                <a:solidFill>
                  <a:srgbClr val="002060"/>
                </a:solidFill>
              </a:rPr>
              <a:t>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одина’дцять</a:t>
            </a:r>
            <a:r>
              <a:rPr lang="uk-UA" sz="2000" b="1" i="1" dirty="0" smtClean="0">
                <a:solidFill>
                  <a:srgbClr val="002060"/>
                </a:solidFill>
              </a:rPr>
              <a:t>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руко’пис</a:t>
            </a:r>
            <a:r>
              <a:rPr lang="uk-UA" sz="2000" b="1" i="1" dirty="0" smtClean="0">
                <a:solidFill>
                  <a:srgbClr val="002060"/>
                </a:solidFill>
              </a:rPr>
              <a:t>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машино’пис</a:t>
            </a:r>
            <a:r>
              <a:rPr lang="uk-UA" sz="2000" b="1" i="1" dirty="0" smtClean="0">
                <a:solidFill>
                  <a:srgbClr val="002060"/>
                </a:solidFill>
              </a:rPr>
              <a:t>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пере’пис</a:t>
            </a:r>
            <a:r>
              <a:rPr lang="uk-UA" sz="2000" b="1" i="1" dirty="0" smtClean="0">
                <a:solidFill>
                  <a:srgbClr val="002060"/>
                </a:solidFill>
              </a:rPr>
              <a:t>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книжк</a:t>
            </a:r>
            <a:r>
              <a:rPr lang="en-US" sz="2000" b="1" i="1" dirty="0" smtClean="0">
                <a:solidFill>
                  <a:srgbClr val="002060"/>
                </a:solidFill>
              </a:rPr>
              <a:t>ú</a:t>
            </a:r>
            <a:r>
              <a:rPr lang="uk-UA" sz="2000" b="1" i="1" dirty="0" smtClean="0">
                <a:solidFill>
                  <a:srgbClr val="002060"/>
                </a:solidFill>
              </a:rPr>
              <a:t>, шлях</a:t>
            </a:r>
            <a:r>
              <a:rPr lang="en-US" sz="2000" b="1" i="1" dirty="0" smtClean="0">
                <a:solidFill>
                  <a:srgbClr val="002060"/>
                </a:solidFill>
              </a:rPr>
              <a:t>ú</a:t>
            </a:r>
            <a:r>
              <a:rPr lang="uk-UA" sz="2000" b="1" i="1" dirty="0" smtClean="0">
                <a:solidFill>
                  <a:srgbClr val="002060"/>
                </a:solidFill>
              </a:rPr>
              <a:t>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нен</a:t>
            </a:r>
            <a:r>
              <a:rPr lang="en-US" sz="2000" b="1" i="1" dirty="0" smtClean="0">
                <a:solidFill>
                  <a:srgbClr val="002060"/>
                </a:solidFill>
              </a:rPr>
              <a:t>á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висть</a:t>
            </a:r>
            <a:r>
              <a:rPr lang="uk-UA" sz="2000" b="1" i="1" dirty="0" smtClean="0">
                <a:solidFill>
                  <a:srgbClr val="002060"/>
                </a:solidFill>
              </a:rPr>
              <a:t>, сер</a:t>
            </a:r>
            <a:r>
              <a:rPr lang="en-US" sz="2000" b="1" i="1" dirty="0" smtClean="0">
                <a:solidFill>
                  <a:srgbClr val="002060"/>
                </a:solidFill>
              </a:rPr>
              <a:t>é</a:t>
            </a:r>
            <a:r>
              <a:rPr lang="uk-UA" sz="2000" b="1" i="1" dirty="0" smtClean="0">
                <a:solidFill>
                  <a:srgbClr val="002060"/>
                </a:solidFill>
              </a:rPr>
              <a:t>дина,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нов</a:t>
            </a:r>
            <a:r>
              <a:rPr lang="en-US" sz="2000" b="1" i="1" dirty="0" smtClean="0">
                <a:solidFill>
                  <a:srgbClr val="002060"/>
                </a:solidFill>
              </a:rPr>
              <a:t>ú</a:t>
            </a:r>
            <a:r>
              <a:rPr lang="uk-UA" sz="2000" b="1" i="1" dirty="0" smtClean="0">
                <a:solidFill>
                  <a:srgbClr val="002060"/>
                </a:solidFill>
              </a:rPr>
              <a:t>й,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близьк</a:t>
            </a:r>
            <a:r>
              <a:rPr lang="en-US" sz="2000" b="1" i="1" dirty="0" smtClean="0">
                <a:solidFill>
                  <a:srgbClr val="002060"/>
                </a:solidFill>
              </a:rPr>
              <a:t>ú</a:t>
            </a:r>
            <a:r>
              <a:rPr lang="uk-UA" sz="2000" b="1" i="1" dirty="0" smtClean="0">
                <a:solidFill>
                  <a:srgbClr val="002060"/>
                </a:solidFill>
              </a:rPr>
              <a:t>й,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чотирн</a:t>
            </a:r>
            <a:r>
              <a:rPr lang="en-US" sz="2000" b="1" i="1" dirty="0" smtClean="0">
                <a:solidFill>
                  <a:srgbClr val="002060"/>
                </a:solidFill>
              </a:rPr>
              <a:t>á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дцять</a:t>
            </a:r>
            <a:r>
              <a:rPr lang="uk-UA" sz="2000" b="1" i="1" dirty="0" smtClean="0">
                <a:solidFill>
                  <a:srgbClr val="002060"/>
                </a:solidFill>
              </a:rPr>
              <a:t>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текстов</a:t>
            </a:r>
            <a:r>
              <a:rPr lang="en-US" sz="2000" b="1" i="1" dirty="0" smtClean="0">
                <a:solidFill>
                  <a:srgbClr val="002060"/>
                </a:solidFill>
              </a:rPr>
              <a:t>ú</a:t>
            </a:r>
            <a:r>
              <a:rPr lang="uk-UA" sz="2000" b="1" i="1" dirty="0" smtClean="0">
                <a:solidFill>
                  <a:srgbClr val="002060"/>
                </a:solidFill>
              </a:rPr>
              <a:t>й, м</a:t>
            </a:r>
            <a:r>
              <a:rPr lang="en-US" sz="2000" b="1" i="1" dirty="0" smtClean="0">
                <a:solidFill>
                  <a:srgbClr val="002060"/>
                </a:solidFill>
              </a:rPr>
              <a:t>á</a:t>
            </a:r>
            <a:r>
              <a:rPr lang="uk-UA" sz="2000" b="1" i="1" dirty="0" smtClean="0">
                <a:solidFill>
                  <a:srgbClr val="002060"/>
                </a:solidFill>
              </a:rPr>
              <a:t>б</a:t>
            </a:r>
            <a:r>
              <a:rPr lang="en-US" sz="2000" b="1" i="1" dirty="0" smtClean="0">
                <a:solidFill>
                  <a:srgbClr val="002060"/>
                </a:solidFill>
              </a:rPr>
              <a:t>ý</a:t>
            </a:r>
            <a:r>
              <a:rPr lang="uk-UA" sz="2000" b="1" i="1" dirty="0" err="1" smtClean="0">
                <a:solidFill>
                  <a:srgbClr val="002060"/>
                </a:solidFill>
              </a:rPr>
              <a:t>ть</a:t>
            </a:r>
            <a:r>
              <a:rPr lang="uk-UA" sz="2000" b="1" i="1" dirty="0" smtClean="0">
                <a:solidFill>
                  <a:srgbClr val="002060"/>
                </a:solidFill>
              </a:rPr>
              <a:t>, з</a:t>
            </a:r>
            <a:r>
              <a:rPr lang="en-US" sz="2000" b="1" i="1" dirty="0" smtClean="0">
                <a:solidFill>
                  <a:srgbClr val="002060"/>
                </a:solidFill>
              </a:rPr>
              <a:t>á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вжди</a:t>
            </a:r>
            <a:r>
              <a:rPr lang="uk-UA" sz="2000" b="1" i="1" dirty="0" smtClean="0">
                <a:solidFill>
                  <a:srgbClr val="002060"/>
                </a:solidFill>
              </a:rPr>
              <a:t>, літ</a:t>
            </a:r>
            <a:r>
              <a:rPr lang="en-US" sz="2000" b="1" i="1" dirty="0" smtClean="0">
                <a:solidFill>
                  <a:srgbClr val="002060"/>
                </a:solidFill>
              </a:rPr>
              <a:t>ó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пис</a:t>
            </a:r>
            <a:r>
              <a:rPr lang="uk-UA" sz="2000" b="1" i="1" dirty="0" smtClean="0">
                <a:solidFill>
                  <a:srgbClr val="002060"/>
                </a:solidFill>
              </a:rPr>
              <a:t>, б</a:t>
            </a:r>
            <a:r>
              <a:rPr lang="en-US" sz="2000" b="1" i="1" dirty="0" smtClean="0">
                <a:solidFill>
                  <a:srgbClr val="002060"/>
                </a:solidFill>
              </a:rPr>
              <a:t>á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йд</a:t>
            </a:r>
            <a:r>
              <a:rPr lang="en-US" sz="2000" b="1" i="1" dirty="0" smtClean="0">
                <a:solidFill>
                  <a:srgbClr val="002060"/>
                </a:solidFill>
              </a:rPr>
              <a:t>ý</a:t>
            </a:r>
            <a:r>
              <a:rPr lang="uk-UA" sz="2000" b="1" i="1" dirty="0" smtClean="0">
                <a:solidFill>
                  <a:srgbClr val="002060"/>
                </a:solidFill>
              </a:rPr>
              <a:t>же, в</a:t>
            </a:r>
            <a:r>
              <a:rPr lang="en-US" sz="2000" b="1" i="1" dirty="0" smtClean="0">
                <a:solidFill>
                  <a:srgbClr val="002060"/>
                </a:solidFill>
              </a:rPr>
              <a:t>ú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падок</a:t>
            </a:r>
            <a:r>
              <a:rPr lang="uk-UA" sz="2000" b="1" i="1" dirty="0" smtClean="0">
                <a:solidFill>
                  <a:srgbClr val="002060"/>
                </a:solidFill>
              </a:rPr>
              <a:t>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ід</a:t>
            </a:r>
            <a:r>
              <a:rPr lang="en-US" sz="2000" b="1" i="1" dirty="0" smtClean="0">
                <a:solidFill>
                  <a:srgbClr val="002060"/>
                </a:solidFill>
              </a:rPr>
              <a:t>é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мо</a:t>
            </a:r>
            <a:r>
              <a:rPr lang="uk-UA" sz="2000" b="1" i="1" dirty="0" smtClean="0">
                <a:solidFill>
                  <a:srgbClr val="002060"/>
                </a:solidFill>
              </a:rPr>
              <a:t>, п</a:t>
            </a:r>
            <a:r>
              <a:rPr lang="en-US" sz="2000" b="1" i="1" dirty="0" smtClean="0">
                <a:solidFill>
                  <a:srgbClr val="002060"/>
                </a:solidFill>
              </a:rPr>
              <a:t>í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дуть</a:t>
            </a:r>
            <a:r>
              <a:rPr lang="uk-UA" sz="2000" b="1" i="1" dirty="0" smtClean="0">
                <a:solidFill>
                  <a:srgbClr val="002060"/>
                </a:solidFill>
              </a:rPr>
              <a:t>, р</a:t>
            </a:r>
            <a:r>
              <a:rPr lang="en-US" sz="2000" b="1" i="1" dirty="0" smtClean="0">
                <a:solidFill>
                  <a:srgbClr val="002060"/>
                </a:solidFill>
              </a:rPr>
              <a:t>á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зом</a:t>
            </a:r>
            <a:r>
              <a:rPr lang="uk-UA" sz="2000" b="1" i="1" dirty="0" smtClean="0">
                <a:solidFill>
                  <a:srgbClr val="002060"/>
                </a:solidFill>
              </a:rPr>
              <a:t>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пр</a:t>
            </a:r>
            <a:r>
              <a:rPr lang="en-US" sz="2000" b="1" i="1" dirty="0" smtClean="0">
                <a:solidFill>
                  <a:srgbClr val="002060"/>
                </a:solidFill>
              </a:rPr>
              <a:t>ú</a:t>
            </a:r>
            <a:r>
              <a:rPr lang="uk-UA" sz="2000" b="1" i="1" dirty="0" err="1" smtClean="0">
                <a:solidFill>
                  <a:srgbClr val="002060"/>
                </a:solidFill>
              </a:rPr>
              <a:t>ятель</a:t>
            </a:r>
            <a:r>
              <a:rPr lang="uk-UA" sz="2000" b="1" i="1" dirty="0" smtClean="0">
                <a:solidFill>
                  <a:srgbClr val="002060"/>
                </a:solidFill>
              </a:rPr>
              <a:t>, п</a:t>
            </a:r>
            <a:r>
              <a:rPr lang="en-US" sz="2000" b="1" i="1" dirty="0" smtClean="0">
                <a:solidFill>
                  <a:srgbClr val="002060"/>
                </a:solidFill>
              </a:rPr>
              <a:t>ó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каз</a:t>
            </a:r>
            <a:r>
              <a:rPr lang="uk-UA" sz="2000" b="1" i="1" dirty="0" smtClean="0">
                <a:solidFill>
                  <a:srgbClr val="002060"/>
                </a:solidFill>
              </a:rPr>
              <a:t>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óлень</a:t>
            </a:r>
            <a:r>
              <a:rPr lang="uk-UA" sz="2000" b="1" i="1" dirty="0" smtClean="0">
                <a:solidFill>
                  <a:srgbClr val="002060"/>
                </a:solidFill>
              </a:rPr>
              <a:t>…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uk-UA" sz="2000" b="1" i="1" dirty="0">
              <a:solidFill>
                <a:srgbClr val="00206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500562" y="1357298"/>
            <a:ext cx="78581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0"/>
            <a:ext cx="6000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C00000"/>
                </a:solidFill>
              </a:rPr>
              <a:t>Лексичні норми</a:t>
            </a:r>
            <a:endParaRPr lang="uk-UA" sz="4400" b="1" i="1" dirty="0">
              <a:solidFill>
                <a:srgbClr val="C000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286248" y="714356"/>
            <a:ext cx="64294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14546" y="1142984"/>
            <a:ext cx="492922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dirty="0" smtClean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озрізнення значень і семантичних відтінків, закономірності лексичної сполучуваності,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встановлюють правила слововживання. 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214282" y="1285860"/>
            <a:ext cx="2071702" cy="14287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Норма</a:t>
            </a:r>
            <a:endParaRPr lang="uk-UA" sz="2800" b="1" dirty="0">
              <a:solidFill>
                <a:srgbClr val="C00000"/>
              </a:solidFill>
            </a:endParaRPr>
          </a:p>
        </p:txBody>
      </p:sp>
      <p:sp>
        <p:nvSpPr>
          <p:cNvPr id="6" name="Молния 5"/>
          <p:cNvSpPr/>
          <p:nvPr/>
        </p:nvSpPr>
        <p:spPr>
          <a:xfrm>
            <a:off x="6215074" y="1285860"/>
            <a:ext cx="2643206" cy="178595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C00000"/>
                </a:solidFill>
              </a:rPr>
              <a:t> 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2264" y="1357298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>
                <a:solidFill>
                  <a:srgbClr val="C00000"/>
                </a:solidFill>
              </a:rPr>
              <a:t>Каль-</a:t>
            </a:r>
            <a:endParaRPr lang="uk-UA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9520" y="1857364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>
                <a:solidFill>
                  <a:srgbClr val="C00000"/>
                </a:solidFill>
              </a:rPr>
              <a:t>ка</a:t>
            </a:r>
            <a:endParaRPr lang="uk-UA" sz="28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9683277">
            <a:off x="-112394" y="2884533"/>
            <a:ext cx="2500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chemeClr val="accent1">
                    <a:lumMod val="75000"/>
                  </a:schemeClr>
                </a:solidFill>
              </a:rPr>
              <a:t> постачальник	 </a:t>
            </a:r>
            <a:endParaRPr lang="uk-UA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 rot="1830501">
            <a:off x="7091396" y="2570660"/>
            <a:ext cx="22145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поставщик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0257059">
            <a:off x="16422" y="3434460"/>
            <a:ext cx="24851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</a:t>
            </a:r>
            <a:r>
              <a:rPr lang="uk-UA" sz="2400" b="1" i="1" dirty="0" smtClean="0">
                <a:solidFill>
                  <a:srgbClr val="00B0F0"/>
                </a:solidFill>
              </a:rPr>
              <a:t>навчальний</a:t>
            </a:r>
            <a:r>
              <a:rPr lang="uk-UA" dirty="0" smtClean="0"/>
              <a:t>	</a:t>
            </a:r>
            <a:endParaRPr lang="uk-UA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rot="1396670">
            <a:off x="7131774" y="3444462"/>
            <a:ext cx="15009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учбовий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630142">
            <a:off x="273175" y="4025692"/>
            <a:ext cx="2006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00B0F0"/>
                </a:solidFill>
              </a:rPr>
              <a:t>наступний</a:t>
            </a:r>
            <a:endParaRPr lang="uk-UA" sz="2400" b="1" i="1" dirty="0">
              <a:solidFill>
                <a:srgbClr val="00B0F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 rot="517619">
            <a:off x="6846464" y="3506917"/>
            <a:ext cx="20633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</a:t>
            </a:r>
            <a:r>
              <a:rPr kumimoji="0" lang="uk-UA" sz="2800" b="0" i="1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слідуючий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4714884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chemeClr val="accent1">
                    <a:lumMod val="75000"/>
                  </a:schemeClr>
                </a:solidFill>
              </a:rPr>
              <a:t> відноситися	</a:t>
            </a:r>
            <a:endParaRPr lang="uk-UA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643702" y="4572008"/>
            <a:ext cx="20716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ставитися</a:t>
            </a:r>
            <a:endParaRPr kumimoji="0" lang="uk-UA" sz="2800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632715">
            <a:off x="226184" y="5474344"/>
            <a:ext cx="2592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00B0F0"/>
                </a:solidFill>
              </a:rPr>
              <a:t>брати участь </a:t>
            </a:r>
            <a:endParaRPr lang="uk-UA" sz="2400" b="1" i="1" dirty="0">
              <a:solidFill>
                <a:srgbClr val="00B0F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 rot="20742633">
            <a:off x="5876036" y="5251210"/>
            <a:ext cx="32537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приймати участь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</p:txBody>
      </p:sp>
      <p:sp>
        <p:nvSpPr>
          <p:cNvPr id="20" name="Не равно 19"/>
          <p:cNvSpPr/>
          <p:nvPr/>
        </p:nvSpPr>
        <p:spPr>
          <a:xfrm>
            <a:off x="2928926" y="4000504"/>
            <a:ext cx="2857520" cy="914400"/>
          </a:xfrm>
          <a:prstGeom prst="mathNotEqual">
            <a:avLst/>
          </a:prstGeom>
          <a:solidFill>
            <a:srgbClr val="C0000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21" name="Рисунок 20" descr="За книгою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636"/>
            <a:ext cx="1784344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100"/>
                            </p:stCondLst>
                            <p:childTnLst>
                              <p:par>
                                <p:cTn id="7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00"/>
                            </p:stCondLst>
                            <p:childTnLst>
                              <p:par>
                                <p:cTn id="8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800"/>
                            </p:stCondLst>
                            <p:childTnLst>
                              <p:par>
                                <p:cTn id="9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/>
      <p:bldP spid="8" grpId="0"/>
      <p:bldP spid="9" grpId="0"/>
      <p:bldP spid="1026" grpId="0"/>
      <p:bldP spid="11" grpId="0"/>
      <p:bldP spid="1027" grpId="0"/>
      <p:bldP spid="13" grpId="0"/>
      <p:bldP spid="1028" grpId="0"/>
      <p:bldP spid="15" grpId="0"/>
      <p:bldP spid="1029" grpId="0"/>
      <p:bldP spid="17" grpId="0"/>
      <p:bldP spid="1030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но 2 4"/>
          <p:cNvSpPr/>
          <p:nvPr/>
        </p:nvSpPr>
        <p:spPr>
          <a:xfrm>
            <a:off x="0" y="1071546"/>
            <a:ext cx="8715404" cy="578645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i="1" dirty="0" smtClean="0">
                <a:solidFill>
                  <a:srgbClr val="002060"/>
                </a:solidFill>
              </a:rPr>
              <a:t>Порушення словотвірної мовної норми маємо внаслідок </a:t>
            </a:r>
            <a:r>
              <a:rPr lang="uk-UA" sz="1400" b="1" i="1" dirty="0" err="1" smtClean="0">
                <a:solidFill>
                  <a:srgbClr val="002060"/>
                </a:solidFill>
              </a:rPr>
              <a:t>зросійщення</a:t>
            </a:r>
            <a:r>
              <a:rPr lang="uk-UA" sz="1400" b="1" i="1" dirty="0" smtClean="0">
                <a:solidFill>
                  <a:srgbClr val="002060"/>
                </a:solidFill>
              </a:rPr>
              <a:t> української мови, підсумком чого є </a:t>
            </a:r>
            <a:r>
              <a:rPr lang="uk-UA" sz="1400" b="1" i="1" dirty="0" smtClean="0">
                <a:solidFill>
                  <a:srgbClr val="C00000"/>
                </a:solidFill>
              </a:rPr>
              <a:t>суржик </a:t>
            </a:r>
            <a:r>
              <a:rPr lang="uk-UA" sz="1400" b="1" i="1" dirty="0" smtClean="0">
                <a:solidFill>
                  <a:srgbClr val="002060"/>
                </a:solidFill>
              </a:rPr>
              <a:t> - </a:t>
            </a:r>
            <a:r>
              <a:rPr lang="uk-UA" sz="1400" b="1" i="1" dirty="0" err="1" smtClean="0">
                <a:solidFill>
                  <a:srgbClr val="002060"/>
                </a:solidFill>
              </a:rPr>
              <a:t>“мова</a:t>
            </a:r>
            <a:r>
              <a:rPr lang="uk-UA" sz="1400" b="1" i="1" dirty="0" smtClean="0">
                <a:solidFill>
                  <a:srgbClr val="002060"/>
                </a:solidFill>
              </a:rPr>
              <a:t> для убогих, метафізична модель духовних </a:t>
            </a:r>
            <a:r>
              <a:rPr lang="uk-UA" sz="1400" b="1" i="1" dirty="0" err="1" smtClean="0">
                <a:solidFill>
                  <a:srgbClr val="002060"/>
                </a:solidFill>
              </a:rPr>
              <a:t>бомжів”</a:t>
            </a:r>
            <a:r>
              <a:rPr lang="uk-UA" sz="1400" b="1" i="1" dirty="0" smtClean="0">
                <a:solidFill>
                  <a:srgbClr val="002060"/>
                </a:solidFill>
              </a:rPr>
              <a:t> (Ю.Андрухович). Впорядковану й чітку словотвірну систему нашої мови разюче спотворюють ненормативні афіксальні  морфеми, які порушують внутрішню суть української мови.</a:t>
            </a:r>
            <a:endParaRPr lang="uk-UA" sz="1400" b="1" i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14414" y="285728"/>
            <a:ext cx="72152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C00000"/>
                </a:solidFill>
              </a:rPr>
              <a:t>Словотвірні норми</a:t>
            </a:r>
            <a:endParaRPr lang="uk-UA" sz="4400" b="1" i="1" dirty="0">
              <a:solidFill>
                <a:srgbClr val="C000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643438" y="1071546"/>
            <a:ext cx="78581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164305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dirty="0" smtClean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uk-UA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егулюють вибір морфем, їх розташування і сполучення у складі слова</a:t>
            </a:r>
            <a:endParaRPr kumimoji="0" lang="uk-UA" sz="28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6" name="32-конечная звезда 5"/>
          <p:cNvSpPr/>
          <p:nvPr/>
        </p:nvSpPr>
        <p:spPr>
          <a:xfrm>
            <a:off x="0" y="2857496"/>
            <a:ext cx="1714480" cy="1785950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err="1" smtClean="0">
                <a:solidFill>
                  <a:srgbClr val="FFFF00"/>
                </a:solidFill>
              </a:rPr>
              <a:t>Вечо-ринка</a:t>
            </a:r>
            <a:endParaRPr lang="uk-UA" sz="1600" b="1" i="1" dirty="0">
              <a:solidFill>
                <a:srgbClr val="FFFF00"/>
              </a:solidFill>
            </a:endParaRPr>
          </a:p>
        </p:txBody>
      </p:sp>
      <p:sp>
        <p:nvSpPr>
          <p:cNvPr id="7" name="32-конечная звезда 6"/>
          <p:cNvSpPr/>
          <p:nvPr/>
        </p:nvSpPr>
        <p:spPr>
          <a:xfrm>
            <a:off x="1428728" y="5072050"/>
            <a:ext cx="1714480" cy="1785950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err="1" smtClean="0">
                <a:solidFill>
                  <a:srgbClr val="FFFF00"/>
                </a:solidFill>
              </a:rPr>
              <a:t>Вес-ною</a:t>
            </a:r>
            <a:endParaRPr lang="uk-UA" sz="1600" b="1" i="1" dirty="0">
              <a:solidFill>
                <a:srgbClr val="FFFF00"/>
              </a:solidFill>
            </a:endParaRPr>
          </a:p>
        </p:txBody>
      </p:sp>
      <p:sp>
        <p:nvSpPr>
          <p:cNvPr id="8" name="32-конечная звезда 7"/>
          <p:cNvSpPr/>
          <p:nvPr/>
        </p:nvSpPr>
        <p:spPr>
          <a:xfrm>
            <a:off x="500034" y="4143380"/>
            <a:ext cx="1714480" cy="1785950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err="1" smtClean="0">
                <a:solidFill>
                  <a:srgbClr val="FFFF00"/>
                </a:solidFill>
              </a:rPr>
              <a:t>Пра-чечна</a:t>
            </a:r>
            <a:endParaRPr lang="uk-UA" sz="1600" b="1" i="1" dirty="0">
              <a:solidFill>
                <a:srgbClr val="FFFF00"/>
              </a:solidFill>
            </a:endParaRPr>
          </a:p>
        </p:txBody>
      </p:sp>
      <p:sp>
        <p:nvSpPr>
          <p:cNvPr id="9" name="32-конечная звезда 8"/>
          <p:cNvSpPr/>
          <p:nvPr/>
        </p:nvSpPr>
        <p:spPr>
          <a:xfrm>
            <a:off x="-142908" y="5072050"/>
            <a:ext cx="1714480" cy="1785950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err="1" smtClean="0">
                <a:solidFill>
                  <a:srgbClr val="FFFF00"/>
                </a:solidFill>
              </a:rPr>
              <a:t>Домо-госпо-дарка</a:t>
            </a:r>
            <a:endParaRPr lang="uk-UA" sz="1600" b="1" i="1" dirty="0">
              <a:solidFill>
                <a:srgbClr val="FFFF00"/>
              </a:solidFill>
            </a:endParaRPr>
          </a:p>
        </p:txBody>
      </p:sp>
      <p:sp>
        <p:nvSpPr>
          <p:cNvPr id="10" name="Солнце 9"/>
          <p:cNvSpPr/>
          <p:nvPr/>
        </p:nvSpPr>
        <p:spPr>
          <a:xfrm>
            <a:off x="6857984" y="2071678"/>
            <a:ext cx="2286016" cy="214314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rgbClr val="0070C0"/>
                </a:solidFill>
              </a:rPr>
              <a:t>Вечір-ка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11" name="Солнце 10"/>
          <p:cNvSpPr/>
          <p:nvPr/>
        </p:nvSpPr>
        <p:spPr>
          <a:xfrm rot="21396054">
            <a:off x="5286380" y="2786058"/>
            <a:ext cx="2428892" cy="2214578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rgbClr val="0070C0"/>
                </a:solidFill>
              </a:rPr>
              <a:t>Праль-ня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14" name="Солнце 13"/>
          <p:cNvSpPr/>
          <p:nvPr/>
        </p:nvSpPr>
        <p:spPr>
          <a:xfrm>
            <a:off x="5286380" y="4786322"/>
            <a:ext cx="2500330" cy="2071678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rgbClr val="0070C0"/>
                </a:solidFill>
              </a:rPr>
              <a:t>Навес-ні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13" name="Солнце 12"/>
          <p:cNvSpPr/>
          <p:nvPr/>
        </p:nvSpPr>
        <p:spPr>
          <a:xfrm rot="1298642">
            <a:off x="6761576" y="4013060"/>
            <a:ext cx="2438349" cy="2267378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rgbClr val="0070C0"/>
                </a:solidFill>
              </a:rPr>
              <a:t>Домо-госпо-диня</a:t>
            </a:r>
            <a:endParaRPr lang="uk-UA" dirty="0">
              <a:solidFill>
                <a:srgbClr val="0070C0"/>
              </a:solidFill>
            </a:endParaRPr>
          </a:p>
        </p:txBody>
      </p:sp>
      <p:pic>
        <p:nvPicPr>
          <p:cNvPr id="19458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5292547"/>
            <a:ext cx="1829714" cy="1565453"/>
          </a:xfrm>
          <a:prstGeom prst="rect">
            <a:avLst/>
          </a:prstGeom>
          <a:noFill/>
        </p:spPr>
      </p:pic>
      <p:pic>
        <p:nvPicPr>
          <p:cNvPr id="18" name="Рисунок 17" descr="c55f7071f34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0"/>
            <a:ext cx="1190625" cy="6667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55f7071f34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0"/>
            <a:ext cx="2071702" cy="1071570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928670"/>
            <a:ext cx="85725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Морфологічні норми</a:t>
            </a:r>
            <a:endParaRPr kumimoji="0" lang="uk-UA" sz="4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214554"/>
            <a:ext cx="8715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rgbClr val="002060"/>
                </a:solidFill>
              </a:rPr>
              <a:t>Регулюють вибір варіантів морфологічної форми слова і варіантів її поєднання з іншими словами.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143372" y="1571612"/>
            <a:ext cx="78581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571876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Наприклад: 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 rot="10800000">
            <a:off x="571472" y="4143356"/>
            <a:ext cx="2357454" cy="2714644"/>
          </a:xfrm>
          <a:prstGeom prst="wedgeRectCallout">
            <a:avLst>
              <a:gd name="adj1" fmla="val -21366"/>
              <a:gd name="adj2" fmla="val 564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42910" y="4357694"/>
            <a:ext cx="214314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вживання закінчень кличного відмінка: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пане професоре, Андрію Петровичу, Ольго Василівно, добродію </a:t>
            </a:r>
            <a:r>
              <a:rPr kumimoji="0" lang="uk-UA" b="1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Панчук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 rot="10800000">
            <a:off x="3286116" y="3357562"/>
            <a:ext cx="2714644" cy="3500438"/>
          </a:xfrm>
          <a:prstGeom prst="wedgeRectCallout">
            <a:avLst>
              <a:gd name="adj1" fmla="val -21366"/>
              <a:gd name="adj2" fmla="val 564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2000" dirty="0"/>
          </a:p>
        </p:txBody>
      </p:sp>
      <p:sp>
        <p:nvSpPr>
          <p:cNvPr id="12" name="Прямоугольная выноска 11"/>
          <p:cNvSpPr/>
          <p:nvPr/>
        </p:nvSpPr>
        <p:spPr>
          <a:xfrm rot="10800000">
            <a:off x="6286512" y="4143356"/>
            <a:ext cx="2357454" cy="2714644"/>
          </a:xfrm>
          <a:prstGeom prst="wedgeRectCallout">
            <a:avLst>
              <a:gd name="adj1" fmla="val -21366"/>
              <a:gd name="adj2" fmla="val 564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357554" y="3429000"/>
            <a:ext cx="257176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 ступенів порівняння прикметників та прислівників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дорожчий, найдорожчий (а не більш дорожчий, самий дорогий); швидше, найшвидше, якнайшвидше, (а не саме швидше, більш швидше, більш </a:t>
            </a:r>
            <a:r>
              <a:rPr kumimoji="0" lang="uk-UA" b="1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швидкіше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 т.д.); 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357950" y="4214818"/>
            <a:ext cx="221457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чоловічі прізвища на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1" i="1" u="sng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-ко</a:t>
            </a:r>
            <a:r>
              <a:rPr kumimoji="0" lang="uk-UA" sz="1600" b="1" i="1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- </a:t>
            </a:r>
            <a:r>
              <a:rPr kumimoji="0" lang="uk-UA" sz="1600" b="1" i="1" u="sng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</a:t>
            </a:r>
            <a:r>
              <a:rPr kumimoji="0" lang="uk-UA" sz="1600" b="1" i="1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відмінюються: 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Олегові Ткачуку (але Олені Ткачук), Василя Марченка (але Мар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яни Марченко), Максимові </a:t>
            </a: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Брикайлу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(але Тетяні </a:t>
            </a: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Брикайло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 </a:t>
            </a:r>
            <a:endParaRPr kumimoji="0" lang="uk-UA" sz="1600" b="1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4" grpId="0"/>
      <p:bldP spid="5" grpId="0" animBg="1"/>
      <p:bldP spid="6" grpId="0"/>
      <p:bldP spid="7" grpId="0" animBg="1"/>
      <p:bldP spid="9" grpId="0" animBg="1"/>
      <p:bldP spid="12" grpId="0" animBg="1"/>
      <p:bldP spid="20485" grpId="0"/>
      <p:bldP spid="204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Блок-схема: перфолента 26"/>
          <p:cNvSpPr/>
          <p:nvPr/>
        </p:nvSpPr>
        <p:spPr>
          <a:xfrm>
            <a:off x="6286512" y="3857628"/>
            <a:ext cx="2357454" cy="500066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Блок-схема: перфолента 27"/>
          <p:cNvSpPr/>
          <p:nvPr/>
        </p:nvSpPr>
        <p:spPr>
          <a:xfrm>
            <a:off x="6286512" y="4429132"/>
            <a:ext cx="2357454" cy="500066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71472" y="1214422"/>
            <a:ext cx="8001056" cy="2000264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1285852" y="285728"/>
            <a:ext cx="67151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C00000"/>
                </a:solidFill>
              </a:rPr>
              <a:t>Синтаксичні норми</a:t>
            </a:r>
            <a:endParaRPr lang="uk-UA" sz="4400" b="1" i="1" dirty="0">
              <a:solidFill>
                <a:srgbClr val="C000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071934" y="928670"/>
            <a:ext cx="78581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571612"/>
            <a:ext cx="72152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Регулюють вибір варіантів правильної побудови словосполучень і речень, уживання прийменників.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85720" y="3214686"/>
            <a:ext cx="2214578" cy="500066"/>
          </a:xfrm>
          <a:prstGeom prst="wedgeRoundRectCallout">
            <a:avLst>
              <a:gd name="adj1" fmla="val -20833"/>
              <a:gd name="adj2" fmla="val 89928"/>
              <a:gd name="adj3" fmla="val 16667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572264" y="3214686"/>
            <a:ext cx="2214578" cy="500066"/>
          </a:xfrm>
          <a:prstGeom prst="wedgeRoundRectCallout">
            <a:avLst>
              <a:gd name="adj1" fmla="val -20833"/>
              <a:gd name="adj2" fmla="val 89928"/>
              <a:gd name="adj3" fmla="val 16667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3286124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Правильно: </a:t>
            </a:r>
            <a:endParaRPr lang="uk-UA" b="1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643702" y="3286124"/>
            <a:ext cx="2071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Неправильно: 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429388" y="3929066"/>
            <a:ext cx="2071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згідно наказу 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388" y="4500570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по хворобі</a:t>
            </a:r>
            <a:endParaRPr lang="uk-UA" b="1" i="1" dirty="0"/>
          </a:p>
        </p:txBody>
      </p:sp>
      <p:sp>
        <p:nvSpPr>
          <p:cNvPr id="22" name="Блок-схема: перфолента 21"/>
          <p:cNvSpPr/>
          <p:nvPr/>
        </p:nvSpPr>
        <p:spPr>
          <a:xfrm>
            <a:off x="428596" y="3857628"/>
            <a:ext cx="2286016" cy="500066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Блок-схема: перфолента 22"/>
          <p:cNvSpPr/>
          <p:nvPr/>
        </p:nvSpPr>
        <p:spPr>
          <a:xfrm>
            <a:off x="428596" y="4429132"/>
            <a:ext cx="2286016" cy="500066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Блок-схема: перфолента 23"/>
          <p:cNvSpPr/>
          <p:nvPr/>
        </p:nvSpPr>
        <p:spPr>
          <a:xfrm>
            <a:off x="428596" y="5000636"/>
            <a:ext cx="2286016" cy="500066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Блок-схема: перфолента 24"/>
          <p:cNvSpPr/>
          <p:nvPr/>
        </p:nvSpPr>
        <p:spPr>
          <a:xfrm>
            <a:off x="428596" y="5572140"/>
            <a:ext cx="2286016" cy="500066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Блок-схема: перфолента 25"/>
          <p:cNvSpPr/>
          <p:nvPr/>
        </p:nvSpPr>
        <p:spPr>
          <a:xfrm>
            <a:off x="428596" y="6215082"/>
            <a:ext cx="2286016" cy="500066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3929066"/>
            <a:ext cx="2164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/>
              <a:t> згідно з наказом</a:t>
            </a:r>
            <a:endParaRPr lang="uk-UA" b="1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4500570"/>
            <a:ext cx="1919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/>
              <a:t>через хворобу </a:t>
            </a:r>
            <a:endParaRPr lang="uk-UA" b="1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5072074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</a:t>
            </a:r>
            <a:r>
              <a:rPr lang="uk-UA" b="1" i="1" dirty="0" smtClean="0"/>
              <a:t>за допомогою </a:t>
            </a:r>
            <a:endParaRPr lang="uk-UA" b="1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5643578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залежно від </a:t>
            </a:r>
            <a:endParaRPr lang="uk-UA" b="1" i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6286520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незважаючи на це </a:t>
            </a:r>
            <a:endParaRPr lang="uk-UA" b="1" i="1" dirty="0"/>
          </a:p>
        </p:txBody>
      </p:sp>
      <p:sp>
        <p:nvSpPr>
          <p:cNvPr id="29" name="Блок-схема: перфолента 28"/>
          <p:cNvSpPr/>
          <p:nvPr/>
        </p:nvSpPr>
        <p:spPr>
          <a:xfrm>
            <a:off x="6286512" y="5000636"/>
            <a:ext cx="2357454" cy="500066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Блок-схема: перфолента 29"/>
          <p:cNvSpPr/>
          <p:nvPr/>
        </p:nvSpPr>
        <p:spPr>
          <a:xfrm>
            <a:off x="6286512" y="5572140"/>
            <a:ext cx="2357454" cy="500066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Блок-схема: перфолента 30"/>
          <p:cNvSpPr/>
          <p:nvPr/>
        </p:nvSpPr>
        <p:spPr>
          <a:xfrm>
            <a:off x="6286512" y="6215082"/>
            <a:ext cx="2357454" cy="500066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429388" y="5072074"/>
            <a:ext cx="2000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при допомозі 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429388" y="5643578"/>
            <a:ext cx="21431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 залежності від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286512" y="6286520"/>
            <a:ext cx="25003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не дивлячись на це 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2" name="Выноска со стрелками влево/вправо 31"/>
          <p:cNvSpPr/>
          <p:nvPr/>
        </p:nvSpPr>
        <p:spPr>
          <a:xfrm>
            <a:off x="3714744" y="3357562"/>
            <a:ext cx="1571636" cy="3357586"/>
          </a:xfrm>
          <a:prstGeom prst="leftRightArrowCallout">
            <a:avLst>
              <a:gd name="adj1" fmla="val 25000"/>
              <a:gd name="adj2" fmla="val 14818"/>
              <a:gd name="adj3" fmla="val 25000"/>
              <a:gd name="adj4" fmla="val 48123"/>
            </a:avLst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</a:p>
          <a:p>
            <a:pPr algn="ctr"/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50"/>
                            </p:stCondLst>
                            <p:childTnLst>
                              <p:par>
                                <p:cTn id="3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1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1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1" presetClass="emph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6" grpId="0" animBg="1"/>
      <p:bldP spid="2" grpId="0"/>
      <p:bldP spid="3" grpId="0" animBg="1"/>
      <p:bldP spid="8" grpId="0" animBg="1"/>
      <p:bldP spid="9" grpId="0" animBg="1"/>
      <p:bldP spid="10" grpId="0"/>
      <p:bldP spid="21505" grpId="0"/>
      <p:bldP spid="21506" grpId="0"/>
      <p:bldP spid="15" grpId="0"/>
      <p:bldP spid="22" grpId="0" animBg="1"/>
      <p:bldP spid="23" grpId="0" animBg="1"/>
      <p:bldP spid="24" grpId="0" animBg="1"/>
      <p:bldP spid="25" grpId="0" animBg="1"/>
      <p:bldP spid="26" grpId="0" animBg="1"/>
      <p:bldP spid="12" grpId="0"/>
      <p:bldP spid="14" grpId="0"/>
      <p:bldP spid="16" grpId="0"/>
      <p:bldP spid="18" grpId="0"/>
      <p:bldP spid="20" grpId="0"/>
      <p:bldP spid="29" grpId="0" animBg="1"/>
      <p:bldP spid="30" grpId="0" animBg="1"/>
      <p:bldP spid="31" grpId="0" animBg="1"/>
      <p:bldP spid="21507" grpId="0"/>
      <p:bldP spid="21508" grpId="0"/>
      <p:bldP spid="21509" grpId="0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428596" y="1357298"/>
            <a:ext cx="8286808" cy="242889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1500166" y="642918"/>
            <a:ext cx="6500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C00000"/>
                </a:solidFill>
              </a:rPr>
              <a:t>Стилістичні норми</a:t>
            </a:r>
            <a:endParaRPr lang="uk-UA" sz="44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c55f7071f34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0"/>
            <a:ext cx="2643206" cy="1000108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>
            <a:off x="4286248" y="1285860"/>
            <a:ext cx="78581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857364"/>
            <a:ext cx="7572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rgbClr val="002060"/>
                </a:solidFill>
              </a:rPr>
              <a:t>Регулюють вибір слова або синтаксичної конструкції відповідно до умов спілкування і стилю викладу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357694"/>
            <a:ext cx="83582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</a:rPr>
              <a:t>велика кількість</a:t>
            </a:r>
            <a:r>
              <a:rPr lang="uk-UA" sz="2800" b="1" dirty="0" smtClean="0">
                <a:solidFill>
                  <a:srgbClr val="002060"/>
                </a:solidFill>
              </a:rPr>
              <a:t>, а не </a:t>
            </a:r>
            <a:r>
              <a:rPr lang="uk-UA" sz="2800" b="1" i="1" dirty="0" smtClean="0">
                <a:solidFill>
                  <a:srgbClr val="002060"/>
                </a:solidFill>
              </a:rPr>
              <a:t>величезна кількість</a:t>
            </a:r>
            <a:r>
              <a:rPr lang="uk-UA" sz="2800" b="1" dirty="0" smtClean="0">
                <a:solidFill>
                  <a:srgbClr val="002060"/>
                </a:solidFill>
              </a:rPr>
              <a:t> – </a:t>
            </a:r>
            <a:r>
              <a:rPr lang="uk-UA" sz="2800" b="1" dirty="0" smtClean="0">
                <a:solidFill>
                  <a:srgbClr val="C00000"/>
                </a:solidFill>
              </a:rPr>
              <a:t>у науковому стилі</a:t>
            </a:r>
            <a:r>
              <a:rPr lang="uk-UA" sz="2800" b="1" dirty="0" smtClean="0">
                <a:solidFill>
                  <a:srgbClr val="002060"/>
                </a:solidFill>
              </a:rPr>
              <a:t>; </a:t>
            </a:r>
          </a:p>
          <a:p>
            <a:r>
              <a:rPr lang="uk-UA" sz="2800" b="1" i="1" dirty="0" smtClean="0">
                <a:solidFill>
                  <a:srgbClr val="002060"/>
                </a:solidFill>
              </a:rPr>
              <a:t>у зв’язку з тим, що, </a:t>
            </a:r>
            <a:r>
              <a:rPr lang="uk-UA" sz="2800" b="1" dirty="0" smtClean="0">
                <a:solidFill>
                  <a:srgbClr val="002060"/>
                </a:solidFill>
              </a:rPr>
              <a:t>а не </a:t>
            </a:r>
            <a:r>
              <a:rPr lang="uk-UA" sz="2800" b="1" i="1" dirty="0" smtClean="0">
                <a:solidFill>
                  <a:srgbClr val="002060"/>
                </a:solidFill>
              </a:rPr>
              <a:t>бо…</a:t>
            </a:r>
            <a:r>
              <a:rPr lang="uk-UA" sz="2800" b="1" dirty="0" smtClean="0">
                <a:solidFill>
                  <a:srgbClr val="C00000"/>
                </a:solidFill>
              </a:rPr>
              <a:t>в офіційно-діловому стилі</a:t>
            </a:r>
            <a:r>
              <a:rPr lang="uk-UA" sz="2800" b="1" dirty="0" smtClean="0">
                <a:solidFill>
                  <a:srgbClr val="002060"/>
                </a:solidFill>
              </a:rPr>
              <a:t>.</a:t>
            </a:r>
            <a:endParaRPr lang="uk-UA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857488" y="3571876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Наприклад:</a:t>
            </a:r>
            <a:endParaRPr lang="uk-UA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ручка пише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4857760"/>
            <a:ext cx="2500298" cy="18573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 со стрелкой вниз 7"/>
          <p:cNvSpPr/>
          <p:nvPr/>
        </p:nvSpPr>
        <p:spPr>
          <a:xfrm>
            <a:off x="1071538" y="2428868"/>
            <a:ext cx="7143800" cy="1285884"/>
          </a:xfrm>
          <a:prstGeom prst="downArrowCallout">
            <a:avLst>
              <a:gd name="adj1" fmla="val 15069"/>
              <a:gd name="adj2" fmla="val 16724"/>
              <a:gd name="adj3" fmla="val 25000"/>
              <a:gd name="adj4" fmla="val 6497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rot="10800000">
            <a:off x="214282" y="1142984"/>
            <a:ext cx="8643998" cy="1143008"/>
          </a:xfrm>
          <a:prstGeom prst="wedgeRoundRectCallout">
            <a:avLst>
              <a:gd name="adj1" fmla="val -21026"/>
              <a:gd name="adj2" fmla="val 8450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714348" y="142852"/>
            <a:ext cx="6500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i="1" dirty="0" smtClean="0">
                <a:solidFill>
                  <a:srgbClr val="C00000"/>
                </a:solidFill>
              </a:rPr>
              <a:t>Орфографічні норми</a:t>
            </a:r>
            <a:endParaRPr lang="uk-UA" sz="44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книги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0"/>
            <a:ext cx="2286008" cy="15716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72" y="1500174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Охоплюють правила написання слів та їх частин.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285852" y="2428868"/>
            <a:ext cx="67866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 в українській мові пишуться за такими принципами: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 rot="11563184">
            <a:off x="-26122" y="3275536"/>
            <a:ext cx="2521673" cy="2639685"/>
          </a:xfrm>
          <a:prstGeom prst="wedgeEllipseCallout">
            <a:avLst>
              <a:gd name="adj1" fmla="val -111495"/>
              <a:gd name="adj2" fmla="val 68617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ьная выноска 9"/>
          <p:cNvSpPr/>
          <p:nvPr/>
        </p:nvSpPr>
        <p:spPr>
          <a:xfrm rot="11563184">
            <a:off x="2022531" y="4271465"/>
            <a:ext cx="2835709" cy="2465346"/>
          </a:xfrm>
          <a:prstGeom prst="wedgeEllipseCallout">
            <a:avLst>
              <a:gd name="adj1" fmla="val -21787"/>
              <a:gd name="adj2" fmla="val 88158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ьная выноска 10"/>
          <p:cNvSpPr/>
          <p:nvPr/>
        </p:nvSpPr>
        <p:spPr>
          <a:xfrm rot="11563184">
            <a:off x="6400168" y="2903071"/>
            <a:ext cx="2681675" cy="2609796"/>
          </a:xfrm>
          <a:prstGeom prst="wedgeEllipseCallout">
            <a:avLst>
              <a:gd name="adj1" fmla="val 112331"/>
              <a:gd name="adj2" fmla="val 952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ьная выноска 11"/>
          <p:cNvSpPr/>
          <p:nvPr/>
        </p:nvSpPr>
        <p:spPr>
          <a:xfrm rot="11563184">
            <a:off x="4645687" y="4261725"/>
            <a:ext cx="2528956" cy="2597021"/>
          </a:xfrm>
          <a:prstGeom prst="wedgeEllipseCallout">
            <a:avLst>
              <a:gd name="adj1" fmla="val 63045"/>
              <a:gd name="adj2" fmla="val 64758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 rot="19617911">
            <a:off x="162884" y="3874464"/>
            <a:ext cx="192879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фонетичним 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(пишуться так як і вимовляються):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випробувати, підрозділ , дата, бланк;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 rot="686640">
            <a:off x="2285984" y="4376331"/>
            <a:ext cx="22859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морфологічним 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(позначення на письмі складових частин слова незалежно від їхньої вимови): </a:t>
            </a:r>
            <a:r>
              <a:rPr kumimoji="0" lang="uk-UA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підписуєшся, укладається, безстроковий, зчитувати;</a:t>
            </a:r>
            <a:endParaRPr kumimoji="0" lang="uk-UA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 rot="20691176">
            <a:off x="4729455" y="4526981"/>
            <a:ext cx="233249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історичним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(букви, морфеми, слова пишуться за традицією, а не відповідно до існуючих норм):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дзвінок, рівень, меншості,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черговий;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345213">
            <a:off x="6664896" y="3079480"/>
            <a:ext cx="25230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смисловим </a:t>
            </a:r>
          </a:p>
          <a:p>
            <a:pPr algn="ctr"/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(різне написання однозвучних слів, які мають неоднакове значення):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напам'ять – на пам'ять, вишневе –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Вишневе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проте – про те.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5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950"/>
                            </p:stCondLst>
                            <p:childTnLst>
                              <p:par>
                                <p:cTn id="2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2" grpId="0"/>
      <p:bldP spid="2" grpId="1"/>
      <p:bldP spid="4" grpId="0"/>
      <p:bldP spid="3073" grpId="0"/>
      <p:bldP spid="9" grpId="0" animBg="1"/>
      <p:bldP spid="10" grpId="0" animBg="1"/>
      <p:bldP spid="11" grpId="0" animBg="1"/>
      <p:bldP spid="12" grpId="0" animBg="1"/>
      <p:bldP spid="3074" grpId="0"/>
      <p:bldP spid="3075" grpId="0"/>
      <p:bldP spid="3076" grpId="0"/>
      <p:bldP spid="16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102364121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70B294C-3536-4D1D-9981-52CF2C869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TS102364121</Template>
  <TotalTime>2041</TotalTime>
  <Words>849</Words>
  <Application>Microsoft Office PowerPoint</Application>
  <PresentationFormat>Экран (4:3)</PresentationFormat>
  <Paragraphs>154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Lucida Sans Unicode</vt:lpstr>
      <vt:lpstr>Tahoma</vt:lpstr>
      <vt:lpstr>Times New Roman</vt:lpstr>
      <vt:lpstr>Verdana</vt:lpstr>
      <vt:lpstr>Wingdings 2</vt:lpstr>
      <vt:lpstr>Wingdings 3</vt:lpstr>
      <vt:lpstr>TS102364121</vt:lpstr>
      <vt:lpstr>Открытая</vt:lpstr>
      <vt:lpstr>Мовні норми. Мовленнєві помилки </vt:lpstr>
      <vt:lpstr> Типи норм </vt:lpstr>
      <vt:lpstr>Акцентуаційні норми   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Мовні норми. Мовленнєві помилки</dc:title>
  <dc:creator>111</dc:creator>
  <cp:lastModifiedBy>Ирина</cp:lastModifiedBy>
  <cp:revision>190</cp:revision>
  <dcterms:created xsi:type="dcterms:W3CDTF">2011-06-27T13:26:09Z</dcterms:created>
  <dcterms:modified xsi:type="dcterms:W3CDTF">2021-10-23T08:09:34Z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TC023641219991</vt:lpwstr>
  </property>
</Properties>
</file>