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307" r:id="rId3"/>
    <p:sldId id="319" r:id="rId4"/>
    <p:sldId id="330" r:id="rId5"/>
    <p:sldId id="329" r:id="rId6"/>
    <p:sldId id="320" r:id="rId7"/>
    <p:sldId id="321" r:id="rId8"/>
    <p:sldId id="322" r:id="rId9"/>
    <p:sldId id="323" r:id="rId10"/>
    <p:sldId id="324" r:id="rId11"/>
    <p:sldId id="325" r:id="rId12"/>
    <p:sldId id="315" r:id="rId13"/>
    <p:sldId id="316" r:id="rId14"/>
    <p:sldId id="328" r:id="rId15"/>
    <p:sldId id="327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6" autoAdjust="0"/>
    <p:restoredTop sz="87399" autoAdjust="0"/>
  </p:normalViewPr>
  <p:slideViewPr>
    <p:cSldViewPr snapToGrid="0">
      <p:cViewPr varScale="1">
        <p:scale>
          <a:sx n="88" d="100"/>
          <a:sy n="88" d="100"/>
        </p:scale>
        <p:origin x="7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50313-5EF1-4798-8FB6-71C03137020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2FC87-B5D2-429D-956C-524883F24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7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2FC87-B5D2-429D-956C-524883F24F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88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2FC87-B5D2-429D-956C-524883F24F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43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itcoinaverage.com/" TargetMode="External"/><Relationship Id="rId2" Type="http://schemas.openxmlformats.org/officeDocument/2006/relationships/hyperlink" Target="https://bitcoincharts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itcoinwisdom.com/" TargetMode="External"/><Relationship Id="rId4" Type="http://schemas.openxmlformats.org/officeDocument/2006/relationships/hyperlink" Target="http://www.zeroblock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4548" y="529001"/>
            <a:ext cx="8915399" cy="16361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Технології</a:t>
            </a:r>
            <a:r>
              <a:rPr lang="ru-RU" dirty="0"/>
              <a:t> на </a:t>
            </a:r>
            <a:r>
              <a:rPr lang="ru-RU" dirty="0" err="1"/>
              <a:t>базі</a:t>
            </a:r>
            <a:r>
              <a:rPr lang="ru-RU" dirty="0"/>
              <a:t> </a:t>
            </a:r>
            <a:r>
              <a:rPr lang="ru-RU" dirty="0" err="1"/>
              <a:t>Blockchain</a:t>
            </a:r>
            <a:r>
              <a:rPr lang="ru-RU" dirty="0"/>
              <a:t> та </a:t>
            </a:r>
            <a:r>
              <a:rPr lang="ru-RU" dirty="0" err="1"/>
              <a:t>криптовалюти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1386" y="2050623"/>
            <a:ext cx="10887456" cy="504745"/>
          </a:xfrm>
        </p:spPr>
        <p:txBody>
          <a:bodyPr>
            <a:noAutofit/>
          </a:bodyPr>
          <a:lstStyle/>
          <a:p>
            <a:r>
              <a:rPr lang="uk-UA" sz="2000" dirty="0" smtClean="0"/>
              <a:t>Додаткова лекція</a:t>
            </a:r>
            <a:endParaRPr lang="uk-UA" sz="20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381005" y="266093"/>
            <a:ext cx="8915399" cy="36352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Кафедра </a:t>
            </a:r>
            <a:r>
              <a:rPr lang="uk-UA" dirty="0"/>
              <a:t>е</a:t>
            </a:r>
            <a:r>
              <a:rPr lang="ru-RU" dirty="0" err="1" smtClean="0"/>
              <a:t>кономічної</a:t>
            </a:r>
            <a:r>
              <a:rPr lang="ru-RU" dirty="0" smtClean="0"/>
              <a:t> </a:t>
            </a:r>
            <a:r>
              <a:rPr lang="ru-RU" dirty="0" err="1" smtClean="0"/>
              <a:t>кібернетики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0454" y="2555368"/>
            <a:ext cx="475297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912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878956" y="131141"/>
            <a:ext cx="8792901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транзакції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88216" y="353663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333333"/>
                </a:solidFill>
                <a:latin typeface="NotoSerif"/>
              </a:rPr>
              <a:t>Число </a:t>
            </a:r>
            <a:r>
              <a:rPr lang="ru-RU" dirty="0" err="1">
                <a:solidFill>
                  <a:srgbClr val="333333"/>
                </a:solidFill>
                <a:latin typeface="NotoSerif"/>
              </a:rPr>
              <a:t>входів</a:t>
            </a:r>
            <a:r>
              <a:rPr lang="ru-RU" dirty="0">
                <a:solidFill>
                  <a:srgbClr val="333333"/>
                </a:solidFill>
                <a:latin typeface="NotoSerif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NotoSerif"/>
              </a:rPr>
              <a:t>транзакції</a:t>
            </a:r>
            <a:endParaRPr lang="ru-RU" dirty="0">
              <a:solidFill>
                <a:srgbClr val="333333"/>
              </a:solidFill>
              <a:latin typeface="NotoSerif"/>
            </a:endParaRPr>
          </a:p>
          <a:p>
            <a:r>
              <a:rPr lang="ru-RU" dirty="0" smtClean="0">
                <a:solidFill>
                  <a:srgbClr val="333333"/>
                </a:solidFill>
                <a:latin typeface="NotoSerif"/>
              </a:rPr>
              <a:t>Число </a:t>
            </a:r>
            <a:r>
              <a:rPr lang="ru-RU" dirty="0" err="1">
                <a:solidFill>
                  <a:srgbClr val="333333"/>
                </a:solidFill>
                <a:latin typeface="NotoSerif"/>
              </a:rPr>
              <a:t>виходів</a:t>
            </a:r>
            <a:r>
              <a:rPr lang="ru-RU" dirty="0">
                <a:solidFill>
                  <a:srgbClr val="333333"/>
                </a:solidFill>
                <a:latin typeface="NotoSerif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NotoSerif"/>
              </a:rPr>
              <a:t>транзакції</a:t>
            </a:r>
            <a:endParaRPr lang="ru-RU" dirty="0">
              <a:solidFill>
                <a:srgbClr val="333333"/>
              </a:solidFill>
              <a:latin typeface="NotoSerif"/>
            </a:endParaRPr>
          </a:p>
          <a:p>
            <a:r>
              <a:rPr lang="ru-RU" dirty="0" smtClean="0">
                <a:solidFill>
                  <a:srgbClr val="333333"/>
                </a:solidFill>
                <a:latin typeface="NotoSerif"/>
              </a:rPr>
              <a:t>3</a:t>
            </a:r>
            <a:endParaRPr lang="en-US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657721"/>
              </p:ext>
            </p:extLst>
          </p:nvPr>
        </p:nvGraphicFramePr>
        <p:xfrm>
          <a:off x="1326508" y="1146070"/>
          <a:ext cx="101600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6667">
                  <a:extLst>
                    <a:ext uri="{9D8B030D-6E8A-4147-A177-3AD203B41FA5}">
                      <a16:colId xmlns:a16="http://schemas.microsoft.com/office/drawing/2014/main" val="1547877745"/>
                    </a:ext>
                  </a:extLst>
                </a:gridCol>
                <a:gridCol w="1777135">
                  <a:extLst>
                    <a:ext uri="{9D8B030D-6E8A-4147-A177-3AD203B41FA5}">
                      <a16:colId xmlns:a16="http://schemas.microsoft.com/office/drawing/2014/main" val="961649609"/>
                    </a:ext>
                  </a:extLst>
                </a:gridCol>
                <a:gridCol w="4996198">
                  <a:extLst>
                    <a:ext uri="{9D8B030D-6E8A-4147-A177-3AD203B41FA5}">
                      <a16:colId xmlns:a16="http://schemas.microsoft.com/office/drawing/2014/main" val="33926399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NotoSerif-Bold"/>
                        </a:rPr>
                        <a:t>Розмір</a:t>
                      </a:r>
                      <a:endParaRPr lang="en-US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NotoSerif-Bold"/>
                        </a:rPr>
                        <a:t>Поле</a:t>
                      </a:r>
                      <a:endParaRPr lang="en-US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NotoSerif-Bold"/>
                        </a:rPr>
                        <a:t>Опис</a:t>
                      </a:r>
                      <a:endParaRPr lang="ru-RU" b="1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NotoSerif-Bold"/>
                      </a:endParaRPr>
                    </a:p>
                    <a:p>
                      <a:endParaRPr lang="en-US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682545"/>
                  </a:ext>
                </a:extLst>
              </a:tr>
              <a:tr h="61800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333333"/>
                          </a:solidFill>
                          <a:latin typeface="NotoSerif"/>
                        </a:rPr>
                        <a:t>4 байта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rgbClr val="333333"/>
                          </a:solidFill>
                          <a:latin typeface="NotoSerif"/>
                        </a:rPr>
                        <a:t>Версія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rgbClr val="333333"/>
                          </a:solidFill>
                          <a:latin typeface="NotoSerif"/>
                        </a:rPr>
                        <a:t>Описує</a:t>
                      </a:r>
                      <a:r>
                        <a:rPr lang="ru-RU" dirty="0" smtClean="0">
                          <a:solidFill>
                            <a:srgbClr val="333333"/>
                          </a:solidFill>
                          <a:latin typeface="NotoSerif"/>
                        </a:rPr>
                        <a:t> </a:t>
                      </a:r>
                      <a:r>
                        <a:rPr lang="ru-RU" dirty="0" err="1" smtClean="0">
                          <a:solidFill>
                            <a:srgbClr val="333333"/>
                          </a:solidFill>
                          <a:latin typeface="NotoSerif"/>
                        </a:rPr>
                        <a:t>які</a:t>
                      </a:r>
                      <a:r>
                        <a:rPr lang="ru-RU" dirty="0" smtClean="0">
                          <a:solidFill>
                            <a:srgbClr val="333333"/>
                          </a:solidFill>
                          <a:latin typeface="NotoSerif"/>
                        </a:rPr>
                        <a:t> правила </a:t>
                      </a:r>
                      <a:r>
                        <a:rPr lang="ru-RU" dirty="0" err="1" smtClean="0">
                          <a:solidFill>
                            <a:srgbClr val="333333"/>
                          </a:solidFill>
                          <a:latin typeface="NotoSerif"/>
                        </a:rPr>
                        <a:t>підпорядковується</a:t>
                      </a:r>
                      <a:r>
                        <a:rPr lang="ru-RU" dirty="0" smtClean="0">
                          <a:solidFill>
                            <a:srgbClr val="333333"/>
                          </a:solidFill>
                          <a:latin typeface="NotoSerif"/>
                        </a:rPr>
                        <a:t> дана </a:t>
                      </a:r>
                      <a:r>
                        <a:rPr lang="ru-RU" dirty="0" err="1" smtClean="0">
                          <a:solidFill>
                            <a:srgbClr val="333333"/>
                          </a:solidFill>
                          <a:latin typeface="NotoSerif"/>
                        </a:rPr>
                        <a:t>транзакція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293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3333"/>
                          </a:solidFill>
                          <a:latin typeface="NotoSerif"/>
                        </a:rPr>
                        <a:t>1-9</a:t>
                      </a:r>
                      <a:r>
                        <a:rPr lang="ru-RU" dirty="0" smtClean="0">
                          <a:solidFill>
                            <a:srgbClr val="333333"/>
                          </a:solidFill>
                          <a:latin typeface="NotoSerif"/>
                        </a:rPr>
                        <a:t> </a:t>
                      </a:r>
                      <a:r>
                        <a:rPr lang="ru-RU" dirty="0" err="1" smtClean="0">
                          <a:solidFill>
                            <a:srgbClr val="333333"/>
                          </a:solidFill>
                          <a:latin typeface="NotoSerif"/>
                        </a:rPr>
                        <a:t>байтів</a:t>
                      </a:r>
                      <a:r>
                        <a:rPr lang="ru-RU" dirty="0" smtClean="0">
                          <a:solidFill>
                            <a:srgbClr val="333333"/>
                          </a:solidFill>
                          <a:latin typeface="NotoSerif"/>
                        </a:rPr>
                        <a:t> (</a:t>
                      </a:r>
                      <a:r>
                        <a:rPr lang="en-US" dirty="0" err="1" smtClean="0">
                          <a:solidFill>
                            <a:srgbClr val="333333"/>
                          </a:solidFill>
                          <a:latin typeface="NotoSerif"/>
                        </a:rPr>
                        <a:t>VarInt</a:t>
                      </a:r>
                      <a:r>
                        <a:rPr lang="en-US" dirty="0" smtClean="0">
                          <a:solidFill>
                            <a:srgbClr val="333333"/>
                          </a:solidFill>
                          <a:latin typeface="NotoSerif"/>
                        </a:rPr>
                        <a:t>) </a:t>
                      </a:r>
                      <a:r>
                        <a:rPr lang="ru-RU" dirty="0" err="1" smtClean="0">
                          <a:solidFill>
                            <a:srgbClr val="333333"/>
                          </a:solidFill>
                          <a:latin typeface="NotoSerif"/>
                        </a:rPr>
                        <a:t>Змінний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rgbClr val="333333"/>
                          </a:solidFill>
                          <a:latin typeface="NotoSerif"/>
                        </a:rPr>
                        <a:t>Лічильник</a:t>
                      </a:r>
                      <a:r>
                        <a:rPr lang="ru-RU" dirty="0" smtClean="0">
                          <a:solidFill>
                            <a:srgbClr val="333333"/>
                          </a:solidFill>
                          <a:latin typeface="NotoSerif"/>
                        </a:rPr>
                        <a:t> </a:t>
                      </a:r>
                      <a:r>
                        <a:rPr lang="ru-RU" dirty="0" err="1" smtClean="0">
                          <a:solidFill>
                            <a:srgbClr val="333333"/>
                          </a:solidFill>
                          <a:latin typeface="NotoSerif"/>
                        </a:rPr>
                        <a:t>входів</a:t>
                      </a:r>
                      <a:r>
                        <a:rPr lang="ru-RU" dirty="0" smtClean="0">
                          <a:solidFill>
                            <a:srgbClr val="333333"/>
                          </a:solidFill>
                          <a:latin typeface="NotoSerif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333333"/>
                          </a:solidFill>
                          <a:latin typeface="NotoSerif"/>
                        </a:rPr>
                        <a:t>Входи Один </a:t>
                      </a:r>
                      <a:r>
                        <a:rPr lang="ru-RU" dirty="0" err="1" smtClean="0">
                          <a:solidFill>
                            <a:srgbClr val="333333"/>
                          </a:solidFill>
                          <a:latin typeface="NotoSerif"/>
                        </a:rPr>
                        <a:t>або</a:t>
                      </a:r>
                      <a:r>
                        <a:rPr lang="ru-RU" dirty="0" smtClean="0">
                          <a:solidFill>
                            <a:srgbClr val="333333"/>
                          </a:solidFill>
                          <a:latin typeface="NotoSerif"/>
                        </a:rPr>
                        <a:t> </a:t>
                      </a:r>
                      <a:r>
                        <a:rPr lang="ru-RU" dirty="0" err="1" smtClean="0">
                          <a:solidFill>
                            <a:srgbClr val="333333"/>
                          </a:solidFill>
                          <a:latin typeface="NotoSerif"/>
                        </a:rPr>
                        <a:t>кілька</a:t>
                      </a:r>
                      <a:r>
                        <a:rPr lang="ru-RU" dirty="0" smtClean="0">
                          <a:solidFill>
                            <a:srgbClr val="333333"/>
                          </a:solidFill>
                          <a:latin typeface="NotoSerif"/>
                        </a:rPr>
                        <a:t> </a:t>
                      </a:r>
                      <a:r>
                        <a:rPr lang="ru-RU" dirty="0" err="1" smtClean="0">
                          <a:solidFill>
                            <a:srgbClr val="333333"/>
                          </a:solidFill>
                          <a:latin typeface="NotoSerif"/>
                        </a:rPr>
                        <a:t>входів</a:t>
                      </a:r>
                      <a:r>
                        <a:rPr lang="ru-RU" dirty="0" smtClean="0">
                          <a:solidFill>
                            <a:srgbClr val="333333"/>
                          </a:solidFill>
                          <a:latin typeface="NotoSerif"/>
                        </a:rPr>
                        <a:t> </a:t>
                      </a:r>
                      <a:r>
                        <a:rPr lang="ru-RU" dirty="0" err="1" smtClean="0">
                          <a:solidFill>
                            <a:srgbClr val="333333"/>
                          </a:solidFill>
                          <a:latin typeface="NotoSerif"/>
                        </a:rPr>
                        <a:t>транзакції</a:t>
                      </a:r>
                      <a:endParaRPr lang="ru-RU" dirty="0" smtClean="0">
                        <a:solidFill>
                          <a:srgbClr val="333333"/>
                        </a:solidFill>
                        <a:latin typeface="NotoSerif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486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333333"/>
                          </a:solidFill>
                          <a:latin typeface="NotoSerif"/>
                        </a:rPr>
                        <a:t>1-9 </a:t>
                      </a:r>
                      <a:r>
                        <a:rPr lang="ru-RU" dirty="0" err="1" smtClean="0">
                          <a:solidFill>
                            <a:srgbClr val="333333"/>
                          </a:solidFill>
                          <a:latin typeface="NotoSerif"/>
                        </a:rPr>
                        <a:t>байтів</a:t>
                      </a:r>
                      <a:r>
                        <a:rPr lang="ru-RU" dirty="0" smtClean="0">
                          <a:solidFill>
                            <a:srgbClr val="333333"/>
                          </a:solidFill>
                          <a:latin typeface="NotoSerif"/>
                        </a:rPr>
                        <a:t> (</a:t>
                      </a:r>
                      <a:r>
                        <a:rPr lang="en-US" dirty="0" err="1" smtClean="0">
                          <a:solidFill>
                            <a:srgbClr val="333333"/>
                          </a:solidFill>
                          <a:latin typeface="NotoSerif"/>
                        </a:rPr>
                        <a:t>VarInt</a:t>
                      </a:r>
                      <a:r>
                        <a:rPr lang="en-US" dirty="0" smtClean="0">
                          <a:solidFill>
                            <a:srgbClr val="333333"/>
                          </a:solidFill>
                          <a:latin typeface="NotoSerif"/>
                        </a:rPr>
                        <a:t>) </a:t>
                      </a:r>
                      <a:r>
                        <a:rPr lang="ru-RU" dirty="0" err="1" smtClean="0">
                          <a:solidFill>
                            <a:srgbClr val="333333"/>
                          </a:solidFill>
                          <a:latin typeface="NotoSerif"/>
                        </a:rPr>
                        <a:t>Змінний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rgbClr val="333333"/>
                          </a:solidFill>
                          <a:latin typeface="NotoSerif"/>
                        </a:rPr>
                        <a:t>Виходи</a:t>
                      </a:r>
                      <a:r>
                        <a:rPr lang="ru-RU" dirty="0" smtClean="0">
                          <a:solidFill>
                            <a:srgbClr val="333333"/>
                          </a:solidFill>
                          <a:latin typeface="NotoSerif"/>
                        </a:rPr>
                        <a:t> Один </a:t>
                      </a:r>
                      <a:r>
                        <a:rPr lang="ru-RU" dirty="0" err="1" smtClean="0">
                          <a:solidFill>
                            <a:srgbClr val="333333"/>
                          </a:solidFill>
                          <a:latin typeface="NotoSerif"/>
                        </a:rPr>
                        <a:t>або</a:t>
                      </a:r>
                      <a:r>
                        <a:rPr lang="ru-RU" dirty="0" smtClean="0">
                          <a:solidFill>
                            <a:srgbClr val="333333"/>
                          </a:solidFill>
                          <a:latin typeface="NotoSerif"/>
                        </a:rPr>
                        <a:t> </a:t>
                      </a:r>
                      <a:r>
                        <a:rPr lang="ru-RU" dirty="0" err="1" smtClean="0">
                          <a:solidFill>
                            <a:srgbClr val="333333"/>
                          </a:solidFill>
                          <a:latin typeface="NotoSerif"/>
                        </a:rPr>
                        <a:t>кілька</a:t>
                      </a:r>
                      <a:r>
                        <a:rPr lang="ru-RU" dirty="0" smtClean="0">
                          <a:solidFill>
                            <a:srgbClr val="333333"/>
                          </a:solidFill>
                          <a:latin typeface="NotoSerif"/>
                        </a:rPr>
                        <a:t> </a:t>
                      </a:r>
                      <a:r>
                        <a:rPr lang="ru-RU" dirty="0" err="1" smtClean="0">
                          <a:solidFill>
                            <a:srgbClr val="333333"/>
                          </a:solidFill>
                          <a:latin typeface="NotoSerif"/>
                        </a:rPr>
                        <a:t>виходів</a:t>
                      </a:r>
                      <a:r>
                        <a:rPr lang="ru-RU" dirty="0" smtClean="0">
                          <a:solidFill>
                            <a:srgbClr val="333333"/>
                          </a:solidFill>
                          <a:latin typeface="NotoSerif"/>
                        </a:rPr>
                        <a:t> </a:t>
                      </a:r>
                      <a:r>
                        <a:rPr lang="ru-RU" dirty="0" err="1" smtClean="0">
                          <a:solidFill>
                            <a:srgbClr val="333333"/>
                          </a:solidFill>
                          <a:latin typeface="NotoSerif"/>
                        </a:rPr>
                        <a:t>транзакції</a:t>
                      </a:r>
                      <a:endParaRPr lang="ru-RU" dirty="0" smtClean="0">
                        <a:solidFill>
                          <a:srgbClr val="333333"/>
                        </a:solidFill>
                        <a:latin typeface="NotoSerif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713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333333"/>
                          </a:solidFill>
                          <a:latin typeface="NotoSerif"/>
                        </a:rPr>
                        <a:t>4 </a:t>
                      </a:r>
                      <a:r>
                        <a:rPr lang="ru-RU" dirty="0" err="1" smtClean="0">
                          <a:solidFill>
                            <a:srgbClr val="333333"/>
                          </a:solidFill>
                          <a:latin typeface="NotoSerif"/>
                        </a:rPr>
                        <a:t>байти</a:t>
                      </a:r>
                      <a:r>
                        <a:rPr lang="ru-RU" dirty="0" smtClean="0">
                          <a:solidFill>
                            <a:srgbClr val="333333"/>
                          </a:solidFill>
                          <a:latin typeface="NotoSerif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333333"/>
                          </a:solidFill>
                          <a:latin typeface="NotoSerif"/>
                        </a:rPr>
                        <a:t>Locktime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333333"/>
                          </a:solidFill>
                          <a:latin typeface="NotoSerif"/>
                        </a:rPr>
                        <a:t>UNIX-</a:t>
                      </a:r>
                      <a:r>
                        <a:rPr lang="ru-RU" dirty="0" smtClean="0">
                          <a:solidFill>
                            <a:srgbClr val="333333"/>
                          </a:solidFill>
                          <a:latin typeface="NotoSerif"/>
                        </a:rPr>
                        <a:t>час </a:t>
                      </a:r>
                      <a:r>
                        <a:rPr lang="ru-RU" dirty="0" err="1" smtClean="0">
                          <a:solidFill>
                            <a:srgbClr val="333333"/>
                          </a:solidFill>
                          <a:latin typeface="NotoSerif"/>
                        </a:rPr>
                        <a:t>або</a:t>
                      </a:r>
                      <a:r>
                        <a:rPr lang="ru-RU" dirty="0" smtClean="0">
                          <a:solidFill>
                            <a:srgbClr val="333333"/>
                          </a:solidFill>
                          <a:latin typeface="NotoSerif"/>
                        </a:rPr>
                        <a:t> номер блоку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675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188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878956" y="131141"/>
            <a:ext cx="8792901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Вхід транзакції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22437" y="988964"/>
            <a:ext cx="1006473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будівельний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блок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Біткоїн-транзакції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витрачений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транзакції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unspent transaction output)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UTXO. UTXO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неподільні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шматки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біткоінов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прив'язані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конкретного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записані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blockchain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валютою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Мережа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Bitcoin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відстежує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невитрачені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UTXO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момент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мільйони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налічують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Щоразу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Біткоін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сума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записується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blockchain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UTXO.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чином,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біткоїни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розкидані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UTXO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сотень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транзакцій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сотень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блоків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UTXO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довільне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кратне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сатоші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 само, як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доларах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два знаки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біткоїни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дробити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вісім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сатоші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71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78956" y="131141"/>
            <a:ext cx="8792901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Виходи транзакції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7978" y="873652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Кожна транзакція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Bitcoin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створює виходи, які записуються в бухгалтерську книгу.</a:t>
            </a:r>
          </a:p>
          <a:p>
            <a:pPr algn="just"/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Біткоїн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Майже всі ці виходи, за одним винятком, складають непотрачені виходи транзакцій або UTXO (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unspent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transaction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outputs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які потім розпізнаються всією мережею та доступні власнику для використання у майбутніх транзакції. Відправка комусь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біткоїнів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це створення невитраченого виходу транзакції (UTXO), зареєстрованого на адресата. UTXO відстежуються кожним повним вузлом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Bitcoin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вигляді набору даних званого безліч UTXO або пулом UTXO, що міститься у базі даних. Нові транзакції споживають (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витратжують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один або кілька з цих виходів з множини UTXO. Виходи транзакції складаються із двох частин:</a:t>
            </a: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Сума в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біткоінах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номінованих у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сатошах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найменшої розрахункової одиниці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Біткоїн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замикаючий сценарій, також відомий як "обтяження", яке "замикає" цю суму, вказавши умови, які мають бути дотримані, щоб можна було витратити виходи.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61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809508" y="327911"/>
            <a:ext cx="96610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Дерево </a:t>
            </a:r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Меркле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817" y="1643865"/>
            <a:ext cx="8902383" cy="443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8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809508" y="327911"/>
            <a:ext cx="96610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Заголовок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блокчейну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563" y="912686"/>
            <a:ext cx="6542084" cy="588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56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809508" y="327911"/>
            <a:ext cx="96610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Хеш-покажчики та структури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595" y="1014202"/>
            <a:ext cx="3600450" cy="212407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834731" y="2101153"/>
            <a:ext cx="70712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b="1" dirty="0" smtClean="0"/>
              <a:t>Дані</a:t>
            </a:r>
            <a:endParaRPr lang="uk-UA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92782" y="2608984"/>
            <a:ext cx="16423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Хеш-покажчики</a:t>
            </a:r>
            <a:endParaRPr lang="uk-UA" sz="1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36466" y="1014202"/>
            <a:ext cx="49192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 хеш-покажчики можна побудови всіх видів структур даних. Ключова ідея полягає в тому, щоб взяти будь-яку структуру даних - зв'язкові списки, дерево двійкового пошуку або щось подібне, - і реалізувати його за допомогою хеш-покажчиків замість звичайних покажчиків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Рисунок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716" y="3239793"/>
            <a:ext cx="5905500" cy="331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96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2905" y="2753700"/>
            <a:ext cx="8911687" cy="1280890"/>
          </a:xfrm>
        </p:spPr>
        <p:txBody>
          <a:bodyPr/>
          <a:lstStyle/>
          <a:p>
            <a:pPr algn="ctr"/>
            <a:r>
              <a:rPr lang="ru-RU" dirty="0" smtClean="0"/>
              <a:t>До </a:t>
            </a:r>
            <a:r>
              <a:rPr lang="ru-RU" dirty="0" err="1" smtClean="0"/>
              <a:t>нової</a:t>
            </a:r>
            <a:r>
              <a:rPr lang="ru-RU" dirty="0" smtClean="0"/>
              <a:t> </a:t>
            </a:r>
            <a:r>
              <a:rPr lang="ru-RU" dirty="0" err="1" smtClean="0"/>
              <a:t>зустрічі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140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809508" y="327911"/>
            <a:ext cx="8792901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Поточна інформація про </a:t>
            </a:r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криптовалюти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44566" y="1283181"/>
            <a:ext cx="85720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hlinkClick r:id="rId2"/>
              </a:rPr>
              <a:t>Bitcoin Charts</a:t>
            </a:r>
            <a:endParaRPr lang="en-US" b="1" i="1" dirty="0"/>
          </a:p>
          <a:p>
            <a:r>
              <a:rPr lang="ru-RU" dirty="0" err="1"/>
              <a:t>Сервіс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про </a:t>
            </a:r>
            <a:r>
              <a:rPr lang="ru-RU" dirty="0" err="1"/>
              <a:t>поточний</a:t>
            </a:r>
            <a:r>
              <a:rPr lang="ru-RU" dirty="0"/>
              <a:t> курс </a:t>
            </a:r>
            <a:r>
              <a:rPr lang="ru-RU" dirty="0" err="1"/>
              <a:t>Біткоїн</a:t>
            </a:r>
            <a:r>
              <a:rPr lang="ru-RU" dirty="0"/>
              <a:t> на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біржах</a:t>
            </a:r>
            <a:r>
              <a:rPr lang="ru-RU" dirty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всього</a:t>
            </a:r>
            <a:r>
              <a:rPr lang="ru-RU" dirty="0" smtClean="0"/>
              <a:t> </a:t>
            </a:r>
            <a:r>
              <a:rPr lang="ru-RU" dirty="0" err="1"/>
              <a:t>світу</a:t>
            </a:r>
            <a:r>
              <a:rPr lang="ru-RU" dirty="0"/>
              <a:t>, </a:t>
            </a:r>
            <a:r>
              <a:rPr lang="ru-RU" dirty="0" err="1"/>
              <a:t>номінованих</a:t>
            </a:r>
            <a:r>
              <a:rPr lang="ru-RU" dirty="0"/>
              <a:t> у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місцевих</a:t>
            </a:r>
            <a:r>
              <a:rPr lang="ru-RU" dirty="0"/>
              <a:t> валютах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en-US" b="1" i="1" dirty="0">
                <a:hlinkClick r:id="rId3"/>
              </a:rPr>
              <a:t>Bitcoin Average</a:t>
            </a:r>
            <a:endParaRPr lang="en-US" b="1" i="1" dirty="0"/>
          </a:p>
          <a:p>
            <a:r>
              <a:rPr lang="ru-RU" dirty="0"/>
              <a:t>А сайт,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показує</a:t>
            </a:r>
            <a:r>
              <a:rPr lang="ru-RU" dirty="0"/>
              <a:t> </a:t>
            </a:r>
            <a:r>
              <a:rPr lang="ru-RU" dirty="0" err="1"/>
              <a:t>просте</a:t>
            </a:r>
            <a:r>
              <a:rPr lang="ru-RU" dirty="0"/>
              <a:t> </a:t>
            </a:r>
            <a:r>
              <a:rPr lang="ru-RU" dirty="0" err="1"/>
              <a:t>середньозважене</a:t>
            </a:r>
            <a:r>
              <a:rPr lang="ru-RU" dirty="0"/>
              <a:t> курсу по </a:t>
            </a:r>
            <a:r>
              <a:rPr lang="ru-RU" dirty="0" err="1"/>
              <a:t>кожній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валют.</a:t>
            </a:r>
          </a:p>
          <a:p>
            <a:endParaRPr lang="uk-UA" b="1" i="1" dirty="0" smtClean="0"/>
          </a:p>
          <a:p>
            <a:r>
              <a:rPr lang="en-US" b="1" i="1" dirty="0" smtClean="0">
                <a:hlinkClick r:id="rId4"/>
              </a:rPr>
              <a:t>Zero Block</a:t>
            </a:r>
            <a:endParaRPr lang="en-US" b="1" i="1" dirty="0"/>
          </a:p>
          <a:p>
            <a:r>
              <a:rPr lang="ru-RU" dirty="0" err="1"/>
              <a:t>Безкоштовний</a:t>
            </a:r>
            <a:r>
              <a:rPr lang="ru-RU" dirty="0"/>
              <a:t> </a:t>
            </a:r>
            <a:r>
              <a:rPr lang="ru-RU" dirty="0" err="1"/>
              <a:t>додаток</a:t>
            </a:r>
            <a:r>
              <a:rPr lang="ru-RU" dirty="0"/>
              <a:t> для </a:t>
            </a:r>
            <a:r>
              <a:rPr lang="en-US" dirty="0"/>
              <a:t>Android </a:t>
            </a:r>
            <a:r>
              <a:rPr lang="ru-RU" dirty="0"/>
              <a:t>та </a:t>
            </a:r>
            <a:r>
              <a:rPr lang="en-US" dirty="0"/>
              <a:t>IOS,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відображає</a:t>
            </a:r>
            <a:r>
              <a:rPr lang="ru-RU" dirty="0"/>
              <a:t> курс </a:t>
            </a:r>
            <a:r>
              <a:rPr lang="ru-RU" dirty="0" err="1"/>
              <a:t>Біткоїн</a:t>
            </a:r>
            <a:r>
              <a:rPr lang="ru-RU" dirty="0"/>
              <a:t> з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 smtClean="0"/>
              <a:t>бірж</a:t>
            </a:r>
            <a:r>
              <a:rPr lang="ru-RU" dirty="0" smtClean="0"/>
              <a:t> (див</a:t>
            </a:r>
            <a:r>
              <a:rPr lang="ru-RU" dirty="0"/>
              <a:t>. </a:t>
            </a:r>
            <a:r>
              <a:rPr lang="en-US" dirty="0" err="1"/>
              <a:t>ZeroBlock</a:t>
            </a:r>
            <a:r>
              <a:rPr lang="en-US" dirty="0"/>
              <a:t>, </a:t>
            </a:r>
            <a:r>
              <a:rPr lang="ru-RU" dirty="0" err="1"/>
              <a:t>додаток</a:t>
            </a:r>
            <a:r>
              <a:rPr lang="ru-RU" dirty="0"/>
              <a:t> для </a:t>
            </a:r>
            <a:r>
              <a:rPr lang="en-US" dirty="0"/>
              <a:t>Android </a:t>
            </a:r>
            <a:r>
              <a:rPr lang="ru-RU" dirty="0"/>
              <a:t>та </a:t>
            </a:r>
            <a:r>
              <a:rPr lang="en-US" dirty="0"/>
              <a:t>iOS,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відображає</a:t>
            </a:r>
            <a:r>
              <a:rPr lang="ru-RU" dirty="0"/>
              <a:t> курс </a:t>
            </a:r>
            <a:r>
              <a:rPr lang="ru-RU" dirty="0" err="1"/>
              <a:t>Біткоїн</a:t>
            </a:r>
            <a:r>
              <a:rPr lang="ru-RU" dirty="0"/>
              <a:t>)</a:t>
            </a:r>
          </a:p>
          <a:p>
            <a:endParaRPr lang="uk-UA" b="1" i="1" dirty="0" smtClean="0"/>
          </a:p>
          <a:p>
            <a:r>
              <a:rPr lang="en-US" b="1" i="1" dirty="0" smtClean="0">
                <a:hlinkClick r:id="rId5"/>
              </a:rPr>
              <a:t>Bitcoin </a:t>
            </a:r>
            <a:r>
              <a:rPr lang="en-US" b="1" i="1" dirty="0">
                <a:hlinkClick r:id="rId5"/>
              </a:rPr>
              <a:t>Wisdom</a:t>
            </a:r>
            <a:endParaRPr lang="en-US" b="1" i="1" dirty="0"/>
          </a:p>
          <a:p>
            <a:r>
              <a:rPr lang="ru-RU" dirty="0" err="1"/>
              <a:t>Ще</a:t>
            </a:r>
            <a:r>
              <a:rPr lang="ru-RU" dirty="0"/>
              <a:t> один сайт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ринковими</a:t>
            </a:r>
            <a:r>
              <a:rPr lang="ru-RU" dirty="0"/>
              <a:t> </a:t>
            </a:r>
            <a:r>
              <a:rPr lang="ru-RU" dirty="0" err="1"/>
              <a:t>даними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96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809508" y="327911"/>
            <a:ext cx="87929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Транзакції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бітко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922" y="1070422"/>
            <a:ext cx="8056107" cy="505939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40301" y="6129813"/>
            <a:ext cx="84773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Ланцюжок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транзакцій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транзакції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входом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наступною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90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Схема </a:t>
            </a:r>
            <a:r>
              <a:rPr lang="uk-UA" dirty="0" err="1" smtClean="0"/>
              <a:t>Діффі-Хелмана</a:t>
            </a: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85900" y="1264555"/>
            <a:ext cx="98640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NewRomanPSMT"/>
              </a:rPr>
              <a:t>Схема </a:t>
            </a:r>
            <a:r>
              <a:rPr lang="ru-RU" sz="2400" dirty="0" err="1">
                <a:latin typeface="TimesNewRomanPSMT"/>
              </a:rPr>
              <a:t>Діффі-Хеллмана</a:t>
            </a:r>
            <a:r>
              <a:rPr lang="ru-RU" sz="2400" dirty="0">
                <a:latin typeface="TimesNewRomanPSMT"/>
              </a:rPr>
              <a:t> </a:t>
            </a:r>
            <a:r>
              <a:rPr lang="ru-RU" sz="2400" dirty="0" err="1">
                <a:latin typeface="TimesNewRomanPSMT"/>
              </a:rPr>
              <a:t>призначена</a:t>
            </a:r>
            <a:r>
              <a:rPr lang="ru-RU" sz="2400" dirty="0">
                <a:latin typeface="TimesNewRomanPSMT"/>
              </a:rPr>
              <a:t> для </a:t>
            </a:r>
            <a:r>
              <a:rPr lang="ru-RU" sz="2400" dirty="0" err="1">
                <a:latin typeface="TimesNewRomanPSMT"/>
              </a:rPr>
              <a:t>формування</a:t>
            </a:r>
            <a:r>
              <a:rPr lang="ru-RU" sz="2400" dirty="0">
                <a:latin typeface="TimesNewRomanPSMT"/>
              </a:rPr>
              <a:t> </a:t>
            </a:r>
            <a:r>
              <a:rPr lang="ru-RU" sz="2400" dirty="0" err="1" smtClean="0">
                <a:latin typeface="TimesNewRomanPSMT"/>
              </a:rPr>
              <a:t>спільного</a:t>
            </a:r>
            <a:r>
              <a:rPr lang="ru-RU" sz="2400" dirty="0" smtClean="0">
                <a:latin typeface="TimesNewRomanPSMT"/>
              </a:rPr>
              <a:t> </a:t>
            </a:r>
            <a:r>
              <a:rPr lang="ru-RU" sz="2400" dirty="0">
                <a:latin typeface="TimesNewRomanPSMT"/>
              </a:rPr>
              <a:t>секретного ключа по </a:t>
            </a:r>
            <a:r>
              <a:rPr lang="ru-RU" sz="2400" dirty="0" err="1">
                <a:latin typeface="TimesNewRomanPSMT"/>
              </a:rPr>
              <a:t>відкритому</a:t>
            </a:r>
            <a:r>
              <a:rPr lang="ru-RU" sz="2400" dirty="0">
                <a:latin typeface="TimesNewRomanPSMT"/>
              </a:rPr>
              <a:t> каналу </a:t>
            </a:r>
            <a:r>
              <a:rPr lang="ru-RU" sz="2400" dirty="0" err="1">
                <a:latin typeface="TimesNewRomanPSMT"/>
              </a:rPr>
              <a:t>зв’язку</a:t>
            </a:r>
            <a:r>
              <a:rPr lang="ru-RU" sz="2400" dirty="0">
                <a:latin typeface="TimesNewRomanPSMT"/>
              </a:rPr>
              <a:t> </a:t>
            </a:r>
            <a:r>
              <a:rPr lang="ru-RU" sz="2400" dirty="0" err="1">
                <a:latin typeface="TimesNewRomanPSMT"/>
              </a:rPr>
              <a:t>між</a:t>
            </a:r>
            <a:r>
              <a:rPr lang="ru-RU" sz="2400" dirty="0">
                <a:latin typeface="TimesNewRomanPSMT"/>
              </a:rPr>
              <a:t> </a:t>
            </a:r>
            <a:r>
              <a:rPr lang="ru-RU" sz="2400" dirty="0" err="1" smtClean="0">
                <a:latin typeface="TimesNewRomanPSMT"/>
              </a:rPr>
              <a:t>двома</a:t>
            </a:r>
            <a:r>
              <a:rPr lang="ru-RU" sz="2400" dirty="0" smtClean="0">
                <a:latin typeface="TimesNewRomanPSMT"/>
              </a:rPr>
              <a:t> абонентами </a:t>
            </a:r>
            <a:r>
              <a:rPr lang="ru-RU" sz="2400" dirty="0" err="1">
                <a:latin typeface="TimesNewRomanPSMT"/>
              </a:rPr>
              <a:t>мережі</a:t>
            </a:r>
            <a:r>
              <a:rPr lang="ru-RU" sz="2400" dirty="0">
                <a:latin typeface="TimesNewRomanPSMT"/>
              </a:rPr>
              <a:t>.</a:t>
            </a:r>
            <a:endParaRPr lang="en-US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85900" y="2464884"/>
            <a:ext cx="98640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Розглянемо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схему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Діффі-Хеллмана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простим модулем. Два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абонента А і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обирають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число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генератор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Абоненти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і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обмінюються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параметрами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каналу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485900" y="3566875"/>
                <a:ext cx="9864090" cy="13970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latin typeface="TimesNewRomanPSMT"/>
                  </a:rPr>
                  <a:t>Далі</a:t>
                </a:r>
                <a:r>
                  <a:rPr lang="ru-RU" dirty="0">
                    <a:latin typeface="TimesNewRomanPSMT"/>
                  </a:rPr>
                  <a:t> абонент А </a:t>
                </a:r>
                <a:r>
                  <a:rPr lang="ru-RU" dirty="0" err="1">
                    <a:latin typeface="TimesNewRomanPSMT"/>
                  </a:rPr>
                  <a:t>обирає</a:t>
                </a:r>
                <a:r>
                  <a:rPr lang="ru-RU" dirty="0">
                    <a:latin typeface="TimesNewRomanPSMT"/>
                  </a:rPr>
                  <a:t> </a:t>
                </a:r>
                <a:r>
                  <a:rPr lang="ru-RU" dirty="0" err="1">
                    <a:latin typeface="TimesNewRomanPSMT"/>
                  </a:rPr>
                  <a:t>випадкове</a:t>
                </a:r>
                <a:r>
                  <a:rPr lang="ru-RU" dirty="0">
                    <a:latin typeface="TimesNewRomanPSMT"/>
                  </a:rPr>
                  <a:t> </a:t>
                </a:r>
                <a:r>
                  <a:rPr lang="ru-RU" dirty="0" err="1">
                    <a:latin typeface="TimesNewRomanPSMT"/>
                  </a:rPr>
                  <a:t>таємне</a:t>
                </a:r>
                <a:r>
                  <a:rPr lang="ru-RU" dirty="0">
                    <a:latin typeface="TimesNewRomanPSMT"/>
                  </a:rPr>
                  <a:t> число </a:t>
                </a:r>
                <a:r>
                  <a:rPr lang="ru-RU" sz="2000" i="1" dirty="0" smtClean="0">
                    <a:latin typeface="TimesNewRomanPS-ItalicMT"/>
                  </a:rPr>
                  <a:t>k</a:t>
                </a:r>
                <a:r>
                  <a:rPr lang="ru-RU" dirty="0" smtClean="0">
                    <a:latin typeface="TimesNewRomanPSMT"/>
                  </a:rPr>
                  <a:t>, </a:t>
                </a:r>
                <a:r>
                  <a:rPr lang="ru-RU" sz="2000" dirty="0" smtClean="0">
                    <a:latin typeface="TimesNewRomanPSMT"/>
                  </a:rPr>
                  <a:t>1 </a:t>
                </a:r>
                <a:r>
                  <a:rPr lang="ru-RU" sz="2000" dirty="0">
                    <a:latin typeface="SymbolMT"/>
                  </a:rPr>
                  <a:t>&lt; </a:t>
                </a:r>
                <a:r>
                  <a:rPr lang="ru-RU" sz="2000" i="1" dirty="0">
                    <a:latin typeface="TimesNewRomanPS-ItalicMT"/>
                  </a:rPr>
                  <a:t>k </a:t>
                </a:r>
                <a:r>
                  <a:rPr lang="ru-RU" sz="2000" dirty="0">
                    <a:latin typeface="SymbolMT"/>
                  </a:rPr>
                  <a:t>&lt; </a:t>
                </a:r>
                <a:r>
                  <a:rPr lang="ru-RU" sz="2000" i="1" dirty="0">
                    <a:latin typeface="TimesNewRomanPS-ItalicMT"/>
                  </a:rPr>
                  <a:t>p </a:t>
                </a:r>
                <a:r>
                  <a:rPr lang="ru-RU" dirty="0">
                    <a:latin typeface="TimesNewRomanPSMT"/>
                  </a:rPr>
                  <a:t>, та </a:t>
                </a:r>
                <a:r>
                  <a:rPr lang="ru-RU" dirty="0" err="1">
                    <a:latin typeface="TimesNewRomanPSMT"/>
                  </a:rPr>
                  <a:t>обчислює</a:t>
                </a:r>
                <a:r>
                  <a:rPr lang="ru-RU" dirty="0">
                    <a:latin typeface="TimesNewRomanPSMT"/>
                  </a:rPr>
                  <a:t> </a:t>
                </a:r>
                <a:r>
                  <a:rPr lang="ru-RU" dirty="0" err="1">
                    <a:latin typeface="TimesNewRomanPSMT"/>
                  </a:rPr>
                  <a:t>значення</a:t>
                </a:r>
                <a:r>
                  <a:rPr lang="ru-RU" dirty="0">
                    <a:latin typeface="TimesNewRomanPSMT"/>
                  </a:rPr>
                  <a:t> </a:t>
                </a:r>
                <a:r>
                  <a:rPr lang="ru-RU" sz="2000" i="1" dirty="0">
                    <a:latin typeface="TimesNewRomanPS-ItalicMT"/>
                  </a:rPr>
                  <a:t>y </a:t>
                </a:r>
                <a:r>
                  <a:rPr lang="ru-RU" dirty="0">
                    <a:latin typeface="TimesNewRomanPSMT"/>
                  </a:rPr>
                  <a:t>за </a:t>
                </a:r>
                <a:r>
                  <a:rPr lang="ru-RU" dirty="0" smtClean="0">
                    <a:latin typeface="TimesNewRomanPSMT"/>
                  </a:rPr>
                  <a:t>формулою: </a:t>
                </a:r>
                <a:r>
                  <a:rPr lang="da-DK" sz="2000" i="1" dirty="0" smtClean="0">
                    <a:latin typeface="TimesNewRomanPS-ItalicMT"/>
                  </a:rPr>
                  <a:t>y </a:t>
                </a:r>
                <a:r>
                  <a:rPr lang="da-DK" sz="2000" dirty="0">
                    <a:latin typeface="SymbolMT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a-DK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da-DK" sz="800" i="1" dirty="0" smtClean="0">
                    <a:latin typeface="TimesNewRomanPS-ItalicMT"/>
                  </a:rPr>
                  <a:t> </a:t>
                </a:r>
                <a:r>
                  <a:rPr lang="da-DK" sz="2000" dirty="0">
                    <a:latin typeface="TimesNewRomanPSMT"/>
                  </a:rPr>
                  <a:t>mod </a:t>
                </a:r>
                <a:r>
                  <a:rPr lang="da-DK" sz="2000" i="1" dirty="0">
                    <a:latin typeface="TimesNewRomanPS-ItalicMT"/>
                  </a:rPr>
                  <a:t>p </a:t>
                </a:r>
                <a:r>
                  <a:rPr lang="da-DK" dirty="0">
                    <a:latin typeface="TimesNewRomanPSMT"/>
                  </a:rPr>
                  <a:t>.</a:t>
                </a:r>
              </a:p>
              <a:p>
                <a:r>
                  <a:rPr lang="ru-RU" dirty="0">
                    <a:latin typeface="TimesNewRomanPSMT"/>
                  </a:rPr>
                  <a:t>Абонент В </a:t>
                </a:r>
                <a:r>
                  <a:rPr lang="ru-RU" dirty="0" err="1">
                    <a:latin typeface="TimesNewRomanPSMT"/>
                  </a:rPr>
                  <a:t>обирає</a:t>
                </a:r>
                <a:r>
                  <a:rPr lang="ru-RU" dirty="0">
                    <a:latin typeface="TimesNewRomanPSMT"/>
                  </a:rPr>
                  <a:t> </a:t>
                </a:r>
                <a:r>
                  <a:rPr lang="ru-RU" dirty="0" err="1">
                    <a:latin typeface="TimesNewRomanPSMT"/>
                  </a:rPr>
                  <a:t>випадкове</a:t>
                </a:r>
                <a:r>
                  <a:rPr lang="ru-RU" dirty="0">
                    <a:latin typeface="TimesNewRomanPSMT"/>
                  </a:rPr>
                  <a:t> </a:t>
                </a:r>
                <a:r>
                  <a:rPr lang="ru-RU" dirty="0" err="1">
                    <a:latin typeface="TimesNewRomanPSMT"/>
                  </a:rPr>
                  <a:t>таємне</a:t>
                </a:r>
                <a:r>
                  <a:rPr lang="ru-RU" dirty="0">
                    <a:latin typeface="TimesNewRomanPSMT"/>
                  </a:rPr>
                  <a:t> число </a:t>
                </a:r>
                <a:r>
                  <a:rPr lang="ru-RU" sz="2000" i="1" dirty="0">
                    <a:latin typeface="TimesNewRomanPS-ItalicMT"/>
                  </a:rPr>
                  <a:t>m</a:t>
                </a:r>
                <a:r>
                  <a:rPr lang="ru-RU" dirty="0">
                    <a:latin typeface="TimesNewRomanPSMT"/>
                  </a:rPr>
                  <a:t>, </a:t>
                </a:r>
                <a:r>
                  <a:rPr lang="ru-RU" sz="2000" dirty="0">
                    <a:latin typeface="TimesNewRomanPSMT"/>
                  </a:rPr>
                  <a:t>1 </a:t>
                </a:r>
                <a:r>
                  <a:rPr lang="ru-RU" sz="2000" dirty="0">
                    <a:latin typeface="SymbolMT"/>
                  </a:rPr>
                  <a:t>&lt; </a:t>
                </a:r>
                <a:r>
                  <a:rPr lang="ru-RU" sz="2000" i="1" dirty="0">
                    <a:latin typeface="TimesNewRomanPS-ItalicMT"/>
                  </a:rPr>
                  <a:t>m </a:t>
                </a:r>
                <a:r>
                  <a:rPr lang="ru-RU" sz="2000" dirty="0">
                    <a:latin typeface="SymbolMT"/>
                  </a:rPr>
                  <a:t>&lt; </a:t>
                </a:r>
                <a:r>
                  <a:rPr lang="ru-RU" sz="2000" i="1" dirty="0">
                    <a:latin typeface="TimesNewRomanPS-ItalicMT"/>
                  </a:rPr>
                  <a:t>p </a:t>
                </a:r>
                <a:r>
                  <a:rPr lang="ru-RU" dirty="0" smtClean="0">
                    <a:latin typeface="TimesNewRomanPSMT"/>
                  </a:rPr>
                  <a:t>,</a:t>
                </a:r>
                <a:r>
                  <a:rPr lang="en-US" dirty="0" smtClean="0">
                    <a:latin typeface="TimesNewRomanPSMT"/>
                  </a:rPr>
                  <a:t> </a:t>
                </a:r>
                <a:r>
                  <a:rPr lang="ru-RU" dirty="0" smtClean="0">
                    <a:latin typeface="TimesNewRomanPSMT"/>
                  </a:rPr>
                  <a:t>та </a:t>
                </a:r>
                <a:r>
                  <a:rPr lang="ru-RU" dirty="0" err="1">
                    <a:latin typeface="TimesNewRomanPSMT"/>
                  </a:rPr>
                  <a:t>обчислює</a:t>
                </a:r>
                <a:r>
                  <a:rPr lang="ru-RU" dirty="0">
                    <a:latin typeface="TimesNewRomanPSMT"/>
                  </a:rPr>
                  <a:t> </a:t>
                </a:r>
                <a:r>
                  <a:rPr lang="ru-RU" dirty="0" err="1">
                    <a:latin typeface="TimesNewRomanPSMT"/>
                  </a:rPr>
                  <a:t>значення</a:t>
                </a:r>
                <a:r>
                  <a:rPr lang="ru-RU" dirty="0">
                    <a:latin typeface="TimesNewRomanPSMT"/>
                  </a:rPr>
                  <a:t> </a:t>
                </a:r>
                <a:r>
                  <a:rPr lang="ru-RU" i="1" dirty="0">
                    <a:latin typeface="TimesNewRomanPS-ItalicMT"/>
                  </a:rPr>
                  <a:t>z </a:t>
                </a:r>
                <a:r>
                  <a:rPr lang="ru-RU" dirty="0">
                    <a:latin typeface="TimesNewRomanPSMT"/>
                  </a:rPr>
                  <a:t>за </a:t>
                </a:r>
                <a:r>
                  <a:rPr lang="ru-RU" dirty="0" smtClean="0">
                    <a:latin typeface="TimesNewRomanPSMT"/>
                  </a:rPr>
                  <a:t>формулою:</a:t>
                </a:r>
                <a:r>
                  <a:rPr lang="en-US" dirty="0" smtClean="0">
                    <a:latin typeface="TimesNewRomanPSMT"/>
                  </a:rPr>
                  <a:t> </a:t>
                </a:r>
                <a:r>
                  <a:rPr lang="en-US" sz="2000" i="1" dirty="0" smtClean="0">
                    <a:latin typeface="TimesNewRomanPS-ItalicMT"/>
                  </a:rPr>
                  <a:t>z </a:t>
                </a:r>
                <a:r>
                  <a:rPr lang="en-US" sz="2000" dirty="0">
                    <a:latin typeface="SymbolMT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a-DK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800" i="1" dirty="0" smtClean="0">
                    <a:latin typeface="TimesNewRomanPS-ItalicMT"/>
                  </a:rPr>
                  <a:t> </a:t>
                </a:r>
                <a:r>
                  <a:rPr lang="en-US" sz="2000" dirty="0">
                    <a:latin typeface="TimesNewRomanPSMT"/>
                  </a:rPr>
                  <a:t>mod </a:t>
                </a:r>
                <a:r>
                  <a:rPr lang="en-US" sz="2000" i="1" dirty="0">
                    <a:latin typeface="TimesNewRomanPS-ItalicMT"/>
                  </a:rPr>
                  <a:t>p </a:t>
                </a:r>
                <a:r>
                  <a:rPr lang="en-US" dirty="0">
                    <a:latin typeface="TimesNewRomanPSMT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900" y="3566875"/>
                <a:ext cx="9864090" cy="1397049"/>
              </a:xfrm>
              <a:prstGeom prst="rect">
                <a:avLst/>
              </a:prstGeom>
              <a:blipFill>
                <a:blip r:embed="rId2"/>
                <a:stretch>
                  <a:fillRect l="-556" t="-1747" b="-6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1485900" y="4865542"/>
            <a:ext cx="97155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TimesNewRomanPSMT"/>
              </a:rPr>
              <a:t>Абоненти</a:t>
            </a:r>
            <a:r>
              <a:rPr lang="ru-RU" dirty="0">
                <a:latin typeface="TimesNewRomanPSMT"/>
              </a:rPr>
              <a:t> А і В </a:t>
            </a:r>
            <a:r>
              <a:rPr lang="ru-RU" dirty="0" err="1">
                <a:latin typeface="TimesNewRomanPSMT"/>
              </a:rPr>
              <a:t>обмінюються</a:t>
            </a:r>
            <a:r>
              <a:rPr lang="ru-RU" dirty="0">
                <a:latin typeface="TimesNewRomanPSMT"/>
              </a:rPr>
              <a:t> </a:t>
            </a:r>
            <a:r>
              <a:rPr lang="ru-RU" dirty="0" err="1">
                <a:latin typeface="TimesNewRomanPSMT"/>
              </a:rPr>
              <a:t>значеннями</a:t>
            </a:r>
            <a:r>
              <a:rPr lang="ru-RU" dirty="0">
                <a:latin typeface="TimesNewRomanPSMT"/>
              </a:rPr>
              <a:t> </a:t>
            </a:r>
            <a:r>
              <a:rPr lang="ru-RU" sz="2000" i="1" dirty="0">
                <a:latin typeface="TimesNewRomanPS-ItalicMT"/>
              </a:rPr>
              <a:t>y </a:t>
            </a:r>
            <a:r>
              <a:rPr lang="ru-RU" dirty="0">
                <a:latin typeface="TimesNewRomanPSMT"/>
              </a:rPr>
              <a:t>та </a:t>
            </a:r>
            <a:r>
              <a:rPr lang="ru-RU" i="1" dirty="0">
                <a:latin typeface="TimesNewRomanPS-ItalicMT"/>
              </a:rPr>
              <a:t>z </a:t>
            </a:r>
            <a:r>
              <a:rPr lang="ru-RU" dirty="0">
                <a:latin typeface="TimesNewRomanPSMT"/>
              </a:rPr>
              <a:t>по </a:t>
            </a:r>
            <a:r>
              <a:rPr lang="ru-RU" dirty="0" err="1" smtClean="0">
                <a:latin typeface="TimesNewRomanPSMT"/>
              </a:rPr>
              <a:t>відкритому</a:t>
            </a:r>
            <a:r>
              <a:rPr lang="ru-RU" dirty="0" smtClean="0">
                <a:latin typeface="TimesNewRomanPSMT"/>
              </a:rPr>
              <a:t> </a:t>
            </a:r>
            <a:r>
              <a:rPr lang="ru-RU" dirty="0">
                <a:latin typeface="TimesNewRomanPSMT"/>
              </a:rPr>
              <a:t>каналу </a:t>
            </a:r>
            <a:r>
              <a:rPr lang="ru-RU" dirty="0" err="1">
                <a:latin typeface="TimesNewRomanPSMT"/>
              </a:rPr>
              <a:t>мережі</a:t>
            </a:r>
            <a:r>
              <a:rPr lang="ru-RU" dirty="0">
                <a:latin typeface="TimesNewRomanPSMT"/>
              </a:rPr>
              <a:t>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485900" y="5234874"/>
                <a:ext cx="10161270" cy="7134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latin typeface="TimesNewRomanPSMT"/>
                  </a:rPr>
                  <a:t>Після</a:t>
                </a:r>
                <a:r>
                  <a:rPr lang="ru-RU" dirty="0">
                    <a:latin typeface="TimesNewRomanPSMT"/>
                  </a:rPr>
                  <a:t> </a:t>
                </a:r>
                <a:r>
                  <a:rPr lang="ru-RU" dirty="0" err="1">
                    <a:latin typeface="TimesNewRomanPSMT"/>
                  </a:rPr>
                  <a:t>отримання</a:t>
                </a:r>
                <a:r>
                  <a:rPr lang="ru-RU" dirty="0">
                    <a:latin typeface="TimesNewRomanPSMT"/>
                  </a:rPr>
                  <a:t> </a:t>
                </a:r>
                <a:r>
                  <a:rPr lang="ru-RU" dirty="0" err="1">
                    <a:latin typeface="TimesNewRomanPSMT"/>
                  </a:rPr>
                  <a:t>значення</a:t>
                </a:r>
                <a:r>
                  <a:rPr lang="ru-RU" dirty="0">
                    <a:latin typeface="TimesNewRomanPSMT"/>
                  </a:rPr>
                  <a:t> </a:t>
                </a:r>
                <a:r>
                  <a:rPr lang="ru-RU" i="1" dirty="0">
                    <a:latin typeface="TimesNewRomanPS-ItalicMT"/>
                  </a:rPr>
                  <a:t>z </a:t>
                </a:r>
                <a:r>
                  <a:rPr lang="ru-RU" dirty="0">
                    <a:latin typeface="TimesNewRomanPSMT"/>
                  </a:rPr>
                  <a:t>абонент А </a:t>
                </a:r>
                <a:r>
                  <a:rPr lang="ru-RU" dirty="0" err="1">
                    <a:latin typeface="TimesNewRomanPSMT"/>
                  </a:rPr>
                  <a:t>обчислює</a:t>
                </a:r>
                <a:r>
                  <a:rPr lang="ru-RU" dirty="0">
                    <a:latin typeface="TimesNewRomanPSMT"/>
                  </a:rPr>
                  <a:t> </a:t>
                </a:r>
                <a:r>
                  <a:rPr lang="ru-RU" dirty="0" err="1" smtClean="0">
                    <a:latin typeface="TimesNewRomanPSMT"/>
                  </a:rPr>
                  <a:t>значення</a:t>
                </a:r>
                <a:r>
                  <a:rPr lang="en-US" dirty="0" smtClean="0">
                    <a:latin typeface="TimesNewRomanPSMT"/>
                  </a:rPr>
                  <a:t> </a:t>
                </a:r>
                <a:r>
                  <a:rPr lang="en-US" sz="2000" i="1" dirty="0" smtClean="0">
                    <a:latin typeface="TimesNewRomanPS-ItalicMT"/>
                  </a:rPr>
                  <a:t>U </a:t>
                </a:r>
                <a:r>
                  <a:rPr lang="ru-RU" dirty="0">
                    <a:latin typeface="TimesNewRomanPSMT"/>
                  </a:rPr>
                  <a:t>за </a:t>
                </a:r>
                <a:r>
                  <a:rPr lang="ru-RU" dirty="0" smtClean="0">
                    <a:latin typeface="TimesNewRomanPSMT"/>
                  </a:rPr>
                  <a:t>формулою:</a:t>
                </a:r>
                <a:r>
                  <a:rPr lang="en-US" dirty="0" smtClean="0">
                    <a:latin typeface="TimesNewRomanPSMT"/>
                  </a:rPr>
                  <a:t> </a:t>
                </a:r>
                <a:r>
                  <a:rPr lang="pl-PL" sz="2000" i="1" dirty="0" smtClean="0">
                    <a:latin typeface="TimesNewRomanPS-ItalicMT"/>
                  </a:rPr>
                  <a:t>U </a:t>
                </a:r>
                <a:r>
                  <a:rPr lang="pl-PL" sz="2000" dirty="0">
                    <a:latin typeface="SymbolMT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a-DK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pl-PL" sz="800" i="1" dirty="0" smtClean="0">
                    <a:latin typeface="TimesNewRomanPS-ItalicMT"/>
                  </a:rPr>
                  <a:t> </a:t>
                </a:r>
                <a:r>
                  <a:rPr lang="pl-PL" sz="2000" dirty="0">
                    <a:latin typeface="TimesNewRomanPSMT"/>
                  </a:rPr>
                  <a:t>mod </a:t>
                </a:r>
                <a:r>
                  <a:rPr lang="pl-PL" sz="2000" i="1" dirty="0" smtClean="0">
                    <a:latin typeface="TimesNewRomanPS-ItalicMT"/>
                  </a:rPr>
                  <a:t>p</a:t>
                </a:r>
                <a:r>
                  <a:rPr lang="pl-PL" dirty="0" smtClean="0">
                    <a:latin typeface="TimesNewRomanPSMT"/>
                  </a:rPr>
                  <a:t>,</a:t>
                </a:r>
                <a:endParaRPr lang="pl-PL" dirty="0">
                  <a:latin typeface="TimesNewRomanPSMT"/>
                </a:endParaRPr>
              </a:p>
              <a:p>
                <a:r>
                  <a:rPr lang="ru-RU" dirty="0">
                    <a:latin typeface="TimesNewRomanPSMT"/>
                  </a:rPr>
                  <a:t>а абонент В </a:t>
                </a:r>
                <a:r>
                  <a:rPr lang="ru-RU" dirty="0" err="1">
                    <a:latin typeface="TimesNewRomanPSMT"/>
                  </a:rPr>
                  <a:t>після</a:t>
                </a:r>
                <a:r>
                  <a:rPr lang="ru-RU" dirty="0">
                    <a:latin typeface="TimesNewRomanPSMT"/>
                  </a:rPr>
                  <a:t> </a:t>
                </a:r>
                <a:r>
                  <a:rPr lang="ru-RU" dirty="0" err="1">
                    <a:latin typeface="TimesNewRomanPSMT"/>
                  </a:rPr>
                  <a:t>отримання</a:t>
                </a:r>
                <a:r>
                  <a:rPr lang="ru-RU" dirty="0">
                    <a:latin typeface="TimesNewRomanPSMT"/>
                  </a:rPr>
                  <a:t> </a:t>
                </a:r>
                <a:r>
                  <a:rPr lang="ru-RU" dirty="0" err="1">
                    <a:latin typeface="TimesNewRomanPSMT"/>
                  </a:rPr>
                  <a:t>значення</a:t>
                </a:r>
                <a:r>
                  <a:rPr lang="ru-RU" dirty="0">
                    <a:latin typeface="TimesNewRomanPSMT"/>
                  </a:rPr>
                  <a:t> </a:t>
                </a:r>
                <a:r>
                  <a:rPr lang="ru-RU" sz="2000" i="1" dirty="0">
                    <a:latin typeface="TimesNewRomanPS-ItalicMT"/>
                  </a:rPr>
                  <a:t>y </a:t>
                </a:r>
                <a:r>
                  <a:rPr lang="ru-RU" dirty="0" err="1">
                    <a:latin typeface="TimesNewRomanPSMT"/>
                  </a:rPr>
                  <a:t>обчислює</a:t>
                </a:r>
                <a:r>
                  <a:rPr lang="ru-RU" dirty="0">
                    <a:latin typeface="TimesNewRomanPSMT"/>
                  </a:rPr>
                  <a:t> </a:t>
                </a:r>
                <a:r>
                  <a:rPr lang="ru-RU" dirty="0" err="1">
                    <a:latin typeface="TimesNewRomanPSMT"/>
                  </a:rPr>
                  <a:t>значення</a:t>
                </a:r>
                <a:r>
                  <a:rPr lang="ru-RU" dirty="0">
                    <a:latin typeface="TimesNewRomanPSMT"/>
                  </a:rPr>
                  <a:t> </a:t>
                </a:r>
                <a:r>
                  <a:rPr lang="ru-RU" sz="2000" i="1" dirty="0" smtClean="0">
                    <a:latin typeface="TimesNewRomanPS-ItalicMT"/>
                  </a:rPr>
                  <a:t>V</a:t>
                </a:r>
                <a:r>
                  <a:rPr lang="en-US" sz="2000" i="1" dirty="0" smtClean="0">
                    <a:latin typeface="TimesNewRomanPS-ItalicMT"/>
                  </a:rPr>
                  <a:t> </a:t>
                </a:r>
                <a:r>
                  <a:rPr lang="ru-RU" dirty="0" smtClean="0">
                    <a:latin typeface="TimesNewRomanPSMT"/>
                  </a:rPr>
                  <a:t>за формулою:</a:t>
                </a:r>
                <a:r>
                  <a:rPr lang="en-US" sz="2000" i="1" dirty="0" smtClean="0">
                    <a:latin typeface="TimesNewRomanPS-ItalicMT"/>
                  </a:rPr>
                  <a:t>V </a:t>
                </a:r>
                <a:r>
                  <a:rPr lang="en-US" sz="2000" dirty="0">
                    <a:latin typeface="SymbolMT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a-DK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800" i="1" dirty="0" smtClean="0">
                    <a:latin typeface="TimesNewRomanPS-ItalicMT"/>
                  </a:rPr>
                  <a:t> </a:t>
                </a:r>
                <a:r>
                  <a:rPr lang="en-US" sz="2000" dirty="0">
                    <a:latin typeface="TimesNewRomanPSMT"/>
                  </a:rPr>
                  <a:t>mod </a:t>
                </a:r>
                <a:r>
                  <a:rPr lang="en-US" sz="2000" i="1" dirty="0" smtClean="0">
                    <a:latin typeface="TimesNewRomanPS-ItalicMT"/>
                  </a:rPr>
                  <a:t>p</a:t>
                </a:r>
                <a:r>
                  <a:rPr lang="en-US" dirty="0" smtClean="0">
                    <a:latin typeface="TimesNewRomanPSMT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900" y="5234874"/>
                <a:ext cx="10161270" cy="713400"/>
              </a:xfrm>
              <a:prstGeom prst="rect">
                <a:avLst/>
              </a:prstGeom>
              <a:blipFill>
                <a:blip r:embed="rId3"/>
                <a:stretch>
                  <a:fillRect l="-540" t="-4274" b="-14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4669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449450"/>
            <a:ext cx="8911687" cy="660160"/>
          </a:xfrm>
        </p:spPr>
        <p:txBody>
          <a:bodyPr/>
          <a:lstStyle/>
          <a:p>
            <a:r>
              <a:rPr lang="uk-UA" dirty="0" smtClean="0"/>
              <a:t>Алгоритм </a:t>
            </a:r>
            <a:r>
              <a:rPr lang="en-US" dirty="0" smtClean="0"/>
              <a:t>RSA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68511" y="1202077"/>
                <a:ext cx="11044719" cy="5352835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  <a:buAutoNum type="arabicPeriod"/>
                </a:pPr>
                <a:r>
                  <a:rPr lang="ru-RU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Перше </a:t>
                </a:r>
                <a:r>
                  <a:rPr lang="ru-RU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просте</a:t>
                </a:r>
                <a:r>
                  <a:rPr lang="ru-RU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число </a:t>
                </a:r>
                <a:r>
                  <a:rPr lang="en-US" sz="26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uk-UA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=239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Друге </a:t>
                </a:r>
                <a:r>
                  <a:rPr lang="ru-RU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просте</a:t>
                </a:r>
                <a:r>
                  <a:rPr lang="ru-RU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число </a:t>
                </a:r>
                <a:r>
                  <a:rPr lang="en-US" sz="26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uk-UA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=241</a:t>
                </a:r>
                <a:endPara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buAutoNum type="arabicPeriod"/>
                </a:pP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 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p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2=</a:t>
                </a:r>
                <a:r>
                  <a:rPr lang="ru-RU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239 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</a:t>
                </a:r>
                <a:r>
                  <a:rPr lang="ru-RU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241 = 57599</a:t>
                </a:r>
                <a:endPara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buAutoNum type="arabicPeriod"/>
                </a:pPr>
                <a:r>
                  <a:rPr lang="ru-RU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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n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)=</a:t>
                </a:r>
                <a:r>
                  <a:rPr lang="ru-RU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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(57599) =</a:t>
                </a:r>
                <a:r>
                  <a:rPr lang="ru-RU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(239 - 1) 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</a:t>
                </a:r>
                <a:r>
                  <a:rPr lang="ru-RU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(241 - 1) = 238 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</a:t>
                </a:r>
                <a:r>
                  <a:rPr lang="ru-RU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240 = 57120.</a:t>
                </a:r>
                <a:endPara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buAutoNum type="arabicPeriod"/>
                </a:pP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ru-RU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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n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uk-UA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Приклад 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=29 </a:t>
                </a:r>
                <a:r>
                  <a:rPr lang="uk-UA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НОД(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ru-RU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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n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))=1    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                 </a:t>
                </a:r>
                <a:r>
                  <a:rPr lang="ru-RU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В</a:t>
                </a:r>
                <a:r>
                  <a:rPr lang="uk-UA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ідкритий</a:t>
                </a:r>
                <a:r>
                  <a:rPr lang="uk-UA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ключ – пара чисел (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n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)=</a:t>
                </a:r>
                <a:r>
                  <a:rPr lang="uk-UA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29,</a:t>
                </a:r>
                <a:r>
                  <a:rPr lang="ru-RU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57599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buAutoNum type="arabicPeriod"/>
                </a:pPr>
                <a:r>
                  <a:rPr lang="uk-UA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Шукаємо  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d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uk-UA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таке, що   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d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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e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mod </a:t>
                </a:r>
                <a:r>
                  <a:rPr lang="ru-RU" sz="26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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n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) = 1   (</a:t>
                </a:r>
                <a:r>
                  <a:rPr lang="uk-UA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Тобто залишок від ділення 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d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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e</a:t>
                </a:r>
                <a:r>
                  <a:rPr lang="uk-UA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uk-UA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на </a:t>
                </a:r>
                <a:r>
                  <a:rPr lang="ru-RU" sz="26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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n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lang="uk-UA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дорівнює 1)         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d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</a:t>
                </a:r>
                <a:r>
                  <a:rPr lang="uk-UA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29  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mod </a:t>
                </a:r>
                <a:r>
                  <a:rPr lang="ru-RU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57120 = 1    =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  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5909   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</a:t>
                </a:r>
                <a:r>
                  <a:rPr lang="uk-UA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Секретний ключ – пара чисел (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d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n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)=</a:t>
                </a:r>
                <a:r>
                  <a:rPr lang="uk-UA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5909,57599)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ru-RU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Шифр</a:t>
                </a:r>
                <a:r>
                  <a:rPr lang="uk-UA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у</a:t>
                </a:r>
                <a:r>
                  <a:rPr lang="ru-RU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вання</a:t>
                </a:r>
                <a:r>
                  <a:rPr lang="ru-RU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:  </a:t>
                </a:r>
                <a:r>
                  <a:rPr lang="uk-UA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с</a:t>
                </a:r>
                <a:r>
                  <a:rPr lang="uk-UA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𝑚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𝑒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 </m:t>
                        </m:r>
                      </m:sup>
                    </m:sSup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mod</m:t>
                    </m:r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n   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uk-UA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Приклад 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m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=500 ) </a:t>
                </a:r>
                <a:r>
                  <a:rPr lang="ru-RU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uk-UA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с</a:t>
                </a:r>
                <a:r>
                  <a:rPr lang="uk-UA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500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29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 </m:t>
                        </m:r>
                      </m:sup>
                    </m:sSup>
                    <m:r>
                      <m:rPr>
                        <m:sty m:val="p"/>
                      </m:rPr>
                      <a:rPr lang="en-US" sz="260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mod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57599 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c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=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28970</a:t>
                </a:r>
                <a:endParaRPr lang="en-US" sz="2600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uk-UA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Розшифрування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:</a:t>
                </a:r>
                <a:r>
                  <a:rPr lang="uk-UA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m’</a:t>
                </a:r>
                <a:r>
                  <a:rPr lang="uk-UA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𝑐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𝑑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 </m:t>
                        </m:r>
                      </m:sup>
                    </m:sSup>
                    <m:r>
                      <m:rPr>
                        <m:sty m:val="p"/>
                      </m:rPr>
                      <a:rPr lang="en-US" sz="260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mod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n 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  m’</a:t>
                </a:r>
                <a:r>
                  <a:rPr lang="uk-UA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2897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0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590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9 </m:t>
                        </m:r>
                      </m:sup>
                    </m:sSup>
                    <m:r>
                      <m:rPr>
                        <m:sty m:val="p"/>
                      </m:rPr>
                      <a:rPr lang="en-US" sz="260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mod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57599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     m’=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500</a:t>
                </a:r>
                <a:r>
                  <a:rPr 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=m</a:t>
                </a:r>
                <a:endPara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8511" y="1202077"/>
                <a:ext cx="11044719" cy="5352835"/>
              </a:xfrm>
              <a:blipFill>
                <a:blip r:embed="rId3"/>
                <a:stretch>
                  <a:fillRect l="-828" b="-1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6999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809508" y="327911"/>
            <a:ext cx="8792901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Елиптична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крива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546" y="1070945"/>
            <a:ext cx="4969188" cy="499833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263829" y="1070422"/>
            <a:ext cx="483912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Біткоїн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еліптична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крива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набір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математичних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стандарту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secp256k1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Інститутом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NIST).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Крива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secp256k1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функцією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еліптичної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00702" y="3460091"/>
            <a:ext cx="1431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es-ES" i="1" dirty="0">
                <a:solidFill>
                  <a:srgbClr val="222222"/>
                </a:solidFill>
                <a:latin typeface="Arial" panose="020B0604020202020204" pitchFamily="34" charset="0"/>
              </a:rPr>
              <a:t>y </a:t>
            </a:r>
            <a:r>
              <a:rPr lang="es-ES" i="1" baseline="30000" dirty="0">
                <a:solidFill>
                  <a:srgbClr val="222222"/>
                </a:solidFill>
                <a:latin typeface="Arial" panose="020B0604020202020204" pitchFamily="34" charset="0"/>
              </a:rPr>
              <a:t>2</a:t>
            </a:r>
            <a:r>
              <a:rPr lang="es-ES" i="1" dirty="0">
                <a:solidFill>
                  <a:srgbClr val="222222"/>
                </a:solidFill>
                <a:latin typeface="Arial" panose="020B0604020202020204" pitchFamily="34" charset="0"/>
              </a:rPr>
              <a:t> = x </a:t>
            </a:r>
            <a:r>
              <a:rPr lang="es-ES" i="1" baseline="30000" dirty="0">
                <a:solidFill>
                  <a:srgbClr val="222222"/>
                </a:solidFill>
                <a:latin typeface="Arial" panose="020B0604020202020204" pitchFamily="34" charset="0"/>
              </a:rPr>
              <a:t>3</a:t>
            </a:r>
            <a:r>
              <a:rPr lang="es-ES" i="1" dirty="0">
                <a:solidFill>
                  <a:srgbClr val="222222"/>
                </a:solidFill>
                <a:latin typeface="Arial" panose="020B0604020202020204" pitchFamily="34" charset="0"/>
              </a:rPr>
              <a:t> + 7</a:t>
            </a:r>
            <a:endParaRPr lang="en-US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092521" y="2229492"/>
            <a:ext cx="3205537" cy="8322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876818" y="2342508"/>
            <a:ext cx="0" cy="24555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2933900" y="1561672"/>
            <a:ext cx="3898415" cy="1012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298058" y="1688660"/>
            <a:ext cx="0" cy="3736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092520" y="3057365"/>
            <a:ext cx="328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79956" y="2618812"/>
            <a:ext cx="328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239899" y="4613365"/>
            <a:ext cx="636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A+B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649036" y="2025086"/>
            <a:ext cx="328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41323" y="5167266"/>
            <a:ext cx="645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71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809508" y="327911"/>
            <a:ext cx="8792901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публічного ключа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649" y="1070422"/>
            <a:ext cx="6525913" cy="544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57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809508" y="327911"/>
            <a:ext cx="8792901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Гаманець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95115" y="1169682"/>
            <a:ext cx="1006473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Гаманці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це контейнери для приватних ключів, як правило, реалізуються у 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вигляді структурованих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файлів чи простих баз даних. Ще один метод створення 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ключів називається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детерменістична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генерація ключів. Тут кожен новий приватний 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ключ виходить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використанням односторонньої хеш-функції від попереднього закритого 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ключа, пов'язуючи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їх у послідовності. Доки ви можете відтворити 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цю Послідовність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вам потрібен лише перший ключ (відомий як зерно або майстер-ключ).</a:t>
            </a:r>
          </a:p>
          <a:p>
            <a:pPr algn="just">
              <a:lnSpc>
                <a:spcPct val="150000"/>
              </a:lnSpc>
            </a:pPr>
            <a:r>
              <a:rPr lang="uk-UA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Биткоїн</a:t>
            </a:r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-гаманці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користувачів зберігають пари ключів, а не 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монети.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Користувачі підписують 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транзакції ключами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таким чином доводячи права володіння виходами транзакцій (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їх монетами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Монети зберігаються у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блокчейні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вигляді транзакцій-виходів (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часто що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позначаються як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vout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txout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16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878956" y="131141"/>
            <a:ext cx="8792901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Паперові гаманці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99288" y="977390"/>
            <a:ext cx="10064731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Паперові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Bitcoin-гаманці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приватні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ключі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надруковані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папері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956" y="1435463"/>
            <a:ext cx="4426228" cy="23865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2178" y="1435463"/>
            <a:ext cx="4477104" cy="23865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1634" y="3891931"/>
            <a:ext cx="7795673" cy="267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93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1544</TotalTime>
  <Words>935</Words>
  <Application>Microsoft Office PowerPoint</Application>
  <PresentationFormat>Широкоэкранный</PresentationFormat>
  <Paragraphs>88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9" baseType="lpstr">
      <vt:lpstr>Arial</vt:lpstr>
      <vt:lpstr>Calibri</vt:lpstr>
      <vt:lpstr>Cambria Math</vt:lpstr>
      <vt:lpstr>Century Gothic</vt:lpstr>
      <vt:lpstr>NotoSerif</vt:lpstr>
      <vt:lpstr>NotoSerif-Bold</vt:lpstr>
      <vt:lpstr>Symbol</vt:lpstr>
      <vt:lpstr>SymbolMT</vt:lpstr>
      <vt:lpstr>Times New Roman</vt:lpstr>
      <vt:lpstr>TimesNewRomanPS-ItalicMT</vt:lpstr>
      <vt:lpstr>TimesNewRomanPSMT</vt:lpstr>
      <vt:lpstr>Wingdings 3</vt:lpstr>
      <vt:lpstr>Легкий дым</vt:lpstr>
      <vt:lpstr>Технології на базі Blockchain та криптовалюти</vt:lpstr>
      <vt:lpstr>Презентация PowerPoint</vt:lpstr>
      <vt:lpstr>Презентация PowerPoint</vt:lpstr>
      <vt:lpstr>Схема Діффі-Хелмана</vt:lpstr>
      <vt:lpstr>Алгоритм RSA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 нової зустрічі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Блокчейн и криптовалюты</dc:title>
  <dc:creator>Kozin</dc:creator>
  <cp:lastModifiedBy>User</cp:lastModifiedBy>
  <cp:revision>103</cp:revision>
  <dcterms:created xsi:type="dcterms:W3CDTF">2018-10-18T04:47:30Z</dcterms:created>
  <dcterms:modified xsi:type="dcterms:W3CDTF">2024-10-30T10:31:09Z</dcterms:modified>
</cp:coreProperties>
</file>