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7" r:id="rId2"/>
    <p:sldId id="260" r:id="rId3"/>
    <p:sldId id="261" r:id="rId4"/>
    <p:sldId id="262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9BA8-04CF-430A-AD51-70E34489529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295C0-2BB8-4CEF-B15E-56D6E996E65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3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295C0-2BB8-4CEF-B15E-56D6E996E6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31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Генезис критичного </a:t>
            </a:r>
            <a:r>
              <a:rPr lang="ru-RU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6" y="2697499"/>
            <a:ext cx="4857212" cy="303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75856" y="3717029"/>
            <a:ext cx="1656184" cy="7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75856" y="3356992"/>
            <a:ext cx="1656184" cy="72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159462" y="3537010"/>
            <a:ext cx="296415" cy="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752020" y="3545398"/>
            <a:ext cx="296415" cy="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6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9144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Четвертий фактор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51928"/>
            <a:ext cx="5148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Систематичне</a:t>
            </a:r>
            <a:r>
              <a:rPr lang="ru-RU" sz="2400" b="1" dirty="0" smtClean="0"/>
              <a:t> </a:t>
            </a:r>
            <a:r>
              <a:rPr lang="ru-RU" sz="2400" b="1" dirty="0" err="1"/>
              <a:t>створення</a:t>
            </a:r>
            <a:r>
              <a:rPr lang="ru-RU" sz="2400" b="1" dirty="0"/>
              <a:t> для </a:t>
            </a:r>
            <a:r>
              <a:rPr lang="ru-RU" sz="2400" b="1" dirty="0" err="1"/>
              <a:t>учнів</a:t>
            </a:r>
            <a:r>
              <a:rPr lang="ru-RU" sz="2400" b="1" dirty="0"/>
              <a:t> </a:t>
            </a:r>
            <a:r>
              <a:rPr lang="ru-RU" sz="2400" b="1" dirty="0" err="1"/>
              <a:t>ситуацій</a:t>
            </a:r>
            <a:r>
              <a:rPr lang="ru-RU" sz="2400" b="1" dirty="0"/>
              <a:t> </a:t>
            </a:r>
            <a:r>
              <a:rPr lang="ru-RU" sz="2400" b="1" dirty="0" err="1"/>
              <a:t>вибору</a:t>
            </a:r>
            <a:endParaRPr lang="ru-RU" sz="24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3" y="3068960"/>
            <a:ext cx="4305728" cy="378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05" y="3068960"/>
            <a:ext cx="4904596" cy="378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65" y="2454597"/>
            <a:ext cx="9334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1277471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Взаємодія вчителя і учня у процесі навчання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1367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7449"/>
            <a:ext cx="7543800" cy="9144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П'ятий фактор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форми</a:t>
            </a:r>
            <a:r>
              <a:rPr lang="ru-RU" sz="2400" b="1" dirty="0" smtClean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, яка </a:t>
            </a:r>
            <a:r>
              <a:rPr lang="ru-RU" sz="2400" b="1" dirty="0" err="1"/>
              <a:t>забезпечує</a:t>
            </a:r>
            <a:r>
              <a:rPr lang="ru-RU" sz="2400" b="1" dirty="0"/>
              <a:t> </a:t>
            </a:r>
            <a:r>
              <a:rPr lang="ru-RU" sz="2400" b="1" dirty="0" err="1"/>
              <a:t>діалог</a:t>
            </a:r>
            <a:r>
              <a:rPr lang="ru-RU" sz="2400" b="1" dirty="0"/>
              <a:t> у </a:t>
            </a:r>
            <a:r>
              <a:rPr lang="ru-RU" sz="2400" b="1" dirty="0" err="1"/>
              <a:t>процесі</a:t>
            </a:r>
            <a:r>
              <a:rPr lang="ru-RU" sz="2400" b="1" dirty="0"/>
              <a:t> </a:t>
            </a:r>
            <a:r>
              <a:rPr lang="ru-RU" sz="2400" b="1" dirty="0" err="1"/>
              <a:t>розв'язування</a:t>
            </a:r>
            <a:r>
              <a:rPr lang="ru-RU" sz="2400" b="1" dirty="0"/>
              <a:t> </a:t>
            </a:r>
            <a:r>
              <a:rPr lang="ru-RU" sz="2400" b="1" dirty="0" err="1"/>
              <a:t>ситуацій</a:t>
            </a:r>
            <a:r>
              <a:rPr lang="ru-RU" sz="2400" b="1" dirty="0"/>
              <a:t> </a:t>
            </a:r>
            <a:r>
              <a:rPr lang="ru-RU" sz="2400" b="1" dirty="0" err="1"/>
              <a:t>вибору</a:t>
            </a:r>
            <a:r>
              <a:rPr lang="ru-RU" sz="2400" b="1" dirty="0"/>
              <a:t> (</a:t>
            </a:r>
            <a:r>
              <a:rPr lang="ru-RU" sz="2400" b="1" dirty="0" err="1"/>
              <a:t>інтерактивні</a:t>
            </a:r>
            <a:r>
              <a:rPr lang="ru-RU" sz="2400" b="1" dirty="0"/>
              <a:t> </a:t>
            </a:r>
            <a:r>
              <a:rPr lang="ru-RU" sz="2400" b="1" dirty="0" err="1"/>
              <a:t>заняття</a:t>
            </a:r>
            <a:r>
              <a:rPr lang="ru-RU" sz="2400" b="1" dirty="0"/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1830"/>
            <a:ext cx="45720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060"/>
            <a:ext cx="4988950" cy="34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392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10658"/>
            <a:ext cx="7543800" cy="9144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Шостий фактор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809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Застосування</a:t>
            </a:r>
            <a:r>
              <a:rPr lang="ru-RU" sz="2400" b="1" dirty="0" smtClean="0"/>
              <a:t> методу </a:t>
            </a:r>
            <a:r>
              <a:rPr lang="ru-RU" sz="2400" b="1" dirty="0"/>
              <a:t>контролю,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передбачає</a:t>
            </a:r>
            <a:r>
              <a:rPr lang="ru-RU" sz="2400" b="1" dirty="0"/>
              <a:t> </a:t>
            </a:r>
            <a:r>
              <a:rPr lang="ru-RU" sz="2400" b="1" dirty="0" err="1"/>
              <a:t>письмове</a:t>
            </a:r>
            <a:r>
              <a:rPr lang="ru-RU" sz="2400" b="1" dirty="0"/>
              <a:t> </a:t>
            </a:r>
            <a:r>
              <a:rPr lang="ru-RU" sz="2400" b="1" dirty="0" err="1"/>
              <a:t>розв'язання</a:t>
            </a:r>
            <a:r>
              <a:rPr lang="ru-RU" sz="2400" b="1" dirty="0"/>
              <a:t> задач та </a:t>
            </a:r>
            <a:r>
              <a:rPr lang="ru-RU" sz="2400" b="1" dirty="0" err="1"/>
              <a:t>наступну</a:t>
            </a:r>
            <a:r>
              <a:rPr lang="ru-RU" sz="2400" b="1" dirty="0"/>
              <a:t> </a:t>
            </a:r>
            <a:r>
              <a:rPr lang="ru-RU" sz="2400" b="1" dirty="0" err="1"/>
              <a:t>групову</a:t>
            </a:r>
            <a:r>
              <a:rPr lang="ru-RU" sz="2400" b="1" dirty="0"/>
              <a:t> та </a:t>
            </a:r>
            <a:r>
              <a:rPr lang="ru-RU" sz="2400" b="1" dirty="0" err="1"/>
              <a:t>індивідуальну</a:t>
            </a:r>
            <a:r>
              <a:rPr lang="ru-RU" sz="2400" b="1" dirty="0"/>
              <a:t> </a:t>
            </a:r>
            <a:r>
              <a:rPr lang="ru-RU" sz="2400" b="1" dirty="0" err="1"/>
              <a:t>рефлексію</a:t>
            </a:r>
            <a:r>
              <a:rPr lang="ru-RU" sz="2400" b="1" dirty="0"/>
              <a:t> (</a:t>
            </a:r>
            <a:r>
              <a:rPr lang="ru-RU" sz="2400" b="1" dirty="0" err="1"/>
              <a:t>аналіз</a:t>
            </a:r>
            <a:r>
              <a:rPr lang="ru-RU" sz="2400" b="1" dirty="0"/>
              <a:t> і критику, </a:t>
            </a:r>
            <a:r>
              <a:rPr lang="ru-RU" sz="2400" b="1" dirty="0" err="1"/>
              <a:t>самоаналіз</a:t>
            </a:r>
            <a:r>
              <a:rPr lang="ru-RU" sz="2400" b="1" dirty="0"/>
              <a:t> і самокритику)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89631"/>
            <a:ext cx="7128792" cy="476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65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9144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Сьомий фактор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0527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/>
              <a:t>учню</a:t>
            </a:r>
            <a:r>
              <a:rPr lang="ru-RU" dirty="0"/>
              <a:t> право на </a:t>
            </a:r>
            <a:r>
              <a:rPr lang="ru-RU" dirty="0" err="1" smtClean="0"/>
              <a:t>помилку</a:t>
            </a:r>
            <a:r>
              <a:rPr lang="ru-RU" dirty="0" smtClean="0"/>
              <a:t> та </a:t>
            </a:r>
            <a:r>
              <a:rPr lang="ru-RU" dirty="0" err="1" smtClean="0"/>
              <a:t>моделювати</a:t>
            </a:r>
            <a:r>
              <a:rPr lang="ru-RU" dirty="0" smtClean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 smtClean="0"/>
              <a:t>виправлення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помилок</a:t>
            </a:r>
            <a:r>
              <a:rPr lang="ru-RU" dirty="0" smtClean="0"/>
              <a:t>. </a:t>
            </a:r>
            <a:r>
              <a:rPr lang="ru-RU" dirty="0" err="1" smtClean="0"/>
              <a:t>Учень</a:t>
            </a:r>
            <a:r>
              <a:rPr lang="ru-RU" dirty="0" smtClean="0"/>
              <a:t> повинен </a:t>
            </a:r>
            <a:r>
              <a:rPr lang="ru-RU" dirty="0" err="1" smtClean="0"/>
              <a:t>усвідомити</a:t>
            </a:r>
            <a:r>
              <a:rPr lang="ru-RU" dirty="0" smtClean="0"/>
              <a:t> </a:t>
            </a:r>
            <a:r>
              <a:rPr lang="ru-RU" dirty="0" err="1" smtClean="0"/>
              <a:t>помилку</a:t>
            </a:r>
            <a:r>
              <a:rPr lang="ru-RU" dirty="0" smtClean="0"/>
              <a:t> та </a:t>
            </a:r>
            <a:r>
              <a:rPr lang="ru-RU" dirty="0" err="1" smtClean="0"/>
              <a:t>прагнути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виправити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420888"/>
            <a:ext cx="607906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6"/>
            <a:ext cx="3059832" cy="300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8616"/>
            <a:ext cx="4006244" cy="268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1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1282080"/>
          </a:xfrm>
        </p:spPr>
        <p:txBody>
          <a:bodyPr/>
          <a:lstStyle/>
          <a:p>
            <a:pPr algn="ctr"/>
            <a:r>
              <a:rPr lang="ru-RU" sz="2200" b="1" dirty="0" smtClean="0"/>
              <a:t>Таким чином, </a:t>
            </a:r>
            <a:r>
              <a:rPr lang="ru-RU" sz="2200" b="1" dirty="0" err="1" smtClean="0"/>
              <a:t>під</a:t>
            </a:r>
            <a:r>
              <a:rPr lang="ru-RU" sz="2200" b="1" dirty="0" smtClean="0"/>
              <a:t> час </a:t>
            </a:r>
            <a:r>
              <a:rPr lang="ru-RU" sz="2200" b="1" dirty="0" err="1" smtClean="0"/>
              <a:t>розв</a:t>
            </a:r>
            <a:r>
              <a:rPr lang="uk-UA" sz="2200" b="1" dirty="0">
                <a:solidFill>
                  <a:srgbClr val="FFFF00"/>
                </a:solidFill>
              </a:rPr>
              <a:t>'</a:t>
            </a:r>
            <a:r>
              <a:rPr lang="ru-RU" sz="2200" b="1" dirty="0" err="1" smtClean="0"/>
              <a:t>язання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проблемних</a:t>
            </a:r>
            <a:r>
              <a:rPr lang="ru-RU" sz="2200" b="1" dirty="0" smtClean="0"/>
              <a:t> задач </a:t>
            </a:r>
            <a:r>
              <a:rPr lang="ru-RU" sz="2200" b="1" dirty="0" err="1" smtClean="0"/>
              <a:t>мислення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поступово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ускладнюється</a:t>
            </a:r>
            <a:r>
              <a:rPr lang="ru-RU" sz="2200" b="1" dirty="0"/>
              <a:t> </a:t>
            </a:r>
            <a:r>
              <a:rPr lang="ru-RU" sz="2200" b="1" dirty="0" smtClean="0"/>
              <a:t>і </a:t>
            </a:r>
            <a:r>
              <a:rPr lang="ru-RU" sz="2200" b="1" dirty="0" err="1" smtClean="0"/>
              <a:t>збагачується</a:t>
            </a:r>
            <a:r>
              <a:rPr lang="ru-RU" sz="2200" b="1" dirty="0" smtClean="0"/>
              <a:t> принципами, </a:t>
            </a:r>
            <a:r>
              <a:rPr lang="ru-RU" sz="2200" b="1" dirty="0" err="1" smtClean="0"/>
              <a:t>стратегіями</a:t>
            </a:r>
            <a:r>
              <a:rPr lang="ru-RU" sz="2200" b="1" dirty="0" smtClean="0"/>
              <a:t> та процедурами критичного </a:t>
            </a:r>
            <a:r>
              <a:rPr lang="ru-RU" sz="2200" b="1" dirty="0" err="1" smtClean="0"/>
              <a:t>мислення</a:t>
            </a:r>
            <a:r>
              <a:rPr lang="ru-RU" sz="2200" b="1" dirty="0" smtClean="0"/>
              <a:t>, а </a:t>
            </a:r>
            <a:r>
              <a:rPr lang="ru-RU" sz="2200" b="1" dirty="0" err="1" smtClean="0"/>
              <a:t>найвищим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рівнем</a:t>
            </a:r>
            <a:r>
              <a:rPr lang="ru-RU" sz="2200" b="1" dirty="0" smtClean="0"/>
              <a:t>  є </a:t>
            </a:r>
            <a:r>
              <a:rPr lang="ru-RU" sz="2200" b="1" dirty="0" err="1" smtClean="0"/>
              <a:t>смоорганізація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цих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складових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розв</a:t>
            </a:r>
            <a:r>
              <a:rPr lang="uk-UA" sz="2200" b="1" dirty="0">
                <a:solidFill>
                  <a:srgbClr val="FFFF00"/>
                </a:solidFill>
              </a:rPr>
              <a:t>'</a:t>
            </a:r>
            <a:r>
              <a:rPr lang="ru-RU" sz="2200" b="1" dirty="0" err="1" smtClean="0"/>
              <a:t>язання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конкретної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задачі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64604" y="3897053"/>
            <a:ext cx="3528394" cy="14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36" y="5553236"/>
            <a:ext cx="5178939" cy="18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716134">
            <a:off x="2939136" y="3773692"/>
            <a:ext cx="1438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ФАКТОРИ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79">
            <a:off x="793456" y="4813540"/>
            <a:ext cx="3043092" cy="18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3825">
            <a:off x="4910432" y="3306798"/>
            <a:ext cx="2233482" cy="2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1057">
            <a:off x="3523981" y="4054896"/>
            <a:ext cx="1699061" cy="19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69565"/>
            <a:ext cx="1415125" cy="144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1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189" y="2564904"/>
            <a:ext cx="8856984" cy="4090392"/>
          </a:xfrm>
        </p:spPr>
        <p:txBody>
          <a:bodyPr/>
          <a:lstStyle/>
          <a:p>
            <a:r>
              <a:rPr lang="ru-RU" sz="2000" b="1" dirty="0" err="1" smtClean="0"/>
              <a:t>Отже</a:t>
            </a:r>
            <a:r>
              <a:rPr lang="ru-RU" sz="2000" b="1" dirty="0" smtClean="0"/>
              <a:t>, методика </a:t>
            </a:r>
            <a:r>
              <a:rPr lang="ru-RU" sz="2000" b="1" dirty="0" err="1"/>
              <a:t>розвитку</a:t>
            </a:r>
            <a:r>
              <a:rPr lang="ru-RU" sz="2000" b="1" dirty="0"/>
              <a:t> критичного </a:t>
            </a:r>
            <a:r>
              <a:rPr lang="ru-RU" sz="2000" b="1" dirty="0" err="1"/>
              <a:t>мислення</a:t>
            </a:r>
            <a:r>
              <a:rPr lang="ru-RU" sz="2000" b="1" dirty="0"/>
              <a:t> повинна </a:t>
            </a:r>
            <a:r>
              <a:rPr lang="ru-RU" sz="2000" b="1" dirty="0" err="1"/>
              <a:t>спиратися</a:t>
            </a:r>
            <a:r>
              <a:rPr lang="ru-RU" sz="2000" b="1" dirty="0"/>
              <a:t> на </a:t>
            </a:r>
            <a:r>
              <a:rPr lang="ru-RU" sz="2000" b="1" dirty="0" err="1"/>
              <a:t>положення</a:t>
            </a:r>
            <a:r>
              <a:rPr lang="ru-RU" sz="2000" b="1" dirty="0"/>
              <a:t> </a:t>
            </a:r>
            <a:r>
              <a:rPr lang="ru-RU" sz="2000" b="1" dirty="0" err="1"/>
              <a:t>теорії</a:t>
            </a:r>
            <a:r>
              <a:rPr lang="ru-RU" sz="2000" b="1" dirty="0"/>
              <a:t>, а </a:t>
            </a:r>
            <a:r>
              <a:rPr lang="ru-RU" sz="2000" b="1" dirty="0" err="1"/>
              <a:t>саме</a:t>
            </a:r>
            <a:r>
              <a:rPr lang="ru-RU" sz="2000" b="1" dirty="0" smtClean="0"/>
              <a:t>: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- </a:t>
            </a:r>
            <a:r>
              <a:rPr lang="ru-RU" sz="2000" b="1" dirty="0" err="1" smtClean="0"/>
              <a:t>створювати</a:t>
            </a:r>
            <a:r>
              <a:rPr lang="ru-RU" sz="2000" b="1" dirty="0" smtClean="0"/>
              <a:t> </a:t>
            </a:r>
            <a:r>
              <a:rPr lang="ru-RU" sz="2000" b="1" dirty="0" err="1"/>
              <a:t>проблемні</a:t>
            </a:r>
            <a:r>
              <a:rPr lang="ru-RU" sz="2000" b="1" dirty="0"/>
              <a:t> </a:t>
            </a:r>
            <a:r>
              <a:rPr lang="ru-RU" sz="2000" b="1" dirty="0" err="1"/>
              <a:t>ситуації</a:t>
            </a:r>
            <a:r>
              <a:rPr lang="ru-RU" sz="2000" b="1" dirty="0"/>
              <a:t> у </a:t>
            </a:r>
            <a:r>
              <a:rPr lang="ru-RU" sz="2000" b="1" dirty="0" err="1"/>
              <a:t>процесі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; </a:t>
            </a:r>
            <a:r>
              <a:rPr lang="ru-RU" sz="2000" b="1" dirty="0" err="1"/>
              <a:t>пропонувати</a:t>
            </a:r>
            <a:r>
              <a:rPr lang="ru-RU" sz="2000" b="1" dirty="0"/>
              <a:t> </a:t>
            </a:r>
            <a:r>
              <a:rPr lang="ru-RU" sz="2000" b="1" dirty="0" err="1"/>
              <a:t>проблемні</a:t>
            </a:r>
            <a:r>
              <a:rPr lang="ru-RU" sz="2000" b="1" dirty="0"/>
              <a:t> </a:t>
            </a:r>
            <a:r>
              <a:rPr lang="ru-RU" sz="2000" b="1" dirty="0" err="1"/>
              <a:t>задачі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 smtClean="0"/>
              <a:t>- </a:t>
            </a:r>
            <a:r>
              <a:rPr lang="ru-RU" sz="2000" b="1" dirty="0" err="1" smtClean="0"/>
              <a:t>знайомити</a:t>
            </a:r>
            <a:r>
              <a:rPr lang="ru-RU" sz="2000" b="1" dirty="0" smtClean="0"/>
              <a:t> </a:t>
            </a:r>
            <a:r>
              <a:rPr lang="ru-RU" sz="2000" b="1" dirty="0" err="1"/>
              <a:t>учнів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принципами, </a:t>
            </a:r>
            <a:r>
              <a:rPr lang="ru-RU" sz="2000" b="1" dirty="0" err="1"/>
              <a:t>стратегіями</a:t>
            </a:r>
            <a:r>
              <a:rPr lang="ru-RU" sz="2000" b="1" dirty="0"/>
              <a:t> та процедурами критичного </a:t>
            </a:r>
            <a:r>
              <a:rPr lang="ru-RU" sz="2000" b="1" dirty="0" err="1"/>
              <a:t>мислення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 smtClean="0"/>
              <a:t>- регулярно </a:t>
            </a:r>
            <a:r>
              <a:rPr lang="ru-RU" sz="2000" b="1" dirty="0" err="1"/>
              <a:t>створювати</a:t>
            </a:r>
            <a:r>
              <a:rPr lang="ru-RU" sz="2000" b="1" dirty="0"/>
              <a:t> </a:t>
            </a:r>
            <a:r>
              <a:rPr lang="ru-RU" sz="2000" b="1" dirty="0" err="1"/>
              <a:t>ситуації</a:t>
            </a:r>
            <a:r>
              <a:rPr lang="ru-RU" sz="2000" b="1" dirty="0"/>
              <a:t> </a:t>
            </a:r>
            <a:r>
              <a:rPr lang="ru-RU" sz="2000" b="1" dirty="0" err="1"/>
              <a:t>вибору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 smtClean="0"/>
              <a:t>- </a:t>
            </a:r>
            <a:r>
              <a:rPr lang="ru-RU" sz="2000" b="1" dirty="0" err="1" smtClean="0"/>
              <a:t>організовувати</a:t>
            </a:r>
            <a:r>
              <a:rPr lang="ru-RU" sz="2000" b="1" dirty="0" smtClean="0"/>
              <a:t> </a:t>
            </a:r>
            <a:r>
              <a:rPr lang="ru-RU" sz="2000" b="1" dirty="0" err="1"/>
              <a:t>діалог</a:t>
            </a:r>
            <a:r>
              <a:rPr lang="ru-RU" sz="2000" b="1" dirty="0"/>
              <a:t> у </a:t>
            </a:r>
            <a:r>
              <a:rPr lang="ru-RU" sz="2000" b="1" dirty="0" err="1"/>
              <a:t>процесі</a:t>
            </a:r>
            <a:r>
              <a:rPr lang="ru-RU" sz="2000" b="1" dirty="0"/>
              <a:t> </a:t>
            </a:r>
            <a:r>
              <a:rPr lang="ru-RU" sz="2000" b="1" dirty="0" err="1"/>
              <a:t>розв'язування</a:t>
            </a:r>
            <a:r>
              <a:rPr lang="ru-RU" sz="2000" b="1" dirty="0"/>
              <a:t> </a:t>
            </a:r>
            <a:r>
              <a:rPr lang="ru-RU" sz="2000" b="1" dirty="0" err="1"/>
              <a:t>проблемних</a:t>
            </a:r>
            <a:r>
              <a:rPr lang="ru-RU" sz="2000" b="1" dirty="0"/>
              <a:t> задач (</a:t>
            </a:r>
            <a:r>
              <a:rPr lang="ru-RU" sz="2000" b="1" dirty="0" err="1"/>
              <a:t>інтерактивні</a:t>
            </a:r>
            <a:r>
              <a:rPr lang="ru-RU" sz="2000" b="1" dirty="0"/>
              <a:t> </a:t>
            </a:r>
            <a:r>
              <a:rPr lang="ru-RU" sz="2000" b="1" dirty="0" err="1"/>
              <a:t>форми</a:t>
            </a:r>
            <a:r>
              <a:rPr lang="ru-RU" sz="2000" b="1" dirty="0"/>
              <a:t> </a:t>
            </a:r>
            <a:r>
              <a:rPr lang="ru-RU" sz="2000" b="1" dirty="0" err="1"/>
              <a:t>навчання</a:t>
            </a:r>
            <a:r>
              <a:rPr lang="ru-RU" sz="2000" b="1" dirty="0"/>
              <a:t>);</a:t>
            </a:r>
            <a:br>
              <a:rPr lang="ru-RU" sz="2000" b="1" dirty="0"/>
            </a:br>
            <a:r>
              <a:rPr lang="ru-RU" sz="2000" b="1" dirty="0" smtClean="0"/>
              <a:t>- </a:t>
            </a:r>
            <a:r>
              <a:rPr lang="ru-RU" sz="2000" b="1" dirty="0" err="1" smtClean="0"/>
              <a:t>передбачати</a:t>
            </a:r>
            <a:r>
              <a:rPr lang="ru-RU" sz="2000" b="1" dirty="0" smtClean="0"/>
              <a:t> </a:t>
            </a:r>
            <a:r>
              <a:rPr lang="ru-RU" sz="2000" b="1" dirty="0" err="1"/>
              <a:t>письмове</a:t>
            </a:r>
            <a:r>
              <a:rPr lang="ru-RU" sz="2000" b="1" dirty="0"/>
              <a:t> </a:t>
            </a:r>
            <a:r>
              <a:rPr lang="ru-RU" sz="2000" b="1" dirty="0" err="1"/>
              <a:t>викладення</a:t>
            </a:r>
            <a:r>
              <a:rPr lang="ru-RU" sz="2000" b="1" dirty="0"/>
              <a:t> </a:t>
            </a:r>
            <a:r>
              <a:rPr lang="ru-RU" sz="2000" b="1" dirty="0" err="1"/>
              <a:t>розмірковувань</a:t>
            </a:r>
            <a:r>
              <a:rPr lang="ru-RU" sz="2000" b="1" dirty="0"/>
              <a:t> </a:t>
            </a:r>
            <a:r>
              <a:rPr lang="ru-RU" sz="2000" b="1" dirty="0" err="1"/>
              <a:t>учнів</a:t>
            </a:r>
            <a:r>
              <a:rPr lang="ru-RU" sz="2000" b="1" dirty="0"/>
              <a:t> з </a:t>
            </a:r>
            <a:r>
              <a:rPr lang="ru-RU" sz="2000" b="1" dirty="0" err="1"/>
              <a:t>подальшою</a:t>
            </a:r>
            <a:r>
              <a:rPr lang="ru-RU" sz="2000" b="1" dirty="0"/>
              <a:t> </a:t>
            </a:r>
            <a:r>
              <a:rPr lang="ru-RU" sz="2000" b="1" dirty="0" err="1"/>
              <a:t>рефлексією</a:t>
            </a:r>
            <a:r>
              <a:rPr lang="ru-RU" sz="2000" b="1" dirty="0"/>
              <a:t>;</a:t>
            </a:r>
            <a:br>
              <a:rPr lang="ru-RU" sz="2000" b="1" dirty="0"/>
            </a:br>
            <a:r>
              <a:rPr lang="ru-RU" sz="2000" b="1" dirty="0" smtClean="0"/>
              <a:t>- </a:t>
            </a:r>
            <a:r>
              <a:rPr lang="ru-RU" sz="2000" b="1" dirty="0" err="1" smtClean="0"/>
              <a:t>надавати</a:t>
            </a:r>
            <a:r>
              <a:rPr lang="ru-RU" sz="2000" b="1" dirty="0" smtClean="0"/>
              <a:t> </a:t>
            </a:r>
            <a:r>
              <a:rPr lang="ru-RU" sz="2000" b="1" dirty="0" err="1"/>
              <a:t>учням</a:t>
            </a:r>
            <a:r>
              <a:rPr lang="ru-RU" sz="2000" b="1" dirty="0"/>
              <a:t> право на </a:t>
            </a:r>
            <a:r>
              <a:rPr lang="ru-RU" sz="2000" b="1" dirty="0" err="1"/>
              <a:t>помилку</a:t>
            </a:r>
            <a:r>
              <a:rPr lang="ru-RU" sz="2000" b="1" dirty="0"/>
              <a:t> та </a:t>
            </a:r>
            <a:r>
              <a:rPr lang="ru-RU" sz="2000" b="1" dirty="0" err="1"/>
              <a:t>моделювати</a:t>
            </a:r>
            <a:r>
              <a:rPr lang="ru-RU" sz="2000" b="1" dirty="0"/>
              <a:t> </a:t>
            </a:r>
            <a:r>
              <a:rPr lang="ru-RU" sz="2000" b="1" dirty="0" err="1"/>
              <a:t>ситуації</a:t>
            </a:r>
            <a:r>
              <a:rPr lang="ru-RU" sz="2000" b="1" dirty="0"/>
              <a:t> </a:t>
            </a:r>
            <a:r>
              <a:rPr lang="ru-RU" sz="2000" b="1" dirty="0" err="1"/>
              <a:t>виправлення</a:t>
            </a:r>
            <a:r>
              <a:rPr lang="ru-RU" sz="2000" b="1" dirty="0"/>
              <a:t> </a:t>
            </a:r>
            <a:r>
              <a:rPr lang="ru-RU" sz="2000" b="1" dirty="0" err="1"/>
              <a:t>помилок</a:t>
            </a:r>
            <a:r>
              <a:rPr lang="ru-RU" sz="2000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90180"/>
            <a:ext cx="2409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</a:rPr>
              <a:t>Висновок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49" y="836712"/>
            <a:ext cx="70485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9308" cy="111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692" y="0"/>
            <a:ext cx="1129308" cy="111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6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43800" cy="2376264"/>
          </a:xfrm>
        </p:spPr>
        <p:txBody>
          <a:bodyPr/>
          <a:lstStyle/>
          <a:p>
            <a:r>
              <a:rPr lang="vi-VN" sz="2800" b="1" dirty="0" smtClean="0">
                <a:solidFill>
                  <a:srgbClr val="FFFF00"/>
                </a:solidFill>
              </a:rPr>
              <a:t>Критичне мислення </a:t>
            </a:r>
            <a:r>
              <a:rPr lang="vi-VN" sz="2800" dirty="0" smtClean="0">
                <a:solidFill>
                  <a:srgbClr val="FFFF00"/>
                </a:solidFill>
              </a:rPr>
              <a:t>—</a:t>
            </a:r>
            <a:r>
              <a:rPr lang="uk-UA" sz="2800" dirty="0"/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(«</a:t>
            </a:r>
            <a:r>
              <a:rPr lang="uk-UA" sz="2800" b="1" dirty="0">
                <a:solidFill>
                  <a:srgbClr val="FF0000"/>
                </a:solidFill>
              </a:rPr>
              <a:t>мистецтво аналізувати, судження</a:t>
            </a:r>
            <a:r>
              <a:rPr lang="uk-UA" sz="2800" b="1" dirty="0" smtClean="0">
                <a:solidFill>
                  <a:srgbClr val="FF0000"/>
                </a:solidFill>
              </a:rPr>
              <a:t>»)</a:t>
            </a:r>
            <a:r>
              <a:rPr lang="uk-UA" sz="2800" dirty="0" smtClean="0"/>
              <a:t> </a:t>
            </a:r>
            <a:r>
              <a:rPr lang="ru-RU" sz="2800" dirty="0">
                <a:solidFill>
                  <a:srgbClr val="FFFF00"/>
                </a:solidFill>
              </a:rPr>
              <a:t>— </a:t>
            </a:r>
            <a:r>
              <a:rPr lang="ru-RU" sz="2800" dirty="0" err="1">
                <a:solidFill>
                  <a:srgbClr val="FFFF00"/>
                </a:solidFill>
              </a:rPr>
              <a:t>це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наукове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мислення</a:t>
            </a:r>
            <a:r>
              <a:rPr lang="ru-RU" sz="2800" dirty="0">
                <a:solidFill>
                  <a:srgbClr val="FFFF00"/>
                </a:solidFill>
              </a:rPr>
              <a:t>, суть </a:t>
            </a:r>
            <a:r>
              <a:rPr lang="ru-RU" sz="2800" dirty="0" err="1">
                <a:solidFill>
                  <a:srgbClr val="FFFF00"/>
                </a:solidFill>
              </a:rPr>
              <a:t>якого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полягає</a:t>
            </a:r>
            <a:r>
              <a:rPr lang="ru-RU" sz="2800" dirty="0">
                <a:solidFill>
                  <a:srgbClr val="FFFF00"/>
                </a:solidFill>
              </a:rPr>
              <a:t> в </a:t>
            </a:r>
            <a:r>
              <a:rPr lang="ru-RU" sz="2800" dirty="0" err="1">
                <a:solidFill>
                  <a:srgbClr val="FFFF00"/>
                </a:solidFill>
              </a:rPr>
              <a:t>ухваленні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ретельно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обміркованих</a:t>
            </a:r>
            <a:r>
              <a:rPr lang="ru-RU" sz="2800" dirty="0">
                <a:solidFill>
                  <a:srgbClr val="FFFF00"/>
                </a:solidFill>
              </a:rPr>
              <a:t> та </a:t>
            </a:r>
            <a:r>
              <a:rPr lang="ru-RU" sz="2800" dirty="0" err="1">
                <a:solidFill>
                  <a:srgbClr val="FFFF00"/>
                </a:solidFill>
              </a:rPr>
              <a:t>незалежних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рішень</a:t>
            </a:r>
            <a:r>
              <a:rPr lang="ru-RU" sz="2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59912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1130424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Основні положення теорії критичного мислення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965" y="3435789"/>
            <a:ext cx="2940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Властивості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4652790"/>
            <a:ext cx="1572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Склад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652791"/>
            <a:ext cx="20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Функції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3428999"/>
            <a:ext cx="1981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Генезис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1502">
            <a:off x="1595731" y="2007317"/>
            <a:ext cx="1876346" cy="76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7718">
            <a:off x="6038502" y="2045346"/>
            <a:ext cx="1876346" cy="76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9974">
            <a:off x="2540755" y="2701730"/>
            <a:ext cx="2945992" cy="76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1065">
            <a:off x="4157865" y="2707667"/>
            <a:ext cx="2945992" cy="76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1566"/>
            <a:ext cx="5086368" cy="38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8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077072"/>
            <a:ext cx="7543800" cy="216024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Однією зі складових теорії критичного мислення є </a:t>
            </a:r>
            <a:r>
              <a:rPr lang="uk-UA" sz="3600" b="1" dirty="0" smtClean="0">
                <a:solidFill>
                  <a:srgbClr val="FF0000"/>
                </a:solidFill>
              </a:rPr>
              <a:t>генезис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217"/>
            <a:ext cx="7848872" cy="481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456384" cy="20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6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Виникненню</a:t>
            </a:r>
            <a:r>
              <a:rPr lang="ru-RU" sz="2800" b="1" dirty="0">
                <a:solidFill>
                  <a:srgbClr val="FFFF00"/>
                </a:solidFill>
              </a:rPr>
              <a:t> та </a:t>
            </a:r>
            <a:r>
              <a:rPr lang="ru-RU" sz="2800" b="1" dirty="0" err="1">
                <a:solidFill>
                  <a:srgbClr val="FFFF00"/>
                </a:solidFill>
              </a:rPr>
              <a:t>розвитку</a:t>
            </a:r>
            <a:r>
              <a:rPr lang="ru-RU" sz="2800" b="1" dirty="0">
                <a:solidFill>
                  <a:srgbClr val="FFFF00"/>
                </a:solidFill>
              </a:rPr>
              <a:t> критичного </a:t>
            </a:r>
            <a:r>
              <a:rPr lang="ru-RU" sz="2800" b="1" dirty="0" err="1">
                <a:solidFill>
                  <a:srgbClr val="FFFF00"/>
                </a:solidFill>
              </a:rPr>
              <a:t>мислення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сприяє</a:t>
            </a:r>
            <a:r>
              <a:rPr lang="ru-RU" sz="2800" b="1" dirty="0">
                <a:solidFill>
                  <a:srgbClr val="FFFF00"/>
                </a:solidFill>
              </a:rPr>
              <a:t> низка </a:t>
            </a:r>
            <a:r>
              <a:rPr lang="ru-RU" sz="2800" b="1" dirty="0" err="1">
                <a:solidFill>
                  <a:srgbClr val="FFFF00"/>
                </a:solidFill>
              </a:rPr>
              <a:t>чинників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кожний</a:t>
            </a:r>
            <a:r>
              <a:rPr lang="ru-RU" sz="2800" b="1" dirty="0">
                <a:solidFill>
                  <a:srgbClr val="FFFF00"/>
                </a:solidFill>
              </a:rPr>
              <a:t> з </a:t>
            </a:r>
            <a:r>
              <a:rPr lang="ru-RU" sz="2800" b="1" dirty="0" err="1">
                <a:solidFill>
                  <a:srgbClr val="FFFF00"/>
                </a:solidFill>
              </a:rPr>
              <a:t>яких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може</a:t>
            </a:r>
            <a:r>
              <a:rPr lang="ru-RU" sz="2800" b="1" dirty="0">
                <a:solidFill>
                  <a:srgbClr val="FFFF00"/>
                </a:solidFill>
              </a:rPr>
              <a:t> бути </a:t>
            </a:r>
            <a:r>
              <a:rPr lang="ru-RU" sz="2800" b="1" dirty="0" err="1">
                <a:solidFill>
                  <a:srgbClr val="FFFF00"/>
                </a:solidFill>
              </a:rPr>
              <a:t>пусковим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механізмом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5"/>
            <a:ext cx="7200800" cy="497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" y="4161594"/>
            <a:ext cx="979394" cy="258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" y="1772814"/>
            <a:ext cx="963386" cy="238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772813"/>
            <a:ext cx="963386" cy="238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392" y="4161594"/>
            <a:ext cx="979394" cy="258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492896"/>
            <a:ext cx="9144000" cy="914400"/>
          </a:xfrm>
        </p:spPr>
        <p:txBody>
          <a:bodyPr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Процес критичного мислення  породжується сукупністю  факторів, сумісна дія яких забезпечує повноцінне та якісне протікання цього процесу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1066"/>
            <a:ext cx="2653802" cy="176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9577"/>
            <a:ext cx="2513856" cy="176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066"/>
            <a:ext cx="2297907" cy="176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2026" y="804972"/>
            <a:ext cx="1745210" cy="65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0300" y="796850"/>
            <a:ext cx="1745210" cy="65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729696" cy="331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406037"/>
            <a:ext cx="5729696" cy="34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67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0100" y="-19170"/>
            <a:ext cx="7543800" cy="9144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Перший фактор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4522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Цілі</a:t>
            </a:r>
            <a:r>
              <a:rPr lang="ru-RU" sz="2400" b="1" dirty="0" smtClean="0"/>
              <a:t> </a:t>
            </a:r>
            <a:r>
              <a:rPr lang="ru-RU" sz="2400" b="1" dirty="0" err="1"/>
              <a:t>навчання</a:t>
            </a:r>
            <a:r>
              <a:rPr lang="ru-RU" sz="2400" b="1" dirty="0"/>
              <a:t> (</a:t>
            </a:r>
            <a:r>
              <a:rPr lang="ru-RU" sz="2400" b="1" dirty="0" err="1"/>
              <a:t>мотивація</a:t>
            </a:r>
            <a:r>
              <a:rPr lang="ru-RU" sz="2400" b="1" dirty="0"/>
              <a:t>) — </a:t>
            </a:r>
            <a:r>
              <a:rPr lang="ru-RU" sz="2400" b="1" dirty="0" err="1" smtClean="0"/>
              <a:t>повинні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пробуджувати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внутрішню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мотивацію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створюючи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проблемну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ситуацію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66563"/>
            <a:ext cx="5544616" cy="41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892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9144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Другий фактор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958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Учні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повинні</a:t>
            </a:r>
            <a:r>
              <a:rPr lang="ru-RU" sz="2400" b="1" dirty="0" smtClean="0"/>
              <a:t> знати правила </a:t>
            </a:r>
            <a:r>
              <a:rPr lang="ru-RU" sz="2400" b="1" dirty="0"/>
              <a:t>критичного </a:t>
            </a:r>
            <a:r>
              <a:rPr lang="ru-RU" sz="2400" b="1" dirty="0" err="1"/>
              <a:t>розмірковування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9406" y="3059668"/>
            <a:ext cx="2110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1) Операції мислення, правила логічного розмірковування та доказу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1599" y="3059668"/>
            <a:ext cx="278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2) Принципи та методи історичного пізнання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5" y="3059668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3) Стратегії та процедури критичного мислення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76" y="2133746"/>
            <a:ext cx="852928" cy="83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89927"/>
            <a:ext cx="613518" cy="60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01661"/>
            <a:ext cx="936105" cy="91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48" y="4181259"/>
            <a:ext cx="3790668" cy="25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69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0"/>
            <a:ext cx="7543800" cy="914400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Третій фактор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053" y="980728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Система </a:t>
            </a:r>
            <a:r>
              <a:rPr lang="ru-RU" sz="2400" b="1" dirty="0" err="1"/>
              <a:t>проблемних</a:t>
            </a:r>
            <a:r>
              <a:rPr lang="ru-RU" sz="2400" b="1" dirty="0"/>
              <a:t> </a:t>
            </a:r>
            <a:r>
              <a:rPr lang="ru-RU" sz="2400" b="1" dirty="0" smtClean="0"/>
              <a:t>задач </a:t>
            </a:r>
            <a:r>
              <a:rPr lang="ru-RU" sz="2400" b="1" dirty="0" err="1" smtClean="0"/>
              <a:t>поступово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ускладнюється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Саме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розвязання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системи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пізнавальних</a:t>
            </a:r>
            <a:r>
              <a:rPr lang="ru-RU" sz="2400" b="1" dirty="0" smtClean="0"/>
              <a:t> задач,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ускладнюються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підвищує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внесок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навчання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розвиток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особистості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4930"/>
            <a:ext cx="5898977" cy="34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02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203</TotalTime>
  <Words>289</Words>
  <Application>Microsoft Office PowerPoint</Application>
  <PresentationFormat>Екран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Базовая</vt:lpstr>
      <vt:lpstr>Презентація PowerPoint</vt:lpstr>
      <vt:lpstr>Критичне мислення — («мистецтво аналізувати, судження») — це наукове мислення, суть якого полягає в ухваленні ретельно обміркованих та незалежних рішень.</vt:lpstr>
      <vt:lpstr>Основні положення теорії критичного мислення</vt:lpstr>
      <vt:lpstr>Однією зі складових теорії критичного мислення є генезис</vt:lpstr>
      <vt:lpstr>Презентація PowerPoint</vt:lpstr>
      <vt:lpstr>Процес критичного мислення  породжується сукупністю  факторів, сумісна дія яких забезпечує повноцінне та якісне протікання цього процесу</vt:lpstr>
      <vt:lpstr>Перший фактор</vt:lpstr>
      <vt:lpstr>Другий фактор</vt:lpstr>
      <vt:lpstr>Третій фактор</vt:lpstr>
      <vt:lpstr>Четвертий фактор</vt:lpstr>
      <vt:lpstr>П'ятий фактор</vt:lpstr>
      <vt:lpstr>Шостий фактор</vt:lpstr>
      <vt:lpstr>Сьомий фактор</vt:lpstr>
      <vt:lpstr>Таким чином, під час розв'язання проблемних задач мислення поступово ускладнюється і збагачується принципами, стратегіями та процедурами критичного мислення, а найвищим рівнем  є смоорганізація цих складових для розв'язання конкретної задачі.</vt:lpstr>
      <vt:lpstr>Отже, методика розвитку критичного мислення повинна спиратися на положення теорії, а саме:  - створювати проблемні ситуації у процесі навчання; пропонувати проблемні задачі; - знайомити учнів із принципами, стратегіями та процедурами критичного мислення; - регулярно створювати ситуації вибору; - організовувати діалог у процесі розв'язування проблемних задач (інтерактивні форми навчання); - передбачати письмове викладення розмірковувань учнів з подальшою рефлексією; - надавати учням право на помилку та моделювати ситуації виправлення помилок.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Виконав: студент 5-го курсу історичного факультету групи 7.23213-1 Демченко Віталій</dc:title>
  <dc:creator>User</dc:creator>
  <cp:lastModifiedBy>Сергій Терно</cp:lastModifiedBy>
  <cp:revision>17</cp:revision>
  <dcterms:created xsi:type="dcterms:W3CDTF">2014-03-25T17:38:08Z</dcterms:created>
  <dcterms:modified xsi:type="dcterms:W3CDTF">2014-09-22T09:37:00Z</dcterms:modified>
</cp:coreProperties>
</file>