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728604-EE90-49C6-962F-87BB88BD1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1388534"/>
            <a:ext cx="7766936" cy="1418634"/>
          </a:xfrm>
        </p:spPr>
        <p:txBody>
          <a:bodyPr/>
          <a:lstStyle/>
          <a:p>
            <a:pPr algn="ctr"/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персоналом </a:t>
            </a:r>
            <a:b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2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умовах цифрової економіки</a:t>
            </a:r>
          </a:p>
        </p:txBody>
      </p:sp>
    </p:spTree>
    <p:extLst>
      <p:ext uri="{BB962C8B-B14F-4D97-AF65-F5344CB8AC3E}">
        <p14:creationId xmlns:p14="http://schemas.microsoft.com/office/powerpoint/2010/main" val="2946553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354BCAE-04BE-4FC3-9C34-DA4C2B8446A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4799" y="287867"/>
                <a:ext cx="9770533" cy="6197600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Невизначеність, пов'язану з відсутністю інформації про ймовірність стану економічного середовища абр називають «безнадійною».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У таких випадках для визначення найкращих рішень використовуються такі критерії: </a:t>
                </a:r>
                <a:r>
                  <a:rPr lang="uk-UA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максимаксу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uk-UA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Вальда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uk-UA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Севіджа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Гурвіца.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Застосування кожного з </a:t>
                </a:r>
                <a:r>
                  <a:rPr lang="uk-UA" sz="28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розглядаємих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критеріїв на прикладі пов'язані з матрицею ризиків.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Критерій </a:t>
                </a:r>
                <a:r>
                  <a:rPr lang="uk-UA" sz="2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максимаксу</a:t>
                </a:r>
                <a:r>
                  <a:rPr lang="uk-UA" sz="2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uk-UA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З його допомогою визначається стратегія, яка максимізує максимальні визначення для кожного параметру. Це критерій є критерієм оптимізму. Найкращим визнається рішення, за якого досягається при максимальному значенні, а саме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800" dirty="0">
                    <a:effectLst/>
                    <a:ea typeface="Times New Roman" panose="02020603050405020304" pitchFamily="18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ru-RU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𝛭</m:t>
                    </m:r>
                    <m:r>
                      <a:rPr lang="ru-RU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limLow>
                      <m:limLow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e>
                      <m:lim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lim>
                    </m:limLow>
                    <m:limLow>
                      <m:limLowPr>
                        <m:ctrlPr>
                          <a:rPr lang="ru-RU" sz="2800" i="1">
                            <a:effectLst/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e>
                      <m:lim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lim>
                    </m:limLow>
                  </m:oMath>
                </a14:m>
                <a:r>
                  <a:rPr lang="ru-RU" sz="2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800" i="1" baseline="-25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ij</a:t>
                </a:r>
                <a:r>
                  <a:rPr lang="ru-RU" sz="2800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</a:t>
                </a: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514350" indent="-514350">
                  <a:spcBef>
                    <a:spcPts val="0"/>
                  </a:spcBef>
                  <a:buAutoNum type="arabicPeriod"/>
                </a:pPr>
                <a:endParaRPr lang="uk-UA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6354BCAE-04BE-4FC3-9C34-DA4C2B8446A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799" y="287867"/>
                <a:ext cx="9770533" cy="6197600"/>
              </a:xfrm>
              <a:blipFill>
                <a:blip r:embed="rId2"/>
                <a:stretch>
                  <a:fillRect l="-1248" t="-1672" r="-1684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6898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FD30128-9CA2-404C-982E-58B2BCBE5F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69333"/>
                <a:ext cx="8619066" cy="6400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Критерій </a:t>
                </a:r>
                <a:r>
                  <a:rPr lang="uk-UA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Вальда</a:t>
                </a:r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З позицій цього критерію значення сприймається, які визначаються значенням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buNone/>
                </a:pP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𝛭</m:t>
                    </m:r>
                    <m:r>
                      <a:rPr lang="ru-RU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limLow>
                      <m:limLow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e>
                      <m:lim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lim>
                    </m:limLow>
                    <m:limLow>
                      <m:limLow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e>
                      <m:lim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lim>
                    </m:limLow>
                  </m:oMath>
                </a14:m>
                <a:r>
                  <a:rPr lang="ru-RU" sz="2400" i="1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400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ij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,  W</a:t>
                </a:r>
                <a14:m>
                  <m:oMath xmlns:m="http://schemas.openxmlformats.org/officeDocument/2006/math"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limLow>
                      <m:limLow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𝑚𝑎𝑥</m:t>
                        </m:r>
                      </m:e>
                      <m:li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𝑚</m:t>
                        </m:r>
                      </m:lim>
                    </m:limLow>
                    <m:limLow>
                      <m:limLow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𝑚𝑖𝑛</m:t>
                        </m:r>
                      </m:e>
                      <m:li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𝑗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lim>
                    </m:limLow>
                  </m:oMath>
                </a14:m>
                <a:r>
                  <a:rPr lang="ru-RU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</a:t>
                </a:r>
                <a:r>
                  <a:rPr lang="ru-RU" sz="2400" i="1" baseline="-25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ij</a:t>
                </a:r>
                <a:r>
                  <a:rPr lang="ru-RU" sz="2400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. </a:t>
                </a:r>
              </a:p>
              <a:p>
                <a:pPr marL="0" indent="0" algn="just">
                  <a:spcAft>
                    <a:spcPts val="0"/>
                  </a:spcAft>
                  <a:buNone/>
                </a:pPr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Критерій </a:t>
                </a:r>
                <a:r>
                  <a:rPr lang="uk-UA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мінімаксного</a:t>
                </a:r>
                <a:r>
                  <a:rPr lang="uk-UA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ризику </a:t>
                </a:r>
                <a:r>
                  <a:rPr lang="uk-UA" sz="24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Севіджа</a:t>
                </a:r>
                <a:r>
                  <a:rPr lang="uk-UA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Вибір стратегії аналогічний вибору стратегії за принципом </a:t>
                </a:r>
                <a:r>
                  <a:rPr lang="uk-UA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Вальда</a:t>
                </a:r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з тією відмінністю, що значення визначається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                 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            R </a:t>
                </a:r>
                <a14:m>
                  <m:oMath xmlns:m="http://schemas.openxmlformats.org/officeDocument/2006/math">
                    <m:r>
                      <a:rPr lang="ru-RU" sz="2400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limLow>
                      <m:limLow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𝑚𝑖𝑛</m:t>
                        </m:r>
                      </m:e>
                      <m:lim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lim>
                    </m:limLow>
                    <m:limLow>
                      <m:limLowPr>
                        <m:ctrlPr>
                          <a:rPr lang="ru-RU" sz="2400" i="1"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𝑖𝑛</m:t>
                        </m:r>
                      </m:e>
                      <m:lim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lim>
                    </m:limLow>
                  </m:oMath>
                </a14:m>
                <a:r>
                  <a:rPr lang="ru-RU" sz="2400" i="1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i="1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ru-RU" sz="2400" i="1" baseline="-25000" dirty="0" err="1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ij</a:t>
                </a:r>
                <a:r>
                  <a:rPr lang="en-US" sz="2400" i="1" baseline="-25000" dirty="0"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,     S</a:t>
                </a:r>
                <a14:m>
                  <m:oMath xmlns:m="http://schemas.openxmlformats.org/officeDocument/2006/math"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limLow>
                      <m:limLow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𝑚𝑖𝑛</m:t>
                        </m:r>
                      </m:e>
                      <m:li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lim>
                    </m:limLow>
                    <m:limLow>
                      <m:limLow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limLow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e>
                      <m:li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𝑗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lim>
                    </m:limLow>
                  </m:oMath>
                </a14:m>
                <a:r>
                  <a:rPr lang="ru-RU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r</a:t>
                </a:r>
                <a:r>
                  <a:rPr lang="ru-RU" sz="2400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ij</a:t>
                </a:r>
              </a:p>
              <a:p>
                <a:pPr marL="0" indent="0">
                  <a:spcBef>
                    <a:spcPts val="0"/>
                  </a:spcBef>
                  <a:buNone/>
                </a:pPr>
                <a:endParaRPr lang="uk-UA" sz="2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uk-UA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Критерій Гурвіца </a:t>
                </a:r>
                <a:r>
                  <a:rPr lang="uk-UA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має вигляд:</a:t>
                </a:r>
              </a:p>
              <a:p>
                <a:pPr indent="0" algn="ctr">
                  <a:lnSpc>
                    <a:spcPct val="141000"/>
                  </a:lnSpc>
                  <a:spcAft>
                    <a:spcPts val="0"/>
                  </a:spcAft>
                  <a:buNone/>
                </a:pP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</a:t>
                </a:r>
                <a:r>
                  <a:rPr lang="en-US" sz="2400" i="1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R</a:t>
                </a:r>
                <a:r>
                  <a:rPr lang="en-US" sz="24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limLow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𝑎𝑥</m:t>
                        </m:r>
                      </m:e>
                      <m:lim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1≤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≤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𝑚</m:t>
                        </m:r>
                      </m:lim>
                    </m:limLow>
                    <m:d>
                      <m:dPr>
                        <m:begChr m:val="{"/>
                        <m:endChr m:val="}"/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limLow>
                          <m:limLowPr>
                            <m:ctrlP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𝑚𝑎𝑥</m:t>
                            </m:r>
                          </m:e>
                          <m:li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1≤</m:t>
                            </m:r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lim>
                        </m:limLow>
                        <m:sSub>
                          <m:sSubPr>
                            <m:ctrlP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+(1−</m:t>
                        </m:r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𝑝</m:t>
                        </m:r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  <m:limLow>
                          <m:limLowPr>
                            <m:ctrlP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limLowPr>
                          <m:e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𝑚𝑖𝑛</m:t>
                            </m:r>
                          </m:e>
                          <m:lim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1≤</m:t>
                            </m:r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𝑗</m:t>
                            </m:r>
                            <m:r>
                              <a:rPr lang="en-US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≤</m:t>
                            </m:r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𝑛</m:t>
                            </m:r>
                          </m:lim>
                        </m:limLow>
                        <m:sSub>
                          <m:sSubPr>
                            <m:ctrlP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ru-RU" sz="24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  <m:t>𝑖𝑗</m:t>
                            </m:r>
                          </m:sub>
                        </m:sSub>
                      </m:e>
                    </m:d>
                  </m:oMath>
                </a14:m>
                <a:endParaRPr lang="ru-RU" sz="20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uk-UA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1FD30128-9CA2-404C-982E-58B2BCBE5F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69333"/>
                <a:ext cx="8619066" cy="6400800"/>
              </a:xfrm>
              <a:blipFill>
                <a:blip r:embed="rId2"/>
                <a:stretch>
                  <a:fillRect l="-1061" t="-76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3060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>
            <a:extLst>
              <a:ext uri="{FF2B5EF4-FFF2-40B4-BE49-F238E27FC236}">
                <a16:creationId xmlns:a16="http://schemas.microsoft.com/office/drawing/2014/main" id="{B1FEAAB2-FB2F-4D9B-A02E-FCF9E9FC287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163147"/>
              </p:ext>
            </p:extLst>
          </p:nvPr>
        </p:nvGraphicFramePr>
        <p:xfrm>
          <a:off x="2738240" y="1470779"/>
          <a:ext cx="5167183" cy="3606801"/>
        </p:xfrm>
        <a:graphic>
          <a:graphicData uri="http://schemas.openxmlformats.org/drawingml/2006/table">
            <a:tbl>
              <a:tblPr/>
              <a:tblGrid>
                <a:gridCol w="847528">
                  <a:extLst>
                    <a:ext uri="{9D8B030D-6E8A-4147-A177-3AD203B41FA5}">
                      <a16:colId xmlns:a16="http://schemas.microsoft.com/office/drawing/2014/main" val="4211441376"/>
                    </a:ext>
                  </a:extLst>
                </a:gridCol>
                <a:gridCol w="1066243">
                  <a:extLst>
                    <a:ext uri="{9D8B030D-6E8A-4147-A177-3AD203B41FA5}">
                      <a16:colId xmlns:a16="http://schemas.microsoft.com/office/drawing/2014/main" val="96976384"/>
                    </a:ext>
                  </a:extLst>
                </a:gridCol>
                <a:gridCol w="1202942">
                  <a:extLst>
                    <a:ext uri="{9D8B030D-6E8A-4147-A177-3AD203B41FA5}">
                      <a16:colId xmlns:a16="http://schemas.microsoft.com/office/drawing/2014/main" val="1347707677"/>
                    </a:ext>
                  </a:extLst>
                </a:gridCol>
                <a:gridCol w="1148264">
                  <a:extLst>
                    <a:ext uri="{9D8B030D-6E8A-4147-A177-3AD203B41FA5}">
                      <a16:colId xmlns:a16="http://schemas.microsoft.com/office/drawing/2014/main" val="2973201689"/>
                    </a:ext>
                  </a:extLst>
                </a:gridCol>
                <a:gridCol w="902206">
                  <a:extLst>
                    <a:ext uri="{9D8B030D-6E8A-4147-A177-3AD203B41FA5}">
                      <a16:colId xmlns:a16="http://schemas.microsoft.com/office/drawing/2014/main" val="775380480"/>
                    </a:ext>
                  </a:extLst>
                </a:gridCol>
              </a:tblGrid>
              <a:tr h="1028206"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28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28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i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2800" i="1" baseline="-25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</a:t>
                      </a:r>
                      <a:r>
                        <a:rPr lang="ru-RU" sz="28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5446404"/>
                  </a:ext>
                </a:extLst>
              </a:tr>
              <a:tr h="1028206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28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4444996"/>
                  </a:ext>
                </a:extLst>
              </a:tr>
              <a:tr h="522181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28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75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7782770"/>
                  </a:ext>
                </a:extLst>
              </a:tr>
              <a:tr h="514104"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28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80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1900984"/>
                  </a:ext>
                </a:extLst>
              </a:tr>
              <a:tr h="514104"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</a:t>
                      </a:r>
                      <a:r>
                        <a:rPr lang="ru-RU" sz="2800" i="1" baseline="-25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2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28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</a:p>
                  </a:txBody>
                  <a:tcPr marL="25400" marR="254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365755"/>
                  </a:ext>
                </a:extLst>
              </a:tr>
            </a:tbl>
          </a:graphicData>
        </a:graphic>
      </p:graphicFrame>
      <p:sp>
        <p:nvSpPr>
          <p:cNvPr id="13" name="AutoShape 6">
            <a:extLst>
              <a:ext uri="{FF2B5EF4-FFF2-40B4-BE49-F238E27FC236}">
                <a16:creationId xmlns:a16="http://schemas.microsoft.com/office/drawing/2014/main" id="{0ECBF773-9456-4AF5-889A-54A9C01A27E1}"/>
              </a:ext>
            </a:extLst>
          </p:cNvPr>
          <p:cNvSpPr>
            <a:spLocks/>
          </p:cNvSpPr>
          <p:nvPr/>
        </p:nvSpPr>
        <p:spPr bwMode="auto">
          <a:xfrm>
            <a:off x="2189163" y="1470779"/>
            <a:ext cx="92075" cy="3991574"/>
          </a:xfrm>
          <a:prstGeom prst="leftBracket">
            <a:avLst>
              <a:gd name="adj" fmla="val 107615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AutoShape 5">
            <a:extLst>
              <a:ext uri="{FF2B5EF4-FFF2-40B4-BE49-F238E27FC236}">
                <a16:creationId xmlns:a16="http://schemas.microsoft.com/office/drawing/2014/main" id="{B7095CBA-4294-4162-9D50-0F717D4F67E3}"/>
              </a:ext>
            </a:extLst>
          </p:cNvPr>
          <p:cNvSpPr>
            <a:spLocks/>
          </p:cNvSpPr>
          <p:nvPr/>
        </p:nvSpPr>
        <p:spPr bwMode="auto">
          <a:xfrm>
            <a:off x="8192031" y="1470779"/>
            <a:ext cx="92075" cy="4110391"/>
          </a:xfrm>
          <a:prstGeom prst="rightBracket">
            <a:avLst>
              <a:gd name="adj" fmla="val 107615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575A9027-2A8F-4288-A3F1-A936FA47D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530" y="204644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F320E895-9CD7-461E-BC7C-018AA2275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64530" y="2275044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 sz="3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808750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108</TotalTime>
  <Words>190</Words>
  <Application>Microsoft Office PowerPoint</Application>
  <PresentationFormat>Широкоэкранный</PresentationFormat>
  <Paragraphs>42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Arial</vt:lpstr>
      <vt:lpstr>Cambria Math</vt:lpstr>
      <vt:lpstr>Times New Roman</vt:lpstr>
      <vt:lpstr>Trebuchet MS</vt:lpstr>
      <vt:lpstr>Wingdings 3</vt:lpstr>
      <vt:lpstr>Аспект</vt:lpstr>
      <vt:lpstr>Управління персоналом  в умовах цифрової економіки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Управління персоналом  в умовах цифрової економіки</dc:title>
  <dc:creator>M Ivanov</dc:creator>
  <cp:lastModifiedBy>M Ivanov</cp:lastModifiedBy>
  <cp:revision>3</cp:revision>
  <dcterms:created xsi:type="dcterms:W3CDTF">2023-03-08T08:51:51Z</dcterms:created>
  <dcterms:modified xsi:type="dcterms:W3CDTF">2023-03-08T15:11:11Z</dcterms:modified>
</cp:coreProperties>
</file>