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9" r:id="rId5"/>
    <p:sldId id="260" r:id="rId6"/>
    <p:sldId id="277" r:id="rId7"/>
    <p:sldId id="261" r:id="rId8"/>
    <p:sldId id="278" r:id="rId9"/>
    <p:sldId id="27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0" r:id="rId23"/>
    <p:sldId id="281" r:id="rId24"/>
    <p:sldId id="282" r:id="rId25"/>
    <p:sldId id="28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3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EF4444DC-B2C2-485C-A85C-17CE4B62F4D6}" type="datetimeFigureOut">
              <a:rPr lang="ru-RU" smtClean="0"/>
              <a:t>25.02.2024</a:t>
            </a:fld>
            <a:endParaRPr lang="ru-RU"/>
          </a:p>
        </p:txBody>
      </p:sp>
      <p:sp>
        <p:nvSpPr>
          <p:cNvPr id="16" name="Номер слайда 15"/>
          <p:cNvSpPr>
            <a:spLocks noGrp="1"/>
          </p:cNvSpPr>
          <p:nvPr>
            <p:ph type="sldNum" sz="quarter" idx="11"/>
          </p:nvPr>
        </p:nvSpPr>
        <p:spPr/>
        <p:txBody>
          <a:bodyPr/>
          <a:lstStyle/>
          <a:p>
            <a:fld id="{AE7115F1-D1D4-46D8-BC5E-8D47FFC0DEB3}"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4444DC-B2C2-485C-A85C-17CE4B62F4D6}" type="datetimeFigureOut">
              <a:rPr lang="ru-RU" smtClean="0"/>
              <a:t>25.02.2024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115F1-D1D4-46D8-BC5E-8D47FFC0DEB3}"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4444DC-B2C2-485C-A85C-17CE4B62F4D6}" type="datetimeFigureOut">
              <a:rPr lang="ru-RU" smtClean="0"/>
              <a:t>25.02.2024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115F1-D1D4-46D8-BC5E-8D47FFC0DEB3}"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EF4444DC-B2C2-485C-A85C-17CE4B62F4D6}" type="datetimeFigureOut">
              <a:rPr lang="ru-RU" smtClean="0"/>
              <a:t>25.02.2024</a:t>
            </a:fld>
            <a:endParaRPr lang="ru-RU"/>
          </a:p>
        </p:txBody>
      </p:sp>
      <p:sp>
        <p:nvSpPr>
          <p:cNvPr id="15" name="Номер слайда 14"/>
          <p:cNvSpPr>
            <a:spLocks noGrp="1"/>
          </p:cNvSpPr>
          <p:nvPr>
            <p:ph type="sldNum" sz="quarter" idx="15"/>
          </p:nvPr>
        </p:nvSpPr>
        <p:spPr/>
        <p:txBody>
          <a:bodyPr/>
          <a:lstStyle>
            <a:lvl1pPr algn="ctr">
              <a:defRPr/>
            </a:lvl1pPr>
          </a:lstStyle>
          <a:p>
            <a:fld id="{AE7115F1-D1D4-46D8-BC5E-8D47FFC0DEB3}"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EF4444DC-B2C2-485C-A85C-17CE4B62F4D6}" type="datetimeFigureOut">
              <a:rPr lang="ru-RU" smtClean="0"/>
              <a:t>25.02.2024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7115F1-D1D4-46D8-BC5E-8D47FFC0DEB3}"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EF4444DC-B2C2-485C-A85C-17CE4B62F4D6}" type="datetimeFigureOut">
              <a:rPr lang="ru-RU" smtClean="0"/>
              <a:t>25.02.2024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7115F1-D1D4-46D8-BC5E-8D47FFC0DEB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E7115F1-D1D4-46D8-BC5E-8D47FFC0DEB3}"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EF4444DC-B2C2-485C-A85C-17CE4B62F4D6}" type="datetimeFigureOut">
              <a:rPr lang="ru-RU" smtClean="0"/>
              <a:t>25.02.2024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F4444DC-B2C2-485C-A85C-17CE4B62F4D6}" type="datetimeFigureOut">
              <a:rPr lang="ru-RU" smtClean="0"/>
              <a:t>25.02.2024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7115F1-D1D4-46D8-BC5E-8D47FFC0DEB3}"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4444DC-B2C2-485C-A85C-17CE4B62F4D6}" type="datetimeFigureOut">
              <a:rPr lang="ru-RU" smtClean="0"/>
              <a:t>25.02.2024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7115F1-D1D4-46D8-BC5E-8D47FFC0DEB3}"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EF4444DC-B2C2-485C-A85C-17CE4B62F4D6}" type="datetimeFigureOut">
              <a:rPr lang="ru-RU" smtClean="0"/>
              <a:t>25.02.2024</a:t>
            </a:fld>
            <a:endParaRPr lang="ru-RU"/>
          </a:p>
        </p:txBody>
      </p:sp>
      <p:sp>
        <p:nvSpPr>
          <p:cNvPr id="9" name="Номер слайда 8"/>
          <p:cNvSpPr>
            <a:spLocks noGrp="1"/>
          </p:cNvSpPr>
          <p:nvPr>
            <p:ph type="sldNum" sz="quarter" idx="15"/>
          </p:nvPr>
        </p:nvSpPr>
        <p:spPr/>
        <p:txBody>
          <a:bodyPr/>
          <a:lstStyle/>
          <a:p>
            <a:fld id="{AE7115F1-D1D4-46D8-BC5E-8D47FFC0DEB3}"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EF4444DC-B2C2-485C-A85C-17CE4B62F4D6}" type="datetimeFigureOut">
              <a:rPr lang="ru-RU" smtClean="0"/>
              <a:t>25.02.2024</a:t>
            </a:fld>
            <a:endParaRPr lang="ru-RU"/>
          </a:p>
        </p:txBody>
      </p:sp>
      <p:sp>
        <p:nvSpPr>
          <p:cNvPr id="9" name="Номер слайда 8"/>
          <p:cNvSpPr>
            <a:spLocks noGrp="1"/>
          </p:cNvSpPr>
          <p:nvPr>
            <p:ph type="sldNum" sz="quarter" idx="11"/>
          </p:nvPr>
        </p:nvSpPr>
        <p:spPr/>
        <p:txBody>
          <a:bodyPr/>
          <a:lstStyle/>
          <a:p>
            <a:fld id="{AE7115F1-D1D4-46D8-BC5E-8D47FFC0DEB3}"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F4444DC-B2C2-485C-A85C-17CE4B62F4D6}" type="datetimeFigureOut">
              <a:rPr lang="ru-RU" smtClean="0"/>
              <a:t>25.02.2024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E7115F1-D1D4-46D8-BC5E-8D47FFC0DEB3}"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uk-UA" dirty="0" smtClean="0"/>
              <a:t>Основи </a:t>
            </a:r>
            <a:r>
              <a:rPr lang="uk-UA" dirty="0" err="1" smtClean="0"/>
              <a:t>токсикологі</a:t>
            </a:r>
            <a:r>
              <a:rPr lang="ru-RU" dirty="0" err="1" smtClean="0"/>
              <a:t>ї</a:t>
            </a:r>
            <a:endParaRPr lang="ru-RU" dirty="0"/>
          </a:p>
        </p:txBody>
      </p:sp>
      <p:sp>
        <p:nvSpPr>
          <p:cNvPr id="2" name="Заголовок 1"/>
          <p:cNvSpPr>
            <a:spLocks noGrp="1"/>
          </p:cNvSpPr>
          <p:nvPr>
            <p:ph type="ctrTitle"/>
          </p:nvPr>
        </p:nvSpPr>
        <p:spPr/>
        <p:txBody>
          <a:bodyPr/>
          <a:lstStyle/>
          <a:p>
            <a:r>
              <a:rPr lang="uk-UA" dirty="0" smtClean="0"/>
              <a:t>Практична робота 2</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980728"/>
            <a:ext cx="9144000" cy="5047536"/>
          </a:xfrm>
          <a:prstGeom prst="rect">
            <a:avLst/>
          </a:prstGeom>
          <a:solidFill>
            <a:srgbClr val="FFFFFF">
              <a:alpha val="9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6563" algn="just" defTabSz="914400" rtl="0" eaLnBrk="1" fontAlgn="base" latinLnBrk="0" hangingPunct="1">
              <a:lnSpc>
                <a:spcPct val="100000"/>
              </a:lnSpc>
              <a:spcBef>
                <a:spcPct val="0"/>
              </a:spcBef>
              <a:spcAft>
                <a:spcPct val="0"/>
              </a:spcAft>
              <a:buClrTx/>
              <a:buSzTx/>
              <a:buFontTx/>
              <a:buNone/>
              <a:tabLst>
                <a:tab pos="6119813" algn="l"/>
              </a:tabLst>
            </a:pPr>
            <a:r>
              <a:rPr kumimoji="0" lang="uk-UA"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Тема:</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ВИЗНАЧЕННЯ ХЛОРВМІСНИХ СПОЛУК В ҐРУНТАХ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Мета:</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навчитися визначати в різних пробах ґрунтів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хлорвмісні</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сполуки, у тому числі хлорорганічні пестициди.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sng"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Обладнання та реактиви</a:t>
            </a:r>
            <a:r>
              <a:rPr kumimoji="0" lang="uk-UA" sz="1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досліджувані зразки ґрунту; сито з діаметром отворів 0,5-1 мм; колба конічна з притертим корком об’ємом 250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мл</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струшувач</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фарфорова чашка; паперові фільтри; мідний дріт; спиртові пальники; пробірки; папір хроматографічний або пластини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Сілуфол</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камера для хроматографії;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н-гексан</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аргентум</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хлорид (1%</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-вий</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розчин); стандартні розчини досліджуваних препаратів.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Основні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теоретичні положення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Ґрунти є акумуляторами великої кількості різних забруднювачів, які можуть включатися в процеси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колообігу</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речовин в біосфері і як наслідок чинити токсичний ефект, який становить загрозу як для навколишнього середовища, так і для людини зокрема. Найінтенсивнішого техногенного навантаження зазнає ґрунтовий покрив глибиною до 0,8 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Україна є державою, у якій добре розвинутий аграрний сектор виробництва. Розвиток сільськогосподарського виробництва у минулі роки відбувався з використанням великої кількості хімічних засобів захисту рослин. Протягом майже 40 років у світовому сільському господарстві широко використовували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персистентні</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хлорорганічні пестициди (ХОП). Серед них є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супертоксиканти</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 саме ДДТ і його метаболіти, та ГХЦГ і його ізомери. Встановлено, що хлорорганічні пестициди проявляють мутагенний,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тератогенний</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ембріотоксичний</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гонадотоксичний</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та канцерогенний ефекти.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Введення хлору в органічну сполуку надає їй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біоактивності</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яка проявляється в блокуванні важливих біологічних процесів в мікроорганізмах, рослинах і тваринах, зокрема процесів фотосинтезу, клітинного ділення, впливають на дихання рослин і тварин, тому біоактивні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хлорвмісні</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органічні сполуки дотепер масово використовують для виготовлення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пестицидних</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препаратів, які застосовуються для боротьби з особливо небезпечними шкідливими та небажаними мікроорганізмами, рослинами, тваринами, комахами.</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555692"/>
            <a:ext cx="9144000" cy="2677656"/>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81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За хімічною природою ХОП – це хлорпохідні циклічних вуглеводнів з середньою або високою токсичністю, що мають великі періоди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напіврозкладання</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 їх стійкість до деградації підвищується із збільшенням атомів хлору. Всі ХОП – відносно нерозчинні у воді, зберігаються у ґрунті та донних відкладеннях, здатні переміщуватись трофічними ланцюгами, максимально впливаючи на хижаків, що є їх кінцевою ланкою, накопичуватись у тканинах безхребетних та хребетних організмів.</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Метод ґрунтується на екстракції препарату з досліджуваної проби органічним розчинником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н-гексан</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За допомогою якісних реакцій встановлюється наявність хлорорганічних сполук і проводиться їх подальше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хроматографування</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тонкому шарі алюміній оксиду. Рухливим розчинником служить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н-гексан</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Плями досліджуваних препаратів проявляються після обприскування пластинок розчином амоніаку і срібла в ацетоні при опроміненні ультрафіолетовим світлом.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Кількісне визначення проводять шляхом візуального порівняння або шляхом виміру площ плям проб і стандартних розчинів.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1196752"/>
            <a:ext cx="9144000" cy="4185761"/>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8150" algn="just" defTabSz="914400" rtl="0" eaLnBrk="1" fontAlgn="base" latinLnBrk="0" hangingPunct="1">
              <a:lnSpc>
                <a:spcPct val="100000"/>
              </a:lnSpc>
              <a:spcBef>
                <a:spcPct val="0"/>
              </a:spcBef>
              <a:spcAft>
                <a:spcPct val="0"/>
              </a:spcAft>
              <a:buClrTx/>
              <a:buSzTx/>
              <a:buFontTx/>
              <a:buNone/>
              <a:tabLst>
                <a:tab pos="180975" algn="l"/>
              </a:tabLst>
            </a:pPr>
            <a:r>
              <a:rPr kumimoji="0" lang="uk-UA"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Практична частина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Char char="•"/>
              <a:tabLst>
                <a:tab pos="180975" algn="l"/>
              </a:tabLst>
            </a:pP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Екстракція</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хлорорганічних</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сполук</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ґрунту</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180975"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Для аналізу беруть середню пробу ґрунту у кількості 50-100 г, заздалегідь висушену на повітрі і просіяну через сито діаметром 0,5-1 мм. Наважку ґрунту вносять в склянку з притертим корком і заливають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н-гексаном</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так, щоб шар ґрунту був повністю покритий розчинником.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180975"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Ґрунт з розчинником енергійно струшують впродовж 30 хвилин на апараті струшування або вручну, після чого фільтрують через паперовий фільтр у фарфорову чашку діаметром 10 см. Ґрунт промивають 2-3 рази гексаном, збираючи увесь фільтрат в чашку.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180975" algn="l"/>
              </a:tabLst>
            </a:pPr>
            <a:r>
              <a:rPr kumimoji="0" lang="uk-UA"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Якісні реакції на хлорорганічні сполуки: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180975"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 прожарюють мідний дріт в полум’ї пальника, потім занурюють в досліджуваний розчин і знову підносять до полум’я. Якщо полум’я забарвлюється в зелений колір, то це свідчить про наявність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хлорвмісних</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сполук;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180975"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 у пробірку відбирають 2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мл</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досліджуваного фільтрату і додають 2-3 краплі 1 %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-вого</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розчину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аргентум</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нітрату. Якщо випадає білий осад, то це свідчить про наявність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хлоровмісних</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сполук.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180975" algn="l"/>
              </a:tabLst>
            </a:pPr>
            <a:r>
              <a:rPr kumimoji="0" lang="uk-UA" sz="14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Кількісне визначення хлорорганічних сполук.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38150" algn="just" defTabSz="914400" rtl="0" eaLnBrk="0" fontAlgn="base" latinLnBrk="0" hangingPunct="0">
              <a:lnSpc>
                <a:spcPct val="100000"/>
              </a:lnSpc>
              <a:spcBef>
                <a:spcPct val="0"/>
              </a:spcBef>
              <a:spcAft>
                <a:spcPct val="0"/>
              </a:spcAft>
              <a:buClrTx/>
              <a:buSzTx/>
              <a:buFontTx/>
              <a:buNone/>
              <a:tabLst>
                <a:tab pos="180975"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Фільтрат, що залишився, випарюють на повітрі під витяжною шафою насухо. Далі висушену пробу досліджують для ідентифікації хлорорганічних сполук методом тонкошарової хроматографії. Для цього перед початком аналізу у висушену пробу заливають 0,1-0,5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мл</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гексану і розчиняють висушений осад, отримуючи робочий розчин.</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26256"/>
            <a:ext cx="9144000" cy="4616648"/>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8150" algn="just" defTabSz="914400" rtl="0" eaLnBrk="1" fontAlgn="base" latinLnBrk="0" hangingPunct="1">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хроматографічний папір на відстані 1,5 см від краю за допомогою медичного шприца, капіляру або пастерівської піпетки, наносять досліджувану пробу в одну точку, так щоб діаметр плями не перевищував 1 см.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Осад з чашки з екстрактом 3 рази змивають невеликими (0,2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мл</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порціями гексану, які потім наносять на пластинку в центр першої плями. Справа і зліва від проби на відстані 2 см наносять стандартні розчини досліджуваних препаратів, що містять 1 і 10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мкг</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(0,001 і 0,01 мг) препарату. Пластинку з нанесеними розчинами поміщають в камеру для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хроматографування</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 дно якої заздалегідь був налитий гексан, за 30 хвилин до початку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хроматографування</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Край пластинки з нанесеними розчинами може бути занурений в рухливий розчинник не більше, ніж на 0,5 см.</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Після того, як фронт розчинника підніметься на 10 см, пластинку виймають з камери і залишають на декілька хвилин для випаровування розчинника. Далі пластинку обприскують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проявляючим</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розчином і впродовж 10-15 хвилин опромінюють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УФ-промінями</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Пластинку слід розташовувати на відстані 20 см від джерела світла. За наявності хлорорганічних пестицидів на пластинці проявляються плями сіро-чорного кольору.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Кількісне визначення проводять шляхом порівняння розміру плями проби з розміром плями стандартних розчинів. Розрахунок результатів аналізу роблять за формулою 4.1: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Х = (А*1000)/В                                                 (4.1)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де X – вміст хлорорганічних пестицидів в аналізованій пробі, мг/кг;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 – кількість пестициду, знайдена шляхом візуального порівняння проби із стандартними розчинами шляхом виміру площі плям, мг;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 маса наважки, мг.</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0" y="4941168"/>
            <a:ext cx="9144000" cy="45720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7663"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За наявності хлорорганічних пестицидів на пластинці проявляються плями сіро-чорного кольору. </a:t>
            </a:r>
            <a:endParaRPr kumimoji="0" lang="uk-U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517803"/>
            <a:ext cx="9144000" cy="6340197"/>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23863" algn="just" defTabSz="914400" rtl="0" eaLnBrk="1" fontAlgn="base" latinLnBrk="0" hangingPunct="1">
              <a:lnSpc>
                <a:spcPct val="100000"/>
              </a:lnSpc>
              <a:spcBef>
                <a:spcPct val="0"/>
              </a:spcBef>
              <a:spcAft>
                <a:spcPct val="0"/>
              </a:spcAft>
              <a:buClrTx/>
              <a:buSzTx/>
              <a:buFontTx/>
              <a:buNone/>
              <a:tabLst>
                <a:tab pos="6119813" algn="l"/>
              </a:tabLst>
            </a:pPr>
            <a:r>
              <a:rPr kumimoji="0" lang="uk-UA"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Тема:</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1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ТОКСИКОЛОГІЯ ФОСФОРОРГАНІЧНИХ ПЕСТИЦИДІВ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1" i="0"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Мета:</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ознайомитися з методами якісного визначення фосфорорганічних пестицидів та цинк фосфіду в кормі та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патматеріалі</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Обладнання та реактиви: досліджувані матеріали, пробірки з корком, фільтрувальний папір,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аргентум</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хлорид (1 %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розчин), сульфатна кислота (25 %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розчин), натрій гідроксид (1 %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50%</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розчин), нітратна кислота, амоній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молібдат</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спиртові пальники, піридин, резорцин (1 %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розчин), натрій карбонат (20 %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-вий</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розчин), етанол, анілін, спиртовий розчин натрій гідроксиду, розчин </a:t>
            </a:r>
            <a:r>
              <a:rPr kumimoji="0" lang="uk-UA" sz="1400" b="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о-толідину</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ацетоні, гідроген пероксид, </a:t>
            </a:r>
            <a:r>
              <a:rPr kumimoji="0" lang="uk-UA" sz="1400" b="0" i="0" u="none" strike="noStrike" cap="none" normalizeH="0" baseline="0" dirty="0" smtClean="0">
                <a:ln>
                  <a:noFill/>
                </a:ln>
                <a:solidFill>
                  <a:schemeClr val="tx1"/>
                </a:solidFill>
                <a:effectLst/>
                <a:latin typeface="Arial" pitchFamily="34" charset="0"/>
                <a:ea typeface="TimesNewRomanPSMT"/>
                <a:cs typeface="Arial" pitchFamily="34" charset="0"/>
              </a:rPr>
              <a:t>0,1 %</a:t>
            </a:r>
            <a:r>
              <a:rPr kumimoji="0" lang="uk-UA" sz="1400" b="0" i="0" u="none" strike="noStrike" cap="none" normalizeH="0" baseline="0" dirty="0" err="1" smtClean="0">
                <a:ln>
                  <a:noFill/>
                </a:ln>
                <a:solidFill>
                  <a:schemeClr val="tx1"/>
                </a:solidFill>
                <a:effectLst/>
                <a:latin typeface="Arial" pitchFamily="34" charset="0"/>
                <a:ea typeface="TimesNewRomanPSMT"/>
                <a:cs typeface="Arial" pitchFamily="34" charset="0"/>
              </a:rPr>
              <a:t>-вий</a:t>
            </a:r>
            <a:r>
              <a:rPr kumimoji="0" lang="uk-UA" sz="1400" b="0" i="0" u="none" strike="noStrike" cap="none" normalizeH="0" baseline="0" dirty="0" smtClean="0">
                <a:ln>
                  <a:noFill/>
                </a:ln>
                <a:solidFill>
                  <a:schemeClr val="tx1"/>
                </a:solidFill>
                <a:effectLst/>
                <a:latin typeface="Arial" pitchFamily="34" charset="0"/>
                <a:ea typeface="TimesNewRomanPSMT"/>
                <a:cs typeface="Arial" pitchFamily="34" charset="0"/>
              </a:rPr>
              <a:t> розчин 2,4-динітрофенілгідразину в </a:t>
            </a:r>
            <a:r>
              <a:rPr kumimoji="0" lang="uk-UA" sz="1400" b="0" i="0" u="none" strike="noStrike" cap="none" normalizeH="0" baseline="0" dirty="0" err="1" smtClean="0">
                <a:ln>
                  <a:noFill/>
                </a:ln>
                <a:solidFill>
                  <a:schemeClr val="tx1"/>
                </a:solidFill>
                <a:effectLst/>
                <a:latin typeface="Arial" pitchFamily="34" charset="0"/>
                <a:ea typeface="TimesNewRomanPSMT"/>
                <a:cs typeface="Arial" pitchFamily="34" charset="0"/>
              </a:rPr>
              <a:t>хлоридній</a:t>
            </a:r>
            <a:r>
              <a:rPr kumimoji="0" lang="uk-UA" sz="1400" b="0" i="0" u="none" strike="noStrike" cap="none" normalizeH="0" baseline="0" dirty="0" smtClean="0">
                <a:ln>
                  <a:noFill/>
                </a:ln>
                <a:solidFill>
                  <a:schemeClr val="tx1"/>
                </a:solidFill>
                <a:effectLst/>
                <a:latin typeface="Arial" pitchFamily="34" charset="0"/>
                <a:ea typeface="TimesNewRomanPSMT"/>
                <a:cs typeface="Arial" pitchFamily="34" charset="0"/>
              </a:rPr>
              <a:t> кислоті (4 н), </a:t>
            </a:r>
            <a:r>
              <a:rPr kumimoji="0" lang="uk-UA" sz="1400" b="0" i="0" u="none" strike="noStrike" cap="none" normalizeH="0" baseline="0" dirty="0" err="1" smtClean="0">
                <a:ln>
                  <a:noFill/>
                </a:ln>
                <a:solidFill>
                  <a:schemeClr val="tx1"/>
                </a:solidFill>
                <a:effectLst/>
                <a:latin typeface="Arial" pitchFamily="34" charset="0"/>
                <a:ea typeface="TimesNewRomanPSMT"/>
                <a:cs typeface="Arial" pitchFamily="34" charset="0"/>
              </a:rPr>
              <a:t>о-діанізидин</a:t>
            </a:r>
            <a:r>
              <a:rPr kumimoji="0" lang="uk-UA" sz="1400" b="0" i="0" u="none" strike="noStrike" cap="none" normalizeH="0" baseline="0" dirty="0" smtClean="0">
                <a:ln>
                  <a:noFill/>
                </a:ln>
                <a:solidFill>
                  <a:schemeClr val="tx1"/>
                </a:solidFill>
                <a:effectLst/>
                <a:latin typeface="Arial" pitchFamily="34" charset="0"/>
                <a:ea typeface="TimesNewRomanPSMT"/>
                <a:cs typeface="Arial" pitchFamily="34" charset="0"/>
              </a:rPr>
              <a:t>, ацетон, розчин натрій </a:t>
            </a:r>
            <a:r>
              <a:rPr kumimoji="0" lang="uk-UA" sz="1400" b="0" i="0" u="none" strike="noStrike" cap="none" normalizeH="0" baseline="0" dirty="0" err="1" smtClean="0">
                <a:ln>
                  <a:noFill/>
                </a:ln>
                <a:solidFill>
                  <a:schemeClr val="tx1"/>
                </a:solidFill>
                <a:effectLst/>
                <a:latin typeface="Arial" pitchFamily="34" charset="0"/>
                <a:ea typeface="TimesNewRomanPSMT"/>
                <a:cs typeface="Arial" pitchFamily="34" charset="0"/>
              </a:rPr>
              <a:t>перборату</a:t>
            </a:r>
            <a:r>
              <a:rPr kumimoji="0" lang="uk-UA"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діазотована</a:t>
            </a:r>
            <a:r>
              <a:rPr kumimoji="0" lang="uk-UA"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uk-UA"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сульфанілова</a:t>
            </a:r>
            <a:r>
              <a:rPr kumimoji="0" lang="uk-UA"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кислота, реактив </a:t>
            </a:r>
            <a:r>
              <a:rPr kumimoji="0" lang="uk-UA"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Маркі</a:t>
            </a:r>
            <a:r>
              <a:rPr kumimoji="0" lang="uk-UA"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(розчин формальдегіду в кислоті сульфатній концентрованій), хлороформ,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купрум</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сульфат (10 %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-вий</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розчин), реактив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Фреде</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розчин амоній </a:t>
            </a:r>
            <a:r>
              <a:rPr kumimoji="0" lang="uk-UA"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молібдату</a:t>
            </a:r>
            <a:r>
              <a:rPr kumimoji="0" lang="uk-UA"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в сульфатній кислоті)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реактив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Мілона</a:t>
            </a:r>
            <a:r>
              <a:rPr kumimoji="0" lang="uk-UA" sz="14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розчин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Hg</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a:t>
            </a:r>
            <a:r>
              <a:rPr kumimoji="0" lang="uk-UA"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uk-UA"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2</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і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HgNO</a:t>
            </a:r>
            <a:r>
              <a:rPr kumimoji="0" lang="uk-UA"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3</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нітратній кислоті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зв</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слідами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нітритної</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кислоти).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Основні</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uk-U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теоретичні положення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chemeClr val="tx1"/>
                </a:solidFill>
                <a:effectLst/>
                <a:latin typeface="Arial" pitchFamily="34" charset="0"/>
                <a:ea typeface="TimesNewRomanPSMT"/>
                <a:cs typeface="Arial" pitchFamily="34" charset="0"/>
              </a:rPr>
              <a:t>Фосфорорганічні пестициди (</a:t>
            </a:r>
            <a:r>
              <a:rPr kumimoji="0" lang="uk-UA" sz="1400" b="0" i="0" u="none" strike="noStrike" cap="none" normalizeH="0" baseline="0" dirty="0" err="1" smtClean="0">
                <a:ln>
                  <a:noFill/>
                </a:ln>
                <a:solidFill>
                  <a:schemeClr val="tx1"/>
                </a:solidFill>
                <a:effectLst/>
                <a:latin typeface="Arial" pitchFamily="34" charset="0"/>
                <a:ea typeface="TimesNewRomanPSMT"/>
                <a:cs typeface="Arial" pitchFamily="34" charset="0"/>
              </a:rPr>
              <a:t>ФОП</a:t>
            </a:r>
            <a:r>
              <a:rPr kumimoji="0" lang="uk-UA" sz="1400" b="0" i="0" u="none" strike="noStrike" cap="none" normalizeH="0" baseline="0" dirty="0" smtClean="0">
                <a:ln>
                  <a:noFill/>
                </a:ln>
                <a:solidFill>
                  <a:schemeClr val="tx1"/>
                </a:solidFill>
                <a:effectLst/>
                <a:latin typeface="Arial" pitchFamily="34" charset="0"/>
                <a:ea typeface="TimesNewRomanPSMT"/>
                <a:cs typeface="Arial" pitchFamily="34" charset="0"/>
              </a:rPr>
              <a:t>) мають широке застосування в сільському господарстві, тваринництві та побуті.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Серед</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фосфорорганічних</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сполук</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є</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речовини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з</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різною</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токсичністю</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для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людини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від</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мало- до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високотоксичних</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сполук</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Окремі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високотоксичні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сполуки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є</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бойовими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отруйними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речовинами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нервово-паралітичної</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дії</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Гранично</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допустима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концентрація</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для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різних</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фосфорорганічних</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сполук</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варіює</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від</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0,02 до 0,5 мг/м</a:t>
            </a:r>
            <a:r>
              <a:rPr kumimoji="0" lang="ru-RU" sz="1400" b="0" i="0" u="none" strike="noStrike" cap="none" normalizeH="0" baseline="30000" dirty="0" smtClean="0">
                <a:ln>
                  <a:noFill/>
                </a:ln>
                <a:solidFill>
                  <a:schemeClr val="tx1"/>
                </a:solidFill>
                <a:effectLst/>
                <a:latin typeface="Arial" pitchFamily="34" charset="0"/>
                <a:ea typeface="Arimo"/>
                <a:cs typeface="Arial" pitchFamily="34" charset="0"/>
              </a:rPr>
              <a:t>3</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Фосфорорганічні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сполуки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дуже</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стійкі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легко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проникають</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в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організм</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людини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через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легені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травний</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канал,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слизові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оболонки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та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шкірні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покриви. У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дуже</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малій</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кількості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здатні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порушити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функції</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життєво</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важливих</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органів</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та систем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спричинити</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смертельні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ураження</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6119813" algn="l"/>
              </a:tabLst>
            </a:pP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Серед</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високотоксичних</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та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середньої</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токсичності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пестицидів</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в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Україні</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широко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застосовують</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метилмеркаптофос</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дихлофос</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бензофосфат</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хлорофос,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метилнітрофос</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Arimo"/>
                <a:cs typeface="Arial" pitchFamily="34" charset="0"/>
              </a:rPr>
              <a:t>карбофос</a:t>
            </a:r>
            <a:r>
              <a:rPr kumimoji="0" lang="ru-RU" sz="1400" b="0" i="0" u="none" strike="noStrike" cap="none" normalizeH="0" baseline="0" dirty="0" smtClean="0">
                <a:ln>
                  <a:noFill/>
                </a:ln>
                <a:solidFill>
                  <a:schemeClr val="tx1"/>
                </a:solidFill>
                <a:effectLst/>
                <a:latin typeface="Arial" pitchFamily="34" charset="0"/>
                <a:ea typeface="Arimo"/>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6119813" algn="l"/>
              </a:tabLst>
            </a:pP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Для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виявлення</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фосфат-іонів</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виконують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реакцію</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одержання</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фосфорномолібденової</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кислоти</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Одержану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кислоту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переводять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у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молібденову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синь за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допомогою</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одного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із</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відновників</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аскорбінова</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кислота, олова хлорид (ІІ),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бензидин</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тощо</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У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пробірку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вносять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3-5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крапель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мінералізату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і</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5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крапель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розчину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амонію</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молібдату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Суміш</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підкислюють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10%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розчином</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нітратної</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кислоти</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При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наявності</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фосфат-іонів</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виникає</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жовте</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забарвлення</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До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цього</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розчину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додають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3-5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крапель</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насиченого</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водного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розчину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гідрохлориду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бензидину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і</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10 %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розчин</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аміаку</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до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лужної</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реакції</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При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наявності</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фосфат-іонів</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розчин</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забарвлюється</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в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синій</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NewRomanPSMT"/>
                <a:cs typeface="Arial" pitchFamily="34" charset="0"/>
              </a:rPr>
              <a:t>колір</a:t>
            </a:r>
            <a:r>
              <a:rPr kumimoji="0" lang="ru-RU" sz="1400" b="0" i="0" u="none" strike="noStrike" cap="none" normalizeH="0" baseline="0" dirty="0" smtClean="0">
                <a:ln>
                  <a:noFill/>
                </a:ln>
                <a:solidFill>
                  <a:schemeClr val="tx1"/>
                </a:solidFill>
                <a:effectLst/>
                <a:latin typeface="Arial" pitchFamily="34" charset="0"/>
                <a:ea typeface="TimesNewRomanPSMT"/>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Рисунок 9"/>
          <p:cNvPicPr>
            <a:picLocks noChangeAspect="1" noChangeArrowheads="1"/>
          </p:cNvPicPr>
          <p:nvPr/>
        </p:nvPicPr>
        <p:blipFill>
          <a:blip r:embed="rId2" cstate="print"/>
          <a:srcRect l="2667" r="3999"/>
          <a:stretch>
            <a:fillRect/>
          </a:stretch>
        </p:blipFill>
        <p:spPr bwMode="auto">
          <a:xfrm>
            <a:off x="2051720" y="1124744"/>
            <a:ext cx="5334000" cy="923925"/>
          </a:xfrm>
          <a:prstGeom prst="rect">
            <a:avLst/>
          </a:prstGeom>
          <a:noFill/>
        </p:spPr>
      </p:pic>
      <p:sp>
        <p:nvSpPr>
          <p:cNvPr id="2051" name="Rectangle 3"/>
          <p:cNvSpPr>
            <a:spLocks noChangeArrowheads="1"/>
          </p:cNvSpPr>
          <p:nvPr/>
        </p:nvSpPr>
        <p:spPr bwMode="auto">
          <a:xfrm>
            <a:off x="0" y="2348880"/>
            <a:ext cx="9144000" cy="2246769"/>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молібденова синь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Цинк фосфід </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(Zn</a:t>
            </a:r>
            <a:r>
              <a:rPr kumimoji="0" lang="uk-UA" sz="1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a:t>
            </a:r>
            <a:r>
              <a:rPr kumimoji="0" lang="uk-UA" sz="1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2</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отрута гострої кишкової дії. Використовується як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родентицид</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для знищення різних видів </a:t>
            </a:r>
            <a:r>
              <a:rPr kumimoji="0" lang="uk-UA"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мишовидних</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гризунів на сільськогосподарських угіддях та в закритих приміщеннях промислового призначення. Препарат розкладається під впливом кислоти шлункового соку з виділенням фосфористого водню (</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PH</a:t>
            </a:r>
            <a:r>
              <a:rPr kumimoji="0" lang="uk-UA" sz="1400" b="0" i="0" u="none" strike="noStrike" cap="none" normalizeH="0" baseline="-30000" dirty="0" smtClean="0">
                <a:ln>
                  <a:noFill/>
                </a:ln>
                <a:solidFill>
                  <a:srgbClr val="000000"/>
                </a:solidFill>
                <a:effectLst/>
                <a:latin typeface="Arial" pitchFamily="34" charset="0"/>
                <a:ea typeface="Times New Roman" pitchFamily="18" charset="0"/>
                <a:cs typeface="Arial" pitchFamily="34" charset="0"/>
              </a:rPr>
              <a:t>3</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який викликає отруєння гризунів. Отрута швидко діє в організмі гризуна, загибель настає протягом кількох годин після живлення принадою. Вдихання фосфіну, що утворюється при гідролізі цинк фосфіду, може викликати набряк легень. Цинк фосфід вражає печінку, нирки, серце і нервову систему. Вплив у великій дозі може викликати смерть.</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119813"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Реакція на цинк фосфід ґрунтується на його розкладанні кислотою, внаслідок чого виділяється газоподібний фосфорний водень, що відновлює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аргентум</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нітрат.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5693866"/>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39750" algn="l"/>
              </a:tabLst>
            </a:pPr>
            <a:r>
              <a:rPr kumimoji="0" lang="uk-UA"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Практична частина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39750" algn="l"/>
              </a:tabLst>
            </a:pPr>
            <a:r>
              <a:rPr kumimoji="0" lang="uk-UA" sz="14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Якісна реакція на цинк фосфід.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39750" algn="l"/>
              </a:tabLst>
            </a:pP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Реакція дуже чутлива і виконується таким чином: в пробірку об’ємом 10-20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мл</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поміщають 0,5 г досліджуваного матеріалу і в неї опускають фільтрувальний папірець, змочений 1%</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-вим</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розчином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аргентум</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хлориду. Папірець відпускають так, щоб він не торкався досліджуваного матеріалу. Потім в пробірку наливають 1-2 </a:t>
            </a:r>
            <a:r>
              <a:rPr kumimoji="0" lang="uk-UA"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мл</a:t>
            </a:r>
            <a:r>
              <a:rPr kumimoji="0" lang="uk-UA"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сульфатної кислоти і закривають пробкою. Папірець при цьому затискають пробкою в шийці пробірки. За наявності цинк фосфіду папірець чорніє при появі блискучого нальоту металевого срібла.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Char char="•"/>
              <a:tabLst>
                <a:tab pos="539750" algn="l"/>
              </a:tabLst>
            </a:pPr>
            <a:r>
              <a:rPr kumimoji="0" lang="uk-UA" sz="1400" b="0" i="1" u="sng"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Якісні реакції виявлення хлорофосу.</a:t>
            </a:r>
            <a:r>
              <a:rPr kumimoji="0" lang="uk-UA" sz="1400" b="1"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539750" algn="l"/>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піридином і натрій гідроксидом (реакція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Фудживара</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У пробірку вносять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досліджуваного розчину,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піридину і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50 %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-вого</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натрій гідроксиду. Суміш нагрівають на киплячому водяному нагрівнику 5 хв. При наявності хлорофосу спостерігають червоне або рожеве забарвлення;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539750" algn="l"/>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резорцином</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до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досліджуваного розчину додають 2 краплі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-вого</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резорцину в 20 %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-вому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розчині натрій карбонату або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-вому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розчині натрій гідроксиду. Через 10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хв</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спостерігається рожеве забарвлення, а через 15-30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хв</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 жовто-зелена флуоресценція розчину;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539750" algn="l"/>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утворення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ізонітрилу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до 0,01-0,03 г досліджуваної речовини додають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етилового спирту. Суміш збовтують, потім додають 2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спиртового розчину натрій гідроксиду і 1 краплю аніліну. При нагріванні відчувається характерний запах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ізонітрилу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18" charset="2"/>
              <a:buChar char=""/>
              <a:tabLst>
                <a:tab pos="539750" algn="l"/>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о-толідином</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у фарфорову чашку вносять 0,2-0,5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водного або спиртового розчину досліджуваної речовини,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толідину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в ацетоні і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суміші розчинів водню пероксиду і лугу. В присутності хлорофосу спостерігають жовте або оранжеве забарвлення;</a:t>
            </a:r>
            <a:endPar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39750" algn="l"/>
              </a:tabLst>
            </a:pPr>
            <a:r>
              <a:rPr kumimoji="0" lang="uk-UA"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 2,4-динітрофенілгідразином</a:t>
            </a:r>
            <a:r>
              <a:rPr kumimoji="0" lang="uk-UA" sz="1400" b="0" i="0" u="none" strike="noStrike" cap="none" normalizeH="0" baseline="0" dirty="0" smtClean="0">
                <a:ln>
                  <a:noFill/>
                </a:ln>
                <a:solidFill>
                  <a:schemeClr val="tx1"/>
                </a:solidFill>
                <a:effectLst/>
                <a:latin typeface="Times New Roman" pitchFamily="18" charset="0"/>
                <a:ea typeface="TimesNewRomanPSMT" charset="-128"/>
                <a:cs typeface="Times New Roman" pitchFamily="18" charset="0"/>
              </a:rPr>
              <a:t>: до кількох крапель розчину досліджуваної речовини додають 2 краплі 1,2 н розчину натрій гідроксиду. Суміш залишають при кімнатній температурі на 20 </a:t>
            </a:r>
            <a:r>
              <a:rPr kumimoji="0" lang="uk-UA" sz="1400" b="0" i="0" u="none" strike="noStrike" cap="none" normalizeH="0" baseline="0" dirty="0" err="1" smtClean="0">
                <a:ln>
                  <a:noFill/>
                </a:ln>
                <a:solidFill>
                  <a:schemeClr val="tx1"/>
                </a:solidFill>
                <a:effectLst/>
                <a:latin typeface="Times New Roman" pitchFamily="18" charset="0"/>
                <a:ea typeface="TimesNewRomanPSMT" charset="-128"/>
                <a:cs typeface="Times New Roman" pitchFamily="18" charset="0"/>
              </a:rPr>
              <a:t>хв</a:t>
            </a:r>
            <a:r>
              <a:rPr kumimoji="0" lang="uk-UA" sz="1400" b="0" i="0" u="none" strike="noStrike" cap="none" normalizeH="0" baseline="0" dirty="0" smtClean="0">
                <a:ln>
                  <a:noFill/>
                </a:ln>
                <a:solidFill>
                  <a:schemeClr val="tx1"/>
                </a:solidFill>
                <a:effectLst/>
                <a:latin typeface="Times New Roman" pitchFamily="18" charset="0"/>
                <a:ea typeface="TimesNewRomanPSMT" charset="-128"/>
                <a:cs typeface="Times New Roman" pitchFamily="18" charset="0"/>
              </a:rPr>
              <a:t>, потім додають 1 краплю 0,1 % розчину 2,4-динітрофенілгідразину в 4 н </a:t>
            </a:r>
            <a:r>
              <a:rPr kumimoji="0" lang="uk-UA" sz="1400" b="0" i="0" u="none" strike="noStrike" cap="none" normalizeH="0" baseline="0" dirty="0" err="1" smtClean="0">
                <a:ln>
                  <a:noFill/>
                </a:ln>
                <a:solidFill>
                  <a:schemeClr val="tx1"/>
                </a:solidFill>
                <a:effectLst/>
                <a:latin typeface="Times New Roman" pitchFamily="18" charset="0"/>
                <a:ea typeface="TimesNewRomanPSMT" charset="-128"/>
                <a:cs typeface="Times New Roman" pitchFamily="18" charset="0"/>
              </a:rPr>
              <a:t>хлоридній</a:t>
            </a:r>
            <a:r>
              <a:rPr kumimoji="0" lang="uk-UA" sz="1400" b="0" i="0" u="none" strike="noStrike" cap="none" normalizeH="0" baseline="0" dirty="0" smtClean="0">
                <a:ln>
                  <a:noFill/>
                </a:ln>
                <a:solidFill>
                  <a:schemeClr val="tx1"/>
                </a:solidFill>
                <a:effectLst/>
                <a:latin typeface="Times New Roman" pitchFamily="18" charset="0"/>
                <a:ea typeface="TimesNewRomanPSMT" charset="-128"/>
                <a:cs typeface="Times New Roman" pitchFamily="18" charset="0"/>
              </a:rPr>
              <a:t> кислоті. Пробірку тримають в киплячому водяному нагрівнику 30 хв. Суміш охолоджують і додають до неї краплю 4 н розчину натрій гідроксиду і 0,5 </a:t>
            </a:r>
            <a:r>
              <a:rPr kumimoji="0" lang="uk-UA" sz="1400" b="0" i="0" u="none" strike="noStrike" cap="none" normalizeH="0" baseline="0" dirty="0" err="1" smtClean="0">
                <a:ln>
                  <a:noFill/>
                </a:ln>
                <a:solidFill>
                  <a:schemeClr val="tx1"/>
                </a:solidFill>
                <a:effectLst/>
                <a:latin typeface="Times New Roman" pitchFamily="18"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Times New Roman" pitchFamily="18" charset="0"/>
                <a:ea typeface="TimesNewRomanPSMT" charset="-128"/>
                <a:cs typeface="Times New Roman" pitchFamily="18" charset="0"/>
              </a:rPr>
              <a:t> етилового спирту. Спостерігають синє або синьо-фіолетове забарвлення;</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7"/>
          <p:cNvPicPr>
            <a:picLocks noChangeAspect="1" noChangeArrowheads="1"/>
          </p:cNvPicPr>
          <p:nvPr/>
        </p:nvPicPr>
        <p:blipFill>
          <a:blip r:embed="rId2" cstate="print"/>
          <a:srcRect l="9770" r="7401"/>
          <a:stretch>
            <a:fillRect/>
          </a:stretch>
        </p:blipFill>
        <p:spPr bwMode="auto">
          <a:xfrm>
            <a:off x="611560" y="2204864"/>
            <a:ext cx="4095750" cy="781050"/>
          </a:xfrm>
          <a:prstGeom prst="rect">
            <a:avLst/>
          </a:prstGeom>
          <a:noFill/>
        </p:spPr>
      </p:pic>
      <p:pic>
        <p:nvPicPr>
          <p:cNvPr id="44033" name="Рисунок 8"/>
          <p:cNvPicPr>
            <a:picLocks noChangeAspect="1" noChangeArrowheads="1"/>
          </p:cNvPicPr>
          <p:nvPr/>
        </p:nvPicPr>
        <p:blipFill>
          <a:blip r:embed="rId3" cstate="print"/>
          <a:srcRect l="6848" r="3632"/>
          <a:stretch>
            <a:fillRect/>
          </a:stretch>
        </p:blipFill>
        <p:spPr bwMode="auto">
          <a:xfrm>
            <a:off x="1331640" y="3284984"/>
            <a:ext cx="5476875" cy="1447800"/>
          </a:xfrm>
          <a:prstGeom prst="rect">
            <a:avLst/>
          </a:prstGeom>
          <a:noFill/>
        </p:spPr>
      </p:pic>
      <p:sp>
        <p:nvSpPr>
          <p:cNvPr id="44036" name="Rectangle 4"/>
          <p:cNvSpPr>
            <a:spLocks noChangeArrowheads="1"/>
          </p:cNvSpPr>
          <p:nvPr/>
        </p:nvSpPr>
        <p:spPr bwMode="auto">
          <a:xfrm>
            <a:off x="827584" y="2636912"/>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Arial" pitchFamily="34" charset="0"/>
                <a:ea typeface="TimesNewRomanPSMT" charset="-128"/>
                <a:cs typeface="Arial" pitchFamily="34" charset="0"/>
              </a:rPr>
              <a:t>                                                                                           </a:t>
            </a:r>
            <a:r>
              <a:rPr kumimoji="0" lang="uk-UA" sz="1400" b="0" i="0" u="none" strike="noStrike" cap="none" normalizeH="0" baseline="0" dirty="0" err="1" smtClean="0">
                <a:ln>
                  <a:noFill/>
                </a:ln>
                <a:solidFill>
                  <a:srgbClr val="000000"/>
                </a:solidFill>
                <a:effectLst/>
                <a:latin typeface="Arial" pitchFamily="34" charset="0"/>
                <a:ea typeface="TimesNewRomanPSMT" charset="-128"/>
                <a:cs typeface="Arial" pitchFamily="34" charset="0"/>
              </a:rPr>
              <a:t>дихлороцтовий</a:t>
            </a:r>
            <a:r>
              <a:rPr kumimoji="0" lang="uk-UA" sz="1400" b="0" i="0" u="none" strike="noStrike" cap="none" normalizeH="0" baseline="0" dirty="0" smtClean="0">
                <a:ln>
                  <a:noFill/>
                </a:ln>
                <a:solidFill>
                  <a:srgbClr val="000000"/>
                </a:solidFill>
                <a:effectLst/>
                <a:latin typeface="Arial" pitchFamily="34" charset="0"/>
                <a:ea typeface="TimesNewRomanPSMT" charset="-128"/>
                <a:cs typeface="Arial" pitchFamily="34" charset="0"/>
              </a:rPr>
              <a:t> альдегід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7" name="Rectangle 5"/>
          <p:cNvSpPr>
            <a:spLocks noChangeArrowheads="1"/>
          </p:cNvSpPr>
          <p:nvPr/>
        </p:nvSpPr>
        <p:spPr bwMode="auto">
          <a:xfrm>
            <a:off x="0" y="5517232"/>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Arial" pitchFamily="34" charset="0"/>
                <a:ea typeface="TimesNewRomanPSMT" charset="-128"/>
                <a:cs typeface="Arial" pitchFamily="34" charset="0"/>
              </a:rPr>
              <a:t>                          2,4-динітрофенгілгідразин               синьо-фіолетове забарвлення</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0"/>
            <a:ext cx="9144000" cy="4293096"/>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6350" algn="just" defTabSz="914400" rtl="0" eaLnBrk="1" fontAlgn="base" latinLnBrk="0" hangingPunct="1">
              <a:lnSpc>
                <a:spcPct val="100000"/>
              </a:lnSpc>
              <a:spcBef>
                <a:spcPct val="0"/>
              </a:spcBef>
              <a:spcAft>
                <a:spcPct val="0"/>
              </a:spcAft>
              <a:buClrTx/>
              <a:buSzTx/>
              <a:buFont typeface="Symbol" pitchFamily="18" charset="2"/>
              <a:buChar char=""/>
              <a:tabLst/>
            </a:pP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з ацетоном: до 0,1-1,0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досліджуваної речовини в етиловому спирті додають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ацетону і 0,5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0,5 н спиртового розчину натрію гідроксиду. Через 5-15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хв</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спостерігають рожеве забарвлення, яке переходить в оранжеве;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реакція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Шенемана</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до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досліджуваної речовини в ацетоні додають 0,5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о-діанізидину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і 2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натрію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перборату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В залежності від вмісту досліджуваної речовини розчин забарвлюється в жовтий або червоний колір.</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3.</a:t>
            </a: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400" b="0" i="1"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Якісні</a:t>
            </a: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реакції</a:t>
            </a: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виявлення</a:t>
            </a: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карбофосу</a:t>
            </a: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діазотованою</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сульфаніловою</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кислотою: </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хлороформної витяжки вносять у пробірку і рідину випаровують насухо. До сухого залишку додають 2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води,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діазотованої</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сульфанілової</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кислоти і 0,5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5 % розчину натрію гідроксиду. Спостерігають вишнево-червоне забарвлення розчину;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реактивом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Маркі</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у фарфорову чашку вносять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хлороформного розчину витяжки і хлороформ випаровують насухо. До сухого залишку додають 5-10 крапель реактиву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Маркі</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Спостерігають утворення оранжевого забарвлення, яке через деякий час переходить в темно-коричневе;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купрум</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сульфатом</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розчину досліджуваної речовини випаровують насухо. До сухого залишку додають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10 % спиртового розчину натрію гідроксиду. Пробірку нагрівають на киплячому водяному нагрівнику 10 хв. При цьому відчувають неприємний запах продуктів розкладу карбофосу. Після охолодження пробірки в неї по краплях вносять 25 % розчин сульфатної кислоти до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рН</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4-5. Потім додають 1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мл</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хлороформу і 2 краплі 10 % розчину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купрум</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сульфату. Якщо в досліджуваному розчині міститься карбофос, то хлороформ забарвлюється в зеленувато-жовтий колір.</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159067"/>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4. </a:t>
            </a:r>
            <a:r>
              <a:rPr kumimoji="0" lang="ru-RU"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Якісні</a:t>
            </a: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реакції</a:t>
            </a: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виявлення</a:t>
            </a: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ru-RU" sz="1400" b="0" i="1" u="none" strike="noStrike" cap="none" normalizeH="0" baseline="0" dirty="0" err="1" smtClean="0">
                <a:ln>
                  <a:noFill/>
                </a:ln>
                <a:solidFill>
                  <a:schemeClr val="tx1"/>
                </a:solidFill>
                <a:effectLst/>
                <a:latin typeface="Arial" pitchFamily="34" charset="0"/>
                <a:ea typeface="Calibri" pitchFamily="34" charset="0"/>
                <a:cs typeface="Arial" pitchFamily="34" charset="0"/>
              </a:rPr>
              <a:t>фосфаміду</a:t>
            </a:r>
            <a:r>
              <a:rPr kumimoji="0" lang="ru-RU" sz="14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реактивом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Маркі</a:t>
            </a: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у </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фарфорову чашку вносять краплю досліджуваного розчину і 1-2 краплі реактиву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Маркі</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Поява рожевого забарвлення вказує на присутність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фосфаміду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в пробі;</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 реактивом </a:t>
            </a:r>
            <a:r>
              <a:rPr kumimoji="0" lang="uk-UA"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Фреде</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на предметне скло наносять краплю досліджуваного розчину і 1-2 краплі реактиву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Фреде</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При наявності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фосфаміду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спостерігають синьо-зелене забарвлення, яке переходить в зелено-жовте;</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з реактивом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Мілона</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на предметне скло наносять краплю досліджуваного розчину і 1-2 краплі реактиву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Мілона</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При наявності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фосфаміду</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в досліджуваному розчині через 5-10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хв</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спостерігають рожеве забарвлення. Потім випадає такого ж кольору осад;</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реакція </a:t>
            </a:r>
            <a:r>
              <a:rPr kumimoji="0" lang="uk-UA" sz="1400" b="0" i="0" u="none" strike="noStrike" cap="none" normalizeH="0" baseline="0" dirty="0" err="1" smtClean="0">
                <a:ln>
                  <a:noFill/>
                </a:ln>
                <a:solidFill>
                  <a:schemeClr val="tx1"/>
                </a:solidFill>
                <a:effectLst/>
                <a:latin typeface="Arial" pitchFamily="34" charset="0"/>
                <a:ea typeface="TimesNewRomanPSMT" charset="-128"/>
                <a:cs typeface="Times New Roman" pitchFamily="18" charset="0"/>
              </a:rPr>
              <a:t>Шенемана</a:t>
            </a:r>
            <a:r>
              <a:rPr kumimoji="0" lang="uk-UA" sz="1400" b="0" i="0" u="none" strike="noStrike" cap="none" normalizeH="0" baseline="0" dirty="0" smtClean="0">
                <a:ln>
                  <a:noFill/>
                </a:ln>
                <a:solidFill>
                  <a:schemeClr val="tx1"/>
                </a:solidFill>
                <a:effectLst/>
                <a:latin typeface="Arial" pitchFamily="34" charset="0"/>
                <a:ea typeface="TimesNewRomanPSMT" charset="-128"/>
                <a:cs typeface="Times New Roman" pitchFamily="18" charset="0"/>
              </a:rPr>
              <a:t> (див. хлорофос).</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Тема:</a:t>
            </a:r>
            <a:r>
              <a:rPr kumimoji="0" lang="ru-RU" sz="1400" b="0"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Arial" pitchFamily="34" charset="0"/>
                <a:ea typeface="Times New Roman" pitchFamily="18" charset="0"/>
                <a:cs typeface="Times New Roman" pitchFamily="18" charset="0"/>
              </a:rPr>
              <a:t>ВИЗНАЧЕННЯ ЯКОСТІ ҐРУНТУ ЗА ДОПОМОГОЮ НАСІННЯ КРЕС-САЛАТУ</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2290" name="Rectangle 2"/>
          <p:cNvSpPr>
            <a:spLocks noChangeArrowheads="1"/>
          </p:cNvSpPr>
          <p:nvPr/>
        </p:nvSpPr>
        <p:spPr bwMode="auto">
          <a:xfrm>
            <a:off x="0" y="650885"/>
            <a:ext cx="9144000" cy="338554"/>
          </a:xfrm>
          <a:prstGeom prst="rect">
            <a:avLst/>
          </a:prstGeom>
          <a:solidFill>
            <a:srgbClr val="FFFFFF">
              <a:alpha val="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Мета:</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Оцінка</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стану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ґрунтів</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за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допомогою</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насіння</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6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крес-салату</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0" y="948690"/>
            <a:ext cx="9144000" cy="5909310"/>
          </a:xfrm>
          <a:prstGeom prst="rect">
            <a:avLst/>
          </a:prstGeom>
        </p:spPr>
        <p:txBody>
          <a:bodyPr wrap="square">
            <a:spAutoFit/>
          </a:bodyPr>
          <a:lstStyle/>
          <a:p>
            <a:r>
              <a:rPr lang="uk-UA" b="1" i="1" dirty="0" smtClean="0"/>
              <a:t>Основні поняття</a:t>
            </a:r>
            <a:endParaRPr lang="ru-RU" b="1" i="1" dirty="0" smtClean="0"/>
          </a:p>
          <a:p>
            <a:r>
              <a:rPr lang="uk-UA" i="1" dirty="0" err="1" smtClean="0"/>
              <a:t>Фітотоксичність</a:t>
            </a:r>
            <a:r>
              <a:rPr lang="uk-UA" i="1" dirty="0" smtClean="0"/>
              <a:t> </a:t>
            </a:r>
            <a:r>
              <a:rPr lang="uk-UA" dirty="0" smtClean="0"/>
              <a:t>- здатність деяких груп хімічних сполук і продуктів метаболізму мікроорганізмів здійснювати негативний вплив на рослинні організми, що проявляється у порушенні багатьох фізіологічних процесів.</a:t>
            </a:r>
            <a:endParaRPr lang="ru-RU" dirty="0" smtClean="0"/>
          </a:p>
          <a:p>
            <a:r>
              <a:rPr lang="uk-UA" dirty="0" smtClean="0"/>
              <a:t>Нераціональне і науково необґрунтоване застосування різних </a:t>
            </a:r>
            <a:r>
              <a:rPr lang="uk-UA" dirty="0" err="1" smtClean="0"/>
              <a:t>агротехнологій</a:t>
            </a:r>
            <a:r>
              <a:rPr lang="uk-UA" dirty="0" smtClean="0"/>
              <a:t> призводить до зміни екологічного стану ґрунтового середовища, що в веде до перебудови мікробного ценозу і викликає розмноження </a:t>
            </a:r>
            <a:r>
              <a:rPr lang="uk-UA" dirty="0" err="1" smtClean="0"/>
              <a:t>токсинсинтезуючих</a:t>
            </a:r>
            <a:r>
              <a:rPr lang="uk-UA" dirty="0" smtClean="0"/>
              <a:t> мікроорганізмів, накопичення токсичних продуктів фенольного ряду, які утворюються в процесі розкладу рослинних решток і накопичення фітотоксичних форм мікроорганізмів.</a:t>
            </a:r>
            <a:endParaRPr lang="ru-RU" dirty="0" smtClean="0"/>
          </a:p>
          <a:p>
            <a:r>
              <a:rPr lang="uk-UA" dirty="0" smtClean="0"/>
              <a:t>Фітотоксичні форми є в усіх основних груп ґрунтових мікроорганізмів, але найбільша їх кількість виявлена серед мікроскопічних грибів (</a:t>
            </a:r>
            <a:r>
              <a:rPr lang="uk-UA" i="1" dirty="0" err="1" smtClean="0"/>
              <a:t>Penicillinase</a:t>
            </a:r>
            <a:r>
              <a:rPr lang="uk-UA" dirty="0" smtClean="0"/>
              <a:t>, </a:t>
            </a:r>
            <a:r>
              <a:rPr lang="uk-UA" i="1" dirty="0" err="1" smtClean="0"/>
              <a:t>Aspergillus</a:t>
            </a:r>
            <a:r>
              <a:rPr lang="uk-UA" dirty="0" smtClean="0"/>
              <a:t>, </a:t>
            </a:r>
            <a:r>
              <a:rPr lang="uk-UA" i="1" dirty="0" err="1" smtClean="0"/>
              <a:t>Fusarium</a:t>
            </a:r>
            <a:r>
              <a:rPr lang="uk-UA" dirty="0" smtClean="0"/>
              <a:t>) та бактерій родини </a:t>
            </a:r>
            <a:r>
              <a:rPr lang="uk-UA" i="1" dirty="0" err="1" smtClean="0"/>
              <a:t>Pseudomonas</a:t>
            </a:r>
            <a:r>
              <a:rPr lang="uk-UA" dirty="0" smtClean="0"/>
              <a:t>, </a:t>
            </a:r>
            <a:r>
              <a:rPr lang="uk-UA" i="1" dirty="0" err="1" smtClean="0"/>
              <a:t>Bacillus</a:t>
            </a:r>
            <a:r>
              <a:rPr lang="uk-UA" dirty="0" smtClean="0"/>
              <a:t>.</a:t>
            </a:r>
            <a:endParaRPr lang="ru-RU" dirty="0" smtClean="0"/>
          </a:p>
          <a:p>
            <a:r>
              <a:rPr lang="uk-UA" dirty="0" smtClean="0"/>
              <a:t>Крім </a:t>
            </a:r>
            <a:r>
              <a:rPr lang="uk-UA" dirty="0" err="1" smtClean="0"/>
              <a:t>фітотоксинів</a:t>
            </a:r>
            <a:r>
              <a:rPr lang="uk-UA" dirty="0" smtClean="0"/>
              <a:t> мікроорганізмів та продуктів розкладу залишків сільськогосподарських культур існують також прижиттєві виділення надземних органів рослин та їх кореневі виділення. Наприклад, при беззмінному вирощуванні конюшини, люцерни, льону метаболізм їх кореневих систем призводить до значної</a:t>
            </a:r>
            <a:endParaRPr lang="ru-RU" dirty="0" smtClean="0"/>
          </a:p>
          <a:p>
            <a:r>
              <a:rPr lang="uk-UA" dirty="0" smtClean="0"/>
              <a:t>«ґрунтовтоми» та появи </a:t>
            </a:r>
            <a:r>
              <a:rPr lang="uk-UA" dirty="0" err="1" smtClean="0"/>
              <a:t>фітотоксичності</a:t>
            </a:r>
            <a:r>
              <a:rPr lang="uk-UA" dirty="0" smtClean="0"/>
              <a:t> ґрунту.</a:t>
            </a:r>
            <a:endParaRPr lang="ru-RU" dirty="0" smtClean="0"/>
          </a:p>
          <a:p>
            <a:r>
              <a:rPr lang="uk-UA" dirty="0" smtClean="0"/>
              <a:t>Хімічна природа фітотоксичних речовин (</a:t>
            </a:r>
            <a:r>
              <a:rPr lang="uk-UA" dirty="0" err="1" smtClean="0"/>
              <a:t>колінів</a:t>
            </a:r>
            <a:r>
              <a:rPr lang="uk-UA" dirty="0" smtClean="0"/>
              <a:t>), що обумовлюють токсичні властивості ґрунту, дуже різноманітна. Це похідні фенолів, хінонів і </a:t>
            </a:r>
            <a:r>
              <a:rPr lang="uk-UA" dirty="0" err="1" smtClean="0"/>
              <a:t>нафтизину</a:t>
            </a:r>
            <a:r>
              <a:rPr lang="uk-UA" dirty="0" smtClean="0"/>
              <a:t>, поліпептиди й інші сполуки.</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450850" algn="l"/>
              </a:tabLst>
            </a:pPr>
            <a:r>
              <a:rPr kumimoji="0" lang="uk-UA"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Тема: ВИЗНАЧЕННЯ ОСНОВНИХ ТОКСИКОЛОГІЧНИХ ПАРАМЕТРІВ ПРИ ДІЇ СОЛЕЙ ВАЖКИХ МЕТАЛІВ НА ПРОРОСТАННЯ НАСІННЯ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uk-UA"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Мета: </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навчитися</a:t>
            </a:r>
            <a:r>
              <a:rPr kumimoji="0" lang="uk-UA" sz="1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визначати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токсикометричні</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параметри при дії солей важких металів на проростки насіння.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uk-UA"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Обладнання та реактиви:</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чашки Петрі, циліндри, пробірки, солі важких металів, насіння рослин.</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Основні</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теоретичні</a:t>
            </a: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положення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Одним з найважливіших завдань токсикології є визначення токсикологічних параметрів шкідливих речовин, тобто гранично допустимої концентрації (ГДК) та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напівлетальної</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дози (ЛД</a:t>
            </a:r>
            <a:r>
              <a:rPr kumimoji="0" lang="uk-UA" sz="1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50</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Вони необхідні для порівняння зі знайденими в результаті експериментів кількостями (концентраціями) шкідливої речовини та визначення ступеня можливої шкоди, яку завдає токсикант здоров’ю людини та тварин.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uk-UA"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Для позначення кількості речовини, що діє на біологічний об’єкт, тобто для вимірювання її токсичності, використовують поняття «доза». </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Доза D (Д) –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це</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кількість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токсиканту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яка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надійшла</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до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біологічної</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системи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Дозу для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хімічних</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токсикантів</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вимірюють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у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кількості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токсиканту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(г), яка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припадає</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на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одиницю</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маси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(кг)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біооб’єкту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г/кг (мг/кг).</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Летальна доза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lethal</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dose</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кількість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концентрація</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речовини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що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призводить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до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загибелі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організму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при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відсутності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лікування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Абсолютну токсичність речовини визначають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середньолетальними</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напівлетальними</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дозами (LD</a:t>
            </a:r>
            <a:r>
              <a:rPr kumimoji="0" lang="uk-UA" sz="1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50</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та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середньолетальними</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концентраціями (LC</a:t>
            </a:r>
            <a:r>
              <a:rPr kumimoji="0" lang="uk-UA" sz="1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50</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Середня (</a:t>
            </a:r>
            <a:r>
              <a:rPr kumimoji="0" lang="uk-UA" sz="1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напівлетальна</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доза (ЛД</a:t>
            </a:r>
            <a:r>
              <a:rPr kumimoji="0" lang="uk-UA" sz="1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50</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або LD</a:t>
            </a:r>
            <a:r>
              <a:rPr kumimoji="0" lang="uk-UA" sz="1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50</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доза, при введенні якої гине 50 % піддослідних.</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450850" algn="l"/>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Абсолютна летальна доза (ЛД</a:t>
            </a:r>
            <a:r>
              <a:rPr kumimoji="0" lang="uk-UA" sz="1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100</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або LD</a:t>
            </a:r>
            <a:r>
              <a:rPr kumimoji="0" lang="uk-UA" sz="1400" b="0" i="0" u="none" strike="noStrike" cap="none" normalizeH="0" baseline="-30000" dirty="0" smtClean="0">
                <a:ln>
                  <a:noFill/>
                </a:ln>
                <a:solidFill>
                  <a:srgbClr val="000000"/>
                </a:solidFill>
                <a:effectLst/>
                <a:latin typeface="Times New Roman" pitchFamily="18" charset="0"/>
                <a:ea typeface="Calibri" pitchFamily="34" charset="0"/>
                <a:cs typeface="Times New Roman" pitchFamily="18" charset="0"/>
              </a:rPr>
              <a:t>100</a:t>
            </a: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 доза, при введенні якої гине 100 % піддослідних.</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0"/>
            <a:ext cx="9144000"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Практична частина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Готують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первинний</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розчин</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(1 М)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солі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важкого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металу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розчиняють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у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розрахунковій</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кількості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дистильованої</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води. Методом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послідовних</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розведень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дистильованою</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водою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готують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розчини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концентраціями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0,3 М; 0,1 М; 0,03 М; 0,01 М; 0,003 М; 0,001 М; 0,0003 М; 0,0001 М; 0,00003 М; 0,000001 М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так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далі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щоб</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охопити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чималий</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діапазон</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концентрацій</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досліджуваного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токсиканту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Приготовані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розчини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також</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як контроль –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дистильована</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вода,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наливають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у чашки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Петрі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по 5 мл,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потім</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туди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ж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розміщають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вирізані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округлі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форми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фільтрувального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паперу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Відлічують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насіння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рослини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коротким часом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проростання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розміщують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у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кількості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25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або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50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насінин</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у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кожній</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чашці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Петрі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Готують</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по три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проби</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кожного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варіанту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досліду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Чашки Петрі закривають кришками і розміщають у темному місці. При висиханні до них додаються порції дистильованої води за первинним об’ємом. Через 7-8 діб роблять підрахунок пророслого насіння, вимірюють довжину корінців, вагу рослин. Отримані результати записують у зошит і, на їх підставі, будують графік.</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На рисунку 6.1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зображено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криву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впливу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поживного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середовища</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токсикантом</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на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проростання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насіння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Як видно, при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збільшенні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вмісту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токсиканту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в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поживному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середовищі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зменшується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величина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проростання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насіння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На рисунку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також</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зображено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принцип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визначення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токсикометричних</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характеристик: за величину ГДК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приймається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точка, в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якій</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перетинаються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лінія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що</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паралельна</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осі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абсцис</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і</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лінія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нахилу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кривої</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(при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екстраполяції</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до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перетину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віссю</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ординат); LC</a:t>
            </a:r>
            <a:r>
              <a:rPr kumimoji="0" lang="ru-RU" sz="1400" b="0" i="0" u="none" strike="noStrike" cap="none" normalizeH="0" baseline="-30000" dirty="0" smtClean="0">
                <a:ln>
                  <a:noFill/>
                </a:ln>
                <a:solidFill>
                  <a:srgbClr val="000000"/>
                </a:solidFill>
                <a:effectLst/>
                <a:latin typeface="Arial" pitchFamily="34" charset="0"/>
                <a:ea typeface="Calibri" pitchFamily="34" charset="0"/>
                <a:cs typeface="Arial" pitchFamily="34" charset="0"/>
              </a:rPr>
              <a:t>50</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визначається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як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концентрація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за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якої</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спостерігається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половинне</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проростання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насіння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9938" name="Рисунок 4"/>
          <p:cNvPicPr>
            <a:picLocks noChangeAspect="1" noChangeArrowheads="1"/>
          </p:cNvPicPr>
          <p:nvPr/>
        </p:nvPicPr>
        <p:blipFill>
          <a:blip r:embed="rId2" cstate="print"/>
          <a:srcRect/>
          <a:stretch>
            <a:fillRect/>
          </a:stretch>
        </p:blipFill>
        <p:spPr bwMode="auto">
          <a:xfrm>
            <a:off x="3491880" y="4221088"/>
            <a:ext cx="2803428" cy="1588864"/>
          </a:xfrm>
          <a:prstGeom prst="rect">
            <a:avLst/>
          </a:prstGeom>
          <a:noFill/>
          <a:ln w="9525">
            <a:noFill/>
            <a:miter lim="800000"/>
            <a:headEnd/>
            <a:tailEnd/>
          </a:ln>
        </p:spPr>
      </p:pic>
      <p:sp>
        <p:nvSpPr>
          <p:cNvPr id="39939" name="Rectangle 3"/>
          <p:cNvSpPr>
            <a:spLocks noChangeArrowheads="1"/>
          </p:cNvSpPr>
          <p:nvPr/>
        </p:nvSpPr>
        <p:spPr bwMode="auto">
          <a:xfrm>
            <a:off x="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Рис. 6.1 – </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Крива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впливу</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середовища</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з</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токсикантом</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на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проростання</a:t>
            </a:r>
            <a:r>
              <a:rPr kumimoji="0" lang="ru-RU" sz="14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Calibri" pitchFamily="34" charset="0"/>
                <a:cs typeface="Arial" pitchFamily="34" charset="0"/>
              </a:rPr>
              <a:t>насіння</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7578080" cy="923330"/>
          </a:xfrm>
          <a:prstGeom prst="rect">
            <a:avLst/>
          </a:prstGeom>
        </p:spPr>
        <p:txBody>
          <a:bodyPr wrap="square">
            <a:spAutoFit/>
          </a:bodyPr>
          <a:lstStyle/>
          <a:p>
            <a:r>
              <a:rPr lang="ru-RU" dirty="0" err="1" smtClean="0"/>
              <a:t>Оцінити</a:t>
            </a:r>
            <a:r>
              <a:rPr lang="ru-RU" dirty="0" smtClean="0"/>
              <a:t> </a:t>
            </a:r>
            <a:r>
              <a:rPr lang="ru-RU" dirty="0" err="1"/>
              <a:t>вплив</a:t>
            </a:r>
            <a:r>
              <a:rPr lang="ru-RU" dirty="0"/>
              <a:t> солей </a:t>
            </a:r>
            <a:r>
              <a:rPr lang="ru-RU" dirty="0" err="1"/>
              <a:t>важких</a:t>
            </a:r>
            <a:r>
              <a:rPr lang="ru-RU" dirty="0"/>
              <a:t> </a:t>
            </a:r>
            <a:r>
              <a:rPr lang="ru-RU" dirty="0" err="1"/>
              <a:t>металів</a:t>
            </a:r>
            <a:r>
              <a:rPr lang="ru-RU" dirty="0"/>
              <a:t> (</a:t>
            </a:r>
            <a:r>
              <a:rPr lang="ru-RU" dirty="0" err="1"/>
              <a:t>кадмію</a:t>
            </a:r>
            <a:r>
              <a:rPr lang="ru-RU" dirty="0"/>
              <a:t> хлориду) на проростки </a:t>
            </a:r>
            <a:r>
              <a:rPr lang="ru-RU" dirty="0" err="1"/>
              <a:t>кукурудзи</a:t>
            </a:r>
            <a:r>
              <a:rPr lang="ru-RU" dirty="0"/>
              <a:t>.</a:t>
            </a:r>
          </a:p>
          <a:p>
            <a:endParaRPr lang="ru-RU" dirty="0"/>
          </a:p>
        </p:txBody>
      </p:sp>
      <p:pic>
        <p:nvPicPr>
          <p:cNvPr id="50181" name="Picture 5"/>
          <p:cNvPicPr>
            <a:picLocks noChangeAspect="1" noChangeArrowheads="1"/>
          </p:cNvPicPr>
          <p:nvPr/>
        </p:nvPicPr>
        <p:blipFill>
          <a:blip r:embed="rId2" cstate="print"/>
          <a:srcRect/>
          <a:stretch>
            <a:fillRect/>
          </a:stretch>
        </p:blipFill>
        <p:spPr bwMode="auto">
          <a:xfrm>
            <a:off x="1115616" y="620688"/>
            <a:ext cx="6619875" cy="526732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1238250" y="166688"/>
            <a:ext cx="6667500" cy="49434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1042988" y="342900"/>
            <a:ext cx="7058025" cy="52578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907704" y="1124744"/>
          <a:ext cx="6096000" cy="2878074"/>
        </p:xfrm>
        <a:graphic>
          <a:graphicData uri="http://schemas.openxmlformats.org/drawingml/2006/table">
            <a:tbl>
              <a:tblPr/>
              <a:tblGrid>
                <a:gridCol w="1324812"/>
                <a:gridCol w="1324812"/>
                <a:gridCol w="1148792"/>
                <a:gridCol w="1148792"/>
                <a:gridCol w="1148792"/>
              </a:tblGrid>
              <a:tr h="225212">
                <a:tc rowSpan="2">
                  <a:txBody>
                    <a:bodyPr/>
                    <a:lstStyle/>
                    <a:p>
                      <a:pPr algn="ctr">
                        <a:lnSpc>
                          <a:spcPct val="115000"/>
                        </a:lnSpc>
                        <a:spcAft>
                          <a:spcPts val="1000"/>
                        </a:spcAft>
                      </a:pPr>
                      <a:r>
                        <a:rPr lang="ru-RU" sz="1300" dirty="0" err="1">
                          <a:latin typeface="Times New Roman"/>
                          <a:ea typeface="Times New Roman"/>
                          <a:cs typeface="Times New Roman"/>
                        </a:rPr>
                        <a:t>Пункти</a:t>
                      </a:r>
                      <a:r>
                        <a:rPr lang="ru-RU" sz="1300" dirty="0">
                          <a:latin typeface="Times New Roman"/>
                          <a:ea typeface="Times New Roman"/>
                          <a:cs typeface="Times New Roman"/>
                        </a:rPr>
                        <a:t> </a:t>
                      </a:r>
                      <a:r>
                        <a:rPr lang="ru-RU" sz="1300" dirty="0" err="1">
                          <a:latin typeface="Times New Roman"/>
                          <a:ea typeface="Times New Roman"/>
                          <a:cs typeface="Times New Roman"/>
                        </a:rPr>
                        <a:t>відбору</a:t>
                      </a:r>
                      <a:r>
                        <a:rPr lang="ru-RU" sz="1300" dirty="0">
                          <a:latin typeface="Times New Roman"/>
                          <a:ea typeface="Times New Roman"/>
                          <a:cs typeface="Times New Roman"/>
                        </a:rPr>
                        <a:t> проб </a:t>
                      </a:r>
                      <a:r>
                        <a:rPr lang="ru-RU" sz="1300" dirty="0" err="1">
                          <a:latin typeface="Times New Roman"/>
                          <a:ea typeface="Times New Roman"/>
                          <a:cs typeface="Times New Roman"/>
                        </a:rPr>
                        <a:t>ґрунту</a:t>
                      </a:r>
                      <a:endParaRPr lang="ru-RU" sz="10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Times New Roman"/>
                          <a:cs typeface="Times New Roman"/>
                        </a:rPr>
                        <a:t>Коріння</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300">
                          <a:latin typeface="Times New Roman"/>
                          <a:ea typeface="Times New Roman"/>
                          <a:cs typeface="Times New Roman"/>
                        </a:rPr>
                        <a:t>Стебла</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0424">
                <a:tc vMerge="1">
                  <a:txBody>
                    <a:bodyPr/>
                    <a:lstStyle/>
                    <a:p>
                      <a:endParaRPr lang="ru-RU"/>
                    </a:p>
                  </a:txBody>
                  <a:tcPr/>
                </a:tc>
                <a:tc>
                  <a:txBody>
                    <a:bodyPr/>
                    <a:lstStyle/>
                    <a:p>
                      <a:pPr algn="ctr">
                        <a:lnSpc>
                          <a:spcPct val="115000"/>
                        </a:lnSpc>
                        <a:spcAft>
                          <a:spcPts val="1000"/>
                        </a:spcAft>
                      </a:pPr>
                      <a:r>
                        <a:rPr lang="ru-RU" sz="1300">
                          <a:latin typeface="Times New Roman"/>
                          <a:ea typeface="Times New Roman"/>
                          <a:cs typeface="Times New Roman"/>
                        </a:rPr>
                        <a:t>Середня довжина, см</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a:latin typeface="Times New Roman"/>
                          <a:ea typeface="Times New Roman"/>
                          <a:cs typeface="Times New Roman"/>
                        </a:rPr>
                        <a:t>Середня довжина, см</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19</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19</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16</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3</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4</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17</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5</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10</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13</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6</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13</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15</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7</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9</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8</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14</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10</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2699792" y="548680"/>
            <a:ext cx="4320480" cy="369332"/>
          </a:xfrm>
          <a:prstGeom prst="rect">
            <a:avLst/>
          </a:prstGeom>
          <a:noFill/>
        </p:spPr>
        <p:txBody>
          <a:bodyPr wrap="square" rtlCol="0">
            <a:spAutoFit/>
          </a:bodyPr>
          <a:lstStyle/>
          <a:p>
            <a:r>
              <a:rPr lang="ru-RU" dirty="0" smtClean="0"/>
              <a:t>САМОСТІЙНО</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463308"/>
          </a:xfrm>
          <a:prstGeom prst="rect">
            <a:avLst/>
          </a:prstGeom>
        </p:spPr>
        <p:txBody>
          <a:bodyPr wrap="square">
            <a:spAutoFit/>
          </a:bodyPr>
          <a:lstStyle/>
          <a:p>
            <a:r>
              <a:rPr lang="uk-UA" dirty="0" smtClean="0"/>
              <a:t>Крім </a:t>
            </a:r>
            <a:r>
              <a:rPr lang="uk-UA" dirty="0"/>
              <a:t>того, </a:t>
            </a:r>
            <a:r>
              <a:rPr lang="uk-UA" dirty="0" err="1"/>
              <a:t>фітотоксичність</a:t>
            </a:r>
            <a:r>
              <a:rPr lang="uk-UA" dirty="0"/>
              <a:t> ґрунту може обумовлюватись внесенням пестицидів, осіданням важких металів, випаданням кислотних опадів тощо.</a:t>
            </a:r>
            <a:endParaRPr lang="ru-RU" dirty="0"/>
          </a:p>
          <a:p>
            <a:r>
              <a:rPr lang="uk-UA" dirty="0"/>
              <a:t>Розглядаючи </a:t>
            </a:r>
            <a:r>
              <a:rPr lang="uk-UA" dirty="0" err="1"/>
              <a:t>фітотоксичність</a:t>
            </a:r>
            <a:r>
              <a:rPr lang="uk-UA" dirty="0"/>
              <a:t>, або «</a:t>
            </a:r>
            <a:r>
              <a:rPr lang="uk-UA" dirty="0" err="1"/>
              <a:t>грунтовтому</a:t>
            </a:r>
            <a:r>
              <a:rPr lang="uk-UA" dirty="0"/>
              <a:t>» з екологічної точки зору, можна охарактеризувати це явище як кризу і дисгармонію в відношеннях рослин і ґрунтового покриву.</a:t>
            </a:r>
            <a:endParaRPr lang="ru-RU" dirty="0"/>
          </a:p>
          <a:p>
            <a:r>
              <a:rPr lang="uk-UA" dirty="0"/>
              <a:t>Впровадження </a:t>
            </a:r>
            <a:r>
              <a:rPr lang="uk-UA" dirty="0" err="1"/>
              <a:t>біотестування</a:t>
            </a:r>
            <a:r>
              <a:rPr lang="uk-UA" dirty="0"/>
              <a:t> дозволяє істотно скоротити обсяг регулярно виконуваних детальних хімічних аналізів. На відміну від фізичних та хімічних підходів до оцінки забруднення ґрунту, біологічне тестування має прогностичне значення. За станом організмів, їх здатності до розвитку можна прогнозувати зміни, які очікують біоту при даному рівні забруднення середовища проживання (проростання).</a:t>
            </a:r>
            <a:endParaRPr lang="ru-RU" dirty="0"/>
          </a:p>
          <a:p>
            <a:r>
              <a:rPr lang="uk-UA" dirty="0"/>
              <a:t>Вибір тест-організмів визначається їх поширеністю, простотою утримання й культивування в лабораторії, низькою вартістю, легкістю спостережень за дією забруднювачів на організм і наявністю простих методик таких спостережень. Одночасно, при оцінці субстратів із низьким вмістом токсикантів тест-об'єкт (</a:t>
            </a:r>
            <a:r>
              <a:rPr lang="uk-UA" dirty="0" err="1"/>
              <a:t>тест-</a:t>
            </a:r>
            <a:r>
              <a:rPr lang="uk-UA" dirty="0"/>
              <a:t> організм) повинен бути досить чутливим до присутності в середовищі чужорідної хімічної речовини. Крім цього, необхідно визначити правила обробки даних і інтерпретації отриманих результатів.</a:t>
            </a:r>
            <a:endParaRPr lang="ru-RU" dirty="0"/>
          </a:p>
          <a:p>
            <a:r>
              <a:rPr lang="uk-UA" dirty="0"/>
              <a:t>Крес-салат (</a:t>
            </a:r>
            <a:r>
              <a:rPr lang="uk-UA" i="1" dirty="0" err="1"/>
              <a:t>Lepidium</a:t>
            </a:r>
            <a:r>
              <a:rPr lang="uk-UA" i="1" dirty="0"/>
              <a:t> </a:t>
            </a:r>
            <a:r>
              <a:rPr lang="uk-UA" i="1" dirty="0" err="1"/>
              <a:t>sativum</a:t>
            </a:r>
            <a:r>
              <a:rPr lang="uk-UA" dirty="0"/>
              <a:t>) – однорічна овочева рослина </a:t>
            </a:r>
            <a:r>
              <a:rPr lang="uk-UA" dirty="0" err="1"/>
              <a:t>род</a:t>
            </a:r>
            <a:r>
              <a:rPr lang="uk-UA" dirty="0"/>
              <a:t>. Капустяні </a:t>
            </a:r>
            <a:r>
              <a:rPr lang="uk-UA" i="1" dirty="0"/>
              <a:t>(</a:t>
            </a:r>
            <a:r>
              <a:rPr lang="uk-UA" i="1" dirty="0" err="1"/>
              <a:t>Brassicaceae</a:t>
            </a:r>
            <a:r>
              <a:rPr lang="uk-UA" dirty="0"/>
              <a:t>), використовується як рання зелень), швидко ростуча, відрізняється гарним сходженням, а також дуже чутлива до забруднення ґрунтів колінами та важкими металами, а також атмосферного повітря газоподібними викидами автотранспорту.</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404664"/>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25450"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Практична частина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Відбір ґрунтових зразків.</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Для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біотестування</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ґрунтів по місту, у певних пунктах, відбираються об’єднані проби, що складаються з 5 крапкових проб із площі 5 х 5 м, розташованих «конвертом».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Підготовка ґрунтових зразків до </a:t>
            </a:r>
            <a:r>
              <a:rPr kumimoji="0" lang="uk-UA"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біотестування</a:t>
            </a:r>
            <a:r>
              <a:rPr kumimoji="0" lang="uk-UA"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Крапкові проби відбираються на глибину до 10 см. Свіжі ґрунтові проби зсипаються на поліетиленову плівку, ретельно перемішуються,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квартуються</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3-4 рази (подрібнений вручну ґрунт розрівнюється на поліетиленовій плівці у вигляді квадрата, розділяється на чотири частини, дві протилежні частини відкидаються, дві частини, що залишилися, перемішуються). Ґрунт, що залишився після квартування, розрівнюється на папері, умовно ділиться на 6 квадратів, із центра яких береться приблизно однакова кількість ґрунту в полотняний мішечок (близько 1 кг). Після квартування свіжий ґрунт використовується для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біотестування</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pPr>
            <a:r>
              <a:rPr kumimoji="0" lang="uk-UA"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Біотестування</a:t>
            </a:r>
            <a:r>
              <a:rPr kumimoji="0" lang="uk-UA"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ґрунтів на схожість насіння крес-салату.</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Для </a:t>
            </a:r>
            <a:r>
              <a:rPr kumimoji="0" lang="uk-UA"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біотестування</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ґрунтів насіння крес-салату пророщують в досліджуваних ґрунтах. Насіння для кожного варіанту закладають у зволожений дистильованою водою свіжий ґрунт у чашки Петрі по 20 насінин у трикратній повторності. Щодня ґрунт у чашках Петрі зволожується однаковою кількістю дистильованої води. Схожість та енергія проростання насіння визначаються по загальноприйнятих методиках (ДСТУ 12039-82 і ДСТУ 2038-84). Енергію проростання крес-салату визначають на 3-й, а схожість на 5-й день. Контролем є насіння, що проросло на ґрунті контрольного пункту. </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0" y="260980"/>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Char char="•"/>
              <a:tabLst/>
            </a:pPr>
            <a:r>
              <a:rPr kumimoji="0" lang="uk-UA"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Тестування ґрунтів на проростках крес-салату.</a:t>
            </a:r>
            <a:r>
              <a:rPr kumimoji="0" lang="uk-UA"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Усереднені проби ґрунтів у трикратній повторності засипають в чашки Петрі до половини, зволожують. На поверхню ґрунту в кожну чашку укладається по 20 насінин крес-салату. Насіння присипається зверху ґрунтом і зволожується. Протягом наступних 10 днів чашки Петрі з досліджуваним субстратом поливають рівною кількістю води. Через 10 днів проростки обережно звільняють від землі, промивають, висушують фільтрувальним папером, після чого проводять зважування, і вимір довжини окремо надземної частини й коріння рослин. Вимірювання довжини надземної частини й коріння тест-рослин проводять за допомогою лінійки з точністю до 1 мм. Контролем є проростки, що виросли на ґрунті контрольного пункту.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Char char="•"/>
              <a:tabLst/>
            </a:pPr>
            <a:r>
              <a:rPr kumimoji="0" lang="uk-UA"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Кількісна оцінка дії ґрунтів </a:t>
            </a:r>
            <a:r>
              <a:rPr kumimoji="0" lang="uk-UA"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тестуємих</a:t>
            </a:r>
            <a:r>
              <a:rPr kumimoji="0" lang="uk-UA"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пунктів.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Схожість визначають шляхом підрахунку кількості проростків у кожній чашці Петрі.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Розраховують</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відсоток</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схожості</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за формулою 3.1 та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результати</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заносять</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в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таблицю</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3.1: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X = K</a:t>
            </a:r>
            <a:r>
              <a:rPr kumimoji="0" lang="ru-RU"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2</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∙100/K</a:t>
            </a:r>
            <a:r>
              <a:rPr kumimoji="0" lang="ru-RU"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(3.1)</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де K</a:t>
            </a:r>
            <a:r>
              <a:rPr kumimoji="0" lang="ru-RU"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кількість</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насінин</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яку посадили;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K</a:t>
            </a:r>
            <a:r>
              <a:rPr kumimoji="0" lang="ru-RU"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2</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кількість</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насінин</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що</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проросла (</a:t>
            </a:r>
            <a:r>
              <a:rPr kumimoji="0" lang="ru-RU"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проростків</a:t>
            </a:r>
            <a:r>
              <a:rPr kumimoji="0" lang="ru-RU"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323528" y="476672"/>
            <a:ext cx="8051804" cy="432048"/>
          </a:xfrm>
          <a:prstGeom prst="rect">
            <a:avLst/>
          </a:prstGeom>
          <a:noFill/>
          <a:ln w="9525">
            <a:noFill/>
            <a:miter lim="800000"/>
            <a:headEnd/>
            <a:tailEnd/>
          </a:ln>
          <a:effectLst/>
        </p:spPr>
      </p:pic>
      <p:pic>
        <p:nvPicPr>
          <p:cNvPr id="48131" name="Picture 3"/>
          <p:cNvPicPr>
            <a:picLocks noChangeAspect="1" noChangeArrowheads="1"/>
          </p:cNvPicPr>
          <p:nvPr/>
        </p:nvPicPr>
        <p:blipFill>
          <a:blip r:embed="rId3" cstate="print"/>
          <a:srcRect/>
          <a:stretch>
            <a:fillRect/>
          </a:stretch>
        </p:blipFill>
        <p:spPr bwMode="auto">
          <a:xfrm>
            <a:off x="3923928" y="980728"/>
            <a:ext cx="2586960" cy="388044"/>
          </a:xfrm>
          <a:prstGeom prst="rect">
            <a:avLst/>
          </a:prstGeom>
          <a:noFill/>
          <a:ln w="9525">
            <a:noFill/>
            <a:miter lim="800000"/>
            <a:headEnd/>
            <a:tailEnd/>
          </a:ln>
          <a:effectLst/>
        </p:spPr>
      </p:pic>
      <p:pic>
        <p:nvPicPr>
          <p:cNvPr id="48132" name="Picture 4"/>
          <p:cNvPicPr>
            <a:picLocks noChangeAspect="1" noChangeArrowheads="1"/>
          </p:cNvPicPr>
          <p:nvPr/>
        </p:nvPicPr>
        <p:blipFill>
          <a:blip r:embed="rId4" cstate="print"/>
          <a:srcRect/>
          <a:stretch>
            <a:fillRect/>
          </a:stretch>
        </p:blipFill>
        <p:spPr bwMode="auto">
          <a:xfrm>
            <a:off x="467544" y="1772816"/>
            <a:ext cx="8209398" cy="2126531"/>
          </a:xfrm>
          <a:prstGeom prst="rect">
            <a:avLst/>
          </a:prstGeom>
          <a:noFill/>
          <a:ln w="9525">
            <a:noFill/>
            <a:miter lim="800000"/>
            <a:headEnd/>
            <a:tailEnd/>
          </a:ln>
          <a:effectLst/>
        </p:spPr>
      </p:pic>
      <p:pic>
        <p:nvPicPr>
          <p:cNvPr id="48133" name="Picture 5"/>
          <p:cNvPicPr>
            <a:picLocks noChangeAspect="1" noChangeArrowheads="1"/>
          </p:cNvPicPr>
          <p:nvPr/>
        </p:nvPicPr>
        <p:blipFill>
          <a:blip r:embed="rId5" cstate="print"/>
          <a:srcRect/>
          <a:stretch>
            <a:fillRect/>
          </a:stretch>
        </p:blipFill>
        <p:spPr bwMode="auto">
          <a:xfrm>
            <a:off x="1259632" y="4149080"/>
            <a:ext cx="5892241" cy="1512168"/>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63688" y="1124744"/>
          <a:ext cx="3527424" cy="2453640"/>
        </p:xfrm>
        <a:graphic>
          <a:graphicData uri="http://schemas.openxmlformats.org/drawingml/2006/table">
            <a:tbl>
              <a:tblPr/>
              <a:tblGrid>
                <a:gridCol w="1711138"/>
                <a:gridCol w="908143"/>
                <a:gridCol w="908143"/>
              </a:tblGrid>
              <a:tr h="0">
                <a:tc>
                  <a:txBody>
                    <a:bodyPr/>
                    <a:lstStyle/>
                    <a:p>
                      <a:pPr algn="ctr">
                        <a:lnSpc>
                          <a:spcPct val="115000"/>
                        </a:lnSpc>
                        <a:spcAft>
                          <a:spcPts val="1000"/>
                        </a:spcAft>
                      </a:pPr>
                      <a:r>
                        <a:rPr lang="ru-RU" sz="1400" dirty="0" err="1">
                          <a:latin typeface="Times New Roman"/>
                          <a:ea typeface="Times New Roman"/>
                          <a:cs typeface="Times New Roman"/>
                        </a:rPr>
                        <a:t>Пункти</a:t>
                      </a:r>
                      <a:r>
                        <a:rPr lang="ru-RU" sz="1400" dirty="0">
                          <a:latin typeface="Times New Roman"/>
                          <a:ea typeface="Times New Roman"/>
                          <a:cs typeface="Times New Roman"/>
                        </a:rPr>
                        <a:t> </a:t>
                      </a:r>
                      <a:r>
                        <a:rPr lang="ru-RU" sz="1400" dirty="0" err="1">
                          <a:latin typeface="Times New Roman"/>
                          <a:ea typeface="Times New Roman"/>
                          <a:cs typeface="Times New Roman"/>
                        </a:rPr>
                        <a:t>відбору</a:t>
                      </a:r>
                      <a:r>
                        <a:rPr lang="ru-RU" sz="1400" dirty="0">
                          <a:latin typeface="Times New Roman"/>
                          <a:ea typeface="Times New Roman"/>
                          <a:cs typeface="Times New Roman"/>
                        </a:rPr>
                        <a:t> проб </a:t>
                      </a:r>
                      <a:r>
                        <a:rPr lang="ru-RU" sz="1400" dirty="0" err="1">
                          <a:latin typeface="Times New Roman"/>
                          <a:ea typeface="Times New Roman"/>
                          <a:cs typeface="Times New Roman"/>
                        </a:rPr>
                        <a:t>ґрунту</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err="1">
                          <a:latin typeface="Times New Roman"/>
                          <a:ea typeface="Times New Roman"/>
                          <a:cs typeface="Times New Roman"/>
                        </a:rPr>
                        <a:t>Схожість</a:t>
                      </a:r>
                      <a:r>
                        <a:rPr lang="ru-RU" sz="1400" dirty="0">
                          <a:latin typeface="Times New Roman"/>
                          <a:ea typeface="Times New Roman"/>
                          <a:cs typeface="Times New Roman"/>
                        </a:rPr>
                        <a:t>, %</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smtClean="0">
                          <a:latin typeface="Calibri"/>
                          <a:ea typeface="Calibri"/>
                          <a:cs typeface="Times New Roman"/>
                        </a:rPr>
                        <a:t>Проросло</a:t>
                      </a:r>
                      <a:endParaRPr lang="ru-RU"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1</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19</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2</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17</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3</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18</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4</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19</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5</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10</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6</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12</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7</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6</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1000"/>
                        </a:spcAft>
                      </a:pPr>
                      <a:r>
                        <a:rPr lang="ru-RU" sz="1400" dirty="0" smtClean="0">
                          <a:latin typeface="Times New Roman"/>
                          <a:ea typeface="Calibri"/>
                          <a:cs typeface="Times New Roman"/>
                        </a:rPr>
                        <a:t>8</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dirty="0" smtClean="0">
                          <a:latin typeface="Times New Roman"/>
                          <a:ea typeface="Calibri"/>
                          <a:cs typeface="Times New Roman"/>
                        </a:rPr>
                        <a:t>9</a:t>
                      </a:r>
                      <a:endParaRPr lang="ru-RU" sz="1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3" name="Rectangle 1"/>
          <p:cNvSpPr>
            <a:spLocks noChangeArrowheads="1"/>
          </p:cNvSpPr>
          <p:nvPr/>
        </p:nvSpPr>
        <p:spPr bwMode="auto">
          <a:xfrm>
            <a:off x="0" y="33265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Таблиця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Результати</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біотестування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ґрунтів</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по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схожості</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насіння</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крес-салату</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Результати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зважування</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проростків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наводять</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вигляді</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таблиці</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3.2.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nvGraphicFramePr>
        <p:xfrm>
          <a:off x="1547664" y="4077072"/>
          <a:ext cx="6096000" cy="2490462"/>
        </p:xfrm>
        <a:graphic>
          <a:graphicData uri="http://schemas.openxmlformats.org/drawingml/2006/table">
            <a:tbl>
              <a:tblPr/>
              <a:tblGrid>
                <a:gridCol w="1324812"/>
                <a:gridCol w="1324812"/>
                <a:gridCol w="1148792"/>
                <a:gridCol w="1148792"/>
                <a:gridCol w="1148792"/>
              </a:tblGrid>
              <a:tr h="225212">
                <a:tc rowSpan="2">
                  <a:txBody>
                    <a:bodyPr/>
                    <a:lstStyle/>
                    <a:p>
                      <a:pPr algn="ctr">
                        <a:lnSpc>
                          <a:spcPct val="115000"/>
                        </a:lnSpc>
                        <a:spcAft>
                          <a:spcPts val="1000"/>
                        </a:spcAft>
                      </a:pPr>
                      <a:r>
                        <a:rPr lang="ru-RU" sz="1300" dirty="0" err="1">
                          <a:latin typeface="Times New Roman"/>
                          <a:ea typeface="Times New Roman"/>
                          <a:cs typeface="Times New Roman"/>
                        </a:rPr>
                        <a:t>Пункти</a:t>
                      </a:r>
                      <a:r>
                        <a:rPr lang="ru-RU" sz="1300" dirty="0">
                          <a:latin typeface="Times New Roman"/>
                          <a:ea typeface="Times New Roman"/>
                          <a:cs typeface="Times New Roman"/>
                        </a:rPr>
                        <a:t> </a:t>
                      </a:r>
                      <a:r>
                        <a:rPr lang="ru-RU" sz="1300" dirty="0" err="1">
                          <a:latin typeface="Times New Roman"/>
                          <a:ea typeface="Times New Roman"/>
                          <a:cs typeface="Times New Roman"/>
                        </a:rPr>
                        <a:t>відбору</a:t>
                      </a:r>
                      <a:r>
                        <a:rPr lang="ru-RU" sz="1300" dirty="0">
                          <a:latin typeface="Times New Roman"/>
                          <a:ea typeface="Times New Roman"/>
                          <a:cs typeface="Times New Roman"/>
                        </a:rPr>
                        <a:t> проб </a:t>
                      </a:r>
                      <a:r>
                        <a:rPr lang="ru-RU" sz="1300" dirty="0" err="1">
                          <a:latin typeface="Times New Roman"/>
                          <a:ea typeface="Times New Roman"/>
                          <a:cs typeface="Times New Roman"/>
                        </a:rPr>
                        <a:t>ґрунту</a:t>
                      </a:r>
                      <a:endParaRPr lang="ru-RU" sz="1000" dirty="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1000"/>
                        </a:spcAft>
                      </a:pPr>
                      <a:r>
                        <a:rPr lang="ru-RU" sz="1300">
                          <a:latin typeface="Times New Roman"/>
                          <a:ea typeface="Times New Roman"/>
                          <a:cs typeface="Times New Roman"/>
                        </a:rPr>
                        <a:t>Коріння</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gridSpan="2">
                  <a:txBody>
                    <a:bodyPr/>
                    <a:lstStyle/>
                    <a:p>
                      <a:pPr algn="ctr">
                        <a:lnSpc>
                          <a:spcPct val="115000"/>
                        </a:lnSpc>
                        <a:spcAft>
                          <a:spcPts val="1000"/>
                        </a:spcAft>
                      </a:pPr>
                      <a:r>
                        <a:rPr lang="ru-RU" sz="1300">
                          <a:latin typeface="Times New Roman"/>
                          <a:ea typeface="Times New Roman"/>
                          <a:cs typeface="Times New Roman"/>
                        </a:rPr>
                        <a:t>Стебла</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0424">
                <a:tc vMerge="1">
                  <a:txBody>
                    <a:bodyPr/>
                    <a:lstStyle/>
                    <a:p>
                      <a:endParaRPr lang="ru-RU"/>
                    </a:p>
                  </a:txBody>
                  <a:tcPr/>
                </a:tc>
                <a:tc>
                  <a:txBody>
                    <a:bodyPr/>
                    <a:lstStyle/>
                    <a:p>
                      <a:pPr algn="ctr">
                        <a:lnSpc>
                          <a:spcPct val="115000"/>
                        </a:lnSpc>
                        <a:spcAft>
                          <a:spcPts val="1000"/>
                        </a:spcAft>
                      </a:pPr>
                      <a:r>
                        <a:rPr lang="ru-RU" sz="1300">
                          <a:latin typeface="Times New Roman"/>
                          <a:ea typeface="Times New Roman"/>
                          <a:cs typeface="Times New Roman"/>
                        </a:rPr>
                        <a:t>Середня довжина, см</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a:latin typeface="Times New Roman"/>
                          <a:ea typeface="Times New Roman"/>
                          <a:cs typeface="Times New Roman"/>
                        </a:rPr>
                        <a:t>Середня вага, г</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a:latin typeface="Times New Roman"/>
                          <a:ea typeface="Times New Roman"/>
                          <a:cs typeface="Times New Roman"/>
                        </a:rPr>
                        <a:t>Середня довжина, см</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a:latin typeface="Times New Roman"/>
                          <a:ea typeface="Times New Roman"/>
                          <a:cs typeface="Times New Roman"/>
                        </a:rPr>
                        <a:t>Середня вага, г</a:t>
                      </a:r>
                      <a:endParaRPr lang="ru-RU" sz="1000">
                        <a:latin typeface="Calibri"/>
                        <a:ea typeface="Calibri"/>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15</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2,5</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17</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3</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15</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2,6</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3</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10</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4</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9</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5</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7</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14</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1,8</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6</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13</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7</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5</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13</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2,4</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212">
                <a:tc>
                  <a:txBody>
                    <a:bodyPr/>
                    <a:lstStyle/>
                    <a:p>
                      <a:pPr algn="ctr">
                        <a:lnSpc>
                          <a:spcPct val="115000"/>
                        </a:lnSpc>
                        <a:spcAft>
                          <a:spcPts val="1000"/>
                        </a:spcAft>
                      </a:pPr>
                      <a:r>
                        <a:rPr lang="ru-RU" sz="1300" dirty="0" smtClean="0">
                          <a:latin typeface="Times New Roman"/>
                          <a:ea typeface="Times New Roman"/>
                          <a:cs typeface="Times New Roman"/>
                        </a:rPr>
                        <a:t>8</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4</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11</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dirty="0" smtClean="0">
                          <a:latin typeface="Times New Roman"/>
                          <a:ea typeface="Times New Roman"/>
                          <a:cs typeface="Times New Roman"/>
                        </a:rPr>
                        <a:t>2</a:t>
                      </a:r>
                      <a:endParaRPr lang="ru-RU" sz="1300" dirty="0">
                        <a:latin typeface="Times New Roman"/>
                        <a:ea typeface="Times New Roman"/>
                        <a:cs typeface="Times New Roman"/>
                      </a:endParaRPr>
                    </a:p>
                  </a:txBody>
                  <a:tcPr marL="62948" marR="629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5" name="Rectangle 3"/>
          <p:cNvSpPr>
            <a:spLocks noChangeArrowheads="1"/>
          </p:cNvSpPr>
          <p:nvPr/>
        </p:nvSpPr>
        <p:spPr bwMode="auto">
          <a:xfrm>
            <a:off x="0" y="350100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Таблиця</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3.2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Результати</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біотестування</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ґрунтів</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за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допомогою</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крес-салату</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довжина</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та вага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підземної</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й</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надземної</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ru-RU" sz="14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частин</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6156176" y="1484784"/>
            <a:ext cx="2304256" cy="923330"/>
          </a:xfrm>
          <a:prstGeom prst="rect">
            <a:avLst/>
          </a:prstGeom>
          <a:noFill/>
        </p:spPr>
        <p:txBody>
          <a:bodyPr wrap="square" rtlCol="0">
            <a:spAutoFit/>
          </a:bodyPr>
          <a:lstStyle/>
          <a:p>
            <a:r>
              <a:rPr lang="ru-RU" dirty="0" smtClean="0"/>
              <a:t>20 </a:t>
            </a:r>
            <a:r>
              <a:rPr lang="ru-RU" dirty="0" err="1" smtClean="0"/>
              <a:t>насінин</a:t>
            </a:r>
            <a:r>
              <a:rPr lang="ru-RU" dirty="0" smtClean="0"/>
              <a:t> посадили у </a:t>
            </a:r>
            <a:r>
              <a:rPr lang="ru-RU" dirty="0" err="1" smtClean="0"/>
              <a:t>всіх</a:t>
            </a:r>
            <a:r>
              <a:rPr lang="ru-RU" dirty="0" smtClean="0"/>
              <a:t> </a:t>
            </a:r>
            <a:r>
              <a:rPr lang="ru-RU" dirty="0" err="1" smtClean="0"/>
              <a:t>групах</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0" y="620688"/>
            <a:ext cx="5514975" cy="2895600"/>
          </a:xfrm>
          <a:prstGeom prst="rect">
            <a:avLst/>
          </a:prstGeom>
          <a:noFill/>
          <a:ln w="9525">
            <a:noFill/>
            <a:miter lim="800000"/>
            <a:headEnd/>
            <a:tailEnd/>
          </a:ln>
          <a:effectLst/>
        </p:spPr>
      </p:pic>
      <p:pic>
        <p:nvPicPr>
          <p:cNvPr id="46083" name="Picture 3"/>
          <p:cNvPicPr>
            <a:picLocks noChangeAspect="1" noChangeArrowheads="1"/>
          </p:cNvPicPr>
          <p:nvPr/>
        </p:nvPicPr>
        <p:blipFill>
          <a:blip r:embed="rId3" cstate="print"/>
          <a:srcRect/>
          <a:stretch>
            <a:fillRect/>
          </a:stretch>
        </p:blipFill>
        <p:spPr bwMode="auto">
          <a:xfrm>
            <a:off x="5436096" y="548680"/>
            <a:ext cx="3646363" cy="5040560"/>
          </a:xfrm>
          <a:prstGeom prst="rect">
            <a:avLst/>
          </a:prstGeom>
          <a:noFill/>
          <a:ln w="9525">
            <a:noFill/>
            <a:miter lim="800000"/>
            <a:headEnd/>
            <a:tailEnd/>
          </a:ln>
          <a:effectLst/>
        </p:spPr>
      </p:pic>
      <p:pic>
        <p:nvPicPr>
          <p:cNvPr id="46084" name="Picture 4"/>
          <p:cNvPicPr>
            <a:picLocks noChangeAspect="1" noChangeArrowheads="1"/>
          </p:cNvPicPr>
          <p:nvPr/>
        </p:nvPicPr>
        <p:blipFill>
          <a:blip r:embed="rId4" cstate="print"/>
          <a:srcRect/>
          <a:stretch>
            <a:fillRect/>
          </a:stretch>
        </p:blipFill>
        <p:spPr bwMode="auto">
          <a:xfrm>
            <a:off x="611560" y="3645024"/>
            <a:ext cx="4176464" cy="469745"/>
          </a:xfrm>
          <a:prstGeom prst="rect">
            <a:avLst/>
          </a:prstGeom>
          <a:noFill/>
          <a:ln w="9525">
            <a:noFill/>
            <a:miter lim="800000"/>
            <a:headEnd/>
            <a:tailEnd/>
          </a:ln>
          <a:effectLst/>
        </p:spPr>
      </p:pic>
      <p:pic>
        <p:nvPicPr>
          <p:cNvPr id="46085" name="Picture 5"/>
          <p:cNvPicPr>
            <a:picLocks noChangeAspect="1" noChangeArrowheads="1"/>
          </p:cNvPicPr>
          <p:nvPr/>
        </p:nvPicPr>
        <p:blipFill>
          <a:blip r:embed="rId5" cstate="print"/>
          <a:srcRect/>
          <a:stretch>
            <a:fillRect/>
          </a:stretch>
        </p:blipFill>
        <p:spPr bwMode="auto">
          <a:xfrm>
            <a:off x="683568" y="4275053"/>
            <a:ext cx="4067944" cy="258294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971600" y="548680"/>
            <a:ext cx="7200800" cy="4286527"/>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168</TotalTime>
  <Words>3630</Words>
  <Application>Microsoft Office PowerPoint</Application>
  <PresentationFormat>Экран (4:3)</PresentationFormat>
  <Paragraphs>206</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Практична робота 2</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Практична робота 2</dc:title>
  <dc:creator>Руслан Аминов</dc:creator>
  <cp:lastModifiedBy>Руслан Аминов</cp:lastModifiedBy>
  <cp:revision>24</cp:revision>
  <dcterms:created xsi:type="dcterms:W3CDTF">2024-02-25T17:01:11Z</dcterms:created>
  <dcterms:modified xsi:type="dcterms:W3CDTF">2024-02-25T19:49:27Z</dcterms:modified>
</cp:coreProperties>
</file>