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0" r:id="rId35"/>
    <p:sldId id="289" r:id="rId36"/>
    <p:sldId id="291" r:id="rId37"/>
    <p:sldId id="292" r:id="rId38"/>
    <p:sldId id="293" r:id="rId39"/>
    <p:sldId id="294" r:id="rId40"/>
    <p:sldId id="295" r:id="rId41"/>
    <p:sldId id="296"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668" autoAdjust="0"/>
  </p:normalViewPr>
  <p:slideViewPr>
    <p:cSldViewPr>
      <p:cViewPr varScale="1">
        <p:scale>
          <a:sx n="95" d="100"/>
          <a:sy n="95" d="100"/>
        </p:scale>
        <p:origin x="-4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5027942-D226-4C56-8135-C3215F6F2CFD}" type="datetimeFigureOut">
              <a:rPr lang="ru-RU" smtClean="0"/>
              <a:t>13.10.2021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E135EA-0580-420F-9221-6483432F1116}" type="slidenum">
              <a:rPr lang="ru-RU" smtClean="0"/>
              <a:t>‹#›</a:t>
            </a:fld>
            <a:endParaRPr lang="ru-RU"/>
          </a:p>
        </p:txBody>
      </p:sp>
    </p:spTree>
    <p:extLst>
      <p:ext uri="{BB962C8B-B14F-4D97-AF65-F5344CB8AC3E}">
        <p14:creationId xmlns:p14="http://schemas.microsoft.com/office/powerpoint/2010/main" val="232426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027942-D226-4C56-8135-C3215F6F2CFD}" type="datetimeFigureOut">
              <a:rPr lang="ru-RU" smtClean="0"/>
              <a:t>13.10.2021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E135EA-0580-420F-9221-6483432F1116}" type="slidenum">
              <a:rPr lang="ru-RU" smtClean="0"/>
              <a:t>‹#›</a:t>
            </a:fld>
            <a:endParaRPr lang="ru-RU"/>
          </a:p>
        </p:txBody>
      </p:sp>
    </p:spTree>
    <p:extLst>
      <p:ext uri="{BB962C8B-B14F-4D97-AF65-F5344CB8AC3E}">
        <p14:creationId xmlns:p14="http://schemas.microsoft.com/office/powerpoint/2010/main" val="2437096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027942-D226-4C56-8135-C3215F6F2CFD}" type="datetimeFigureOut">
              <a:rPr lang="ru-RU" smtClean="0"/>
              <a:t>13.10.2021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E135EA-0580-420F-9221-6483432F1116}" type="slidenum">
              <a:rPr lang="ru-RU" smtClean="0"/>
              <a:t>‹#›</a:t>
            </a:fld>
            <a:endParaRPr lang="ru-RU"/>
          </a:p>
        </p:txBody>
      </p:sp>
    </p:spTree>
    <p:extLst>
      <p:ext uri="{BB962C8B-B14F-4D97-AF65-F5344CB8AC3E}">
        <p14:creationId xmlns:p14="http://schemas.microsoft.com/office/powerpoint/2010/main" val="3401624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027942-D226-4C56-8135-C3215F6F2CFD}" type="datetimeFigureOut">
              <a:rPr lang="ru-RU" smtClean="0"/>
              <a:t>13.10.2021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E135EA-0580-420F-9221-6483432F1116}" type="slidenum">
              <a:rPr lang="ru-RU" smtClean="0"/>
              <a:t>‹#›</a:t>
            </a:fld>
            <a:endParaRPr lang="ru-RU"/>
          </a:p>
        </p:txBody>
      </p:sp>
    </p:spTree>
    <p:extLst>
      <p:ext uri="{BB962C8B-B14F-4D97-AF65-F5344CB8AC3E}">
        <p14:creationId xmlns:p14="http://schemas.microsoft.com/office/powerpoint/2010/main" val="4093120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5027942-D226-4C56-8135-C3215F6F2CFD}" type="datetimeFigureOut">
              <a:rPr lang="ru-RU" smtClean="0"/>
              <a:t>13.10.2021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E135EA-0580-420F-9221-6483432F1116}" type="slidenum">
              <a:rPr lang="ru-RU" smtClean="0"/>
              <a:t>‹#›</a:t>
            </a:fld>
            <a:endParaRPr lang="ru-RU"/>
          </a:p>
        </p:txBody>
      </p:sp>
    </p:spTree>
    <p:extLst>
      <p:ext uri="{BB962C8B-B14F-4D97-AF65-F5344CB8AC3E}">
        <p14:creationId xmlns:p14="http://schemas.microsoft.com/office/powerpoint/2010/main" val="347991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5027942-D226-4C56-8135-C3215F6F2CFD}" type="datetimeFigureOut">
              <a:rPr lang="ru-RU" smtClean="0"/>
              <a:t>13.10.2021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5E135EA-0580-420F-9221-6483432F1116}" type="slidenum">
              <a:rPr lang="ru-RU" smtClean="0"/>
              <a:t>‹#›</a:t>
            </a:fld>
            <a:endParaRPr lang="ru-RU"/>
          </a:p>
        </p:txBody>
      </p:sp>
    </p:spTree>
    <p:extLst>
      <p:ext uri="{BB962C8B-B14F-4D97-AF65-F5344CB8AC3E}">
        <p14:creationId xmlns:p14="http://schemas.microsoft.com/office/powerpoint/2010/main" val="209126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5027942-D226-4C56-8135-C3215F6F2CFD}" type="datetimeFigureOut">
              <a:rPr lang="ru-RU" smtClean="0"/>
              <a:t>13.10.2021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5E135EA-0580-420F-9221-6483432F1116}" type="slidenum">
              <a:rPr lang="ru-RU" smtClean="0"/>
              <a:t>‹#›</a:t>
            </a:fld>
            <a:endParaRPr lang="ru-RU"/>
          </a:p>
        </p:txBody>
      </p:sp>
    </p:spTree>
    <p:extLst>
      <p:ext uri="{BB962C8B-B14F-4D97-AF65-F5344CB8AC3E}">
        <p14:creationId xmlns:p14="http://schemas.microsoft.com/office/powerpoint/2010/main" val="4217729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5027942-D226-4C56-8135-C3215F6F2CFD}" type="datetimeFigureOut">
              <a:rPr lang="ru-RU" smtClean="0"/>
              <a:t>13.10.2021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5E135EA-0580-420F-9221-6483432F1116}" type="slidenum">
              <a:rPr lang="ru-RU" smtClean="0"/>
              <a:t>‹#›</a:t>
            </a:fld>
            <a:endParaRPr lang="ru-RU"/>
          </a:p>
        </p:txBody>
      </p:sp>
    </p:spTree>
    <p:extLst>
      <p:ext uri="{BB962C8B-B14F-4D97-AF65-F5344CB8AC3E}">
        <p14:creationId xmlns:p14="http://schemas.microsoft.com/office/powerpoint/2010/main" val="3835000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5027942-D226-4C56-8135-C3215F6F2CFD}" type="datetimeFigureOut">
              <a:rPr lang="ru-RU" smtClean="0"/>
              <a:t>13.10.2021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5E135EA-0580-420F-9221-6483432F1116}" type="slidenum">
              <a:rPr lang="ru-RU" smtClean="0"/>
              <a:t>‹#›</a:t>
            </a:fld>
            <a:endParaRPr lang="ru-RU"/>
          </a:p>
        </p:txBody>
      </p:sp>
    </p:spTree>
    <p:extLst>
      <p:ext uri="{BB962C8B-B14F-4D97-AF65-F5344CB8AC3E}">
        <p14:creationId xmlns:p14="http://schemas.microsoft.com/office/powerpoint/2010/main" val="57303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5027942-D226-4C56-8135-C3215F6F2CFD}" type="datetimeFigureOut">
              <a:rPr lang="ru-RU" smtClean="0"/>
              <a:t>13.10.2021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5E135EA-0580-420F-9221-6483432F1116}" type="slidenum">
              <a:rPr lang="ru-RU" smtClean="0"/>
              <a:t>‹#›</a:t>
            </a:fld>
            <a:endParaRPr lang="ru-RU"/>
          </a:p>
        </p:txBody>
      </p:sp>
    </p:spTree>
    <p:extLst>
      <p:ext uri="{BB962C8B-B14F-4D97-AF65-F5344CB8AC3E}">
        <p14:creationId xmlns:p14="http://schemas.microsoft.com/office/powerpoint/2010/main" val="2550413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5027942-D226-4C56-8135-C3215F6F2CFD}" type="datetimeFigureOut">
              <a:rPr lang="ru-RU" smtClean="0"/>
              <a:t>13.10.2021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5E135EA-0580-420F-9221-6483432F1116}" type="slidenum">
              <a:rPr lang="ru-RU" smtClean="0"/>
              <a:t>‹#›</a:t>
            </a:fld>
            <a:endParaRPr lang="ru-RU"/>
          </a:p>
        </p:txBody>
      </p:sp>
    </p:spTree>
    <p:extLst>
      <p:ext uri="{BB962C8B-B14F-4D97-AF65-F5344CB8AC3E}">
        <p14:creationId xmlns:p14="http://schemas.microsoft.com/office/powerpoint/2010/main" val="3502687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027942-D226-4C56-8135-C3215F6F2CFD}" type="datetimeFigureOut">
              <a:rPr lang="ru-RU" smtClean="0"/>
              <a:t>13.10.2021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135EA-0580-420F-9221-6483432F1116}" type="slidenum">
              <a:rPr lang="ru-RU" smtClean="0"/>
              <a:t>‹#›</a:t>
            </a:fld>
            <a:endParaRPr lang="ru-RU"/>
          </a:p>
        </p:txBody>
      </p:sp>
    </p:spTree>
    <p:extLst>
      <p:ext uri="{BB962C8B-B14F-4D97-AF65-F5344CB8AC3E}">
        <p14:creationId xmlns:p14="http://schemas.microsoft.com/office/powerpoint/2010/main" val="1204891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en.wikipedia.org/wiki/File:George_Orwell_press_photo.jpg" TargetMode="Externa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solidFill>
                  <a:srgbClr val="C00000"/>
                </a:solidFill>
              </a:rPr>
              <a:t>TEXT LINGUISTICS</a:t>
            </a:r>
            <a:endParaRPr lang="ru-RU" dirty="0">
              <a:solidFill>
                <a:srgbClr val="C00000"/>
              </a:solidFill>
            </a:endParaRPr>
          </a:p>
        </p:txBody>
      </p:sp>
      <p:sp>
        <p:nvSpPr>
          <p:cNvPr id="3" name="Подзаголовок 2"/>
          <p:cNvSpPr>
            <a:spLocks noGrp="1"/>
          </p:cNvSpPr>
          <p:nvPr>
            <p:ph type="subTitle" idx="1"/>
          </p:nvPr>
        </p:nvSpPr>
        <p:spPr/>
        <p:txBody>
          <a:bodyPr/>
          <a:lstStyle/>
          <a:p>
            <a:r>
              <a:rPr lang="en-US" dirty="0" smtClean="0">
                <a:solidFill>
                  <a:schemeClr val="tx1"/>
                </a:solidFill>
              </a:rPr>
              <a:t>Text Categories</a:t>
            </a:r>
            <a:endParaRPr lang="ru-RU" dirty="0">
              <a:solidFill>
                <a:schemeClr val="tx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5" y="4725144"/>
            <a:ext cx="3212207" cy="1562100"/>
          </a:xfrm>
          <a:prstGeom prst="rect">
            <a:avLst/>
          </a:prstGeom>
        </p:spPr>
      </p:pic>
    </p:spTree>
    <p:extLst>
      <p:ext uri="{BB962C8B-B14F-4D97-AF65-F5344CB8AC3E}">
        <p14:creationId xmlns:p14="http://schemas.microsoft.com/office/powerpoint/2010/main" val="1870299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solidFill>
                  <a:srgbClr val="C00000"/>
                </a:solidFill>
              </a:rPr>
              <a:t>Subcategories of </a:t>
            </a:r>
            <a:r>
              <a:rPr lang="en-US" dirty="0" err="1" smtClean="0">
                <a:solidFill>
                  <a:srgbClr val="C00000"/>
                </a:solidFill>
              </a:rPr>
              <a:t>informativity</a:t>
            </a:r>
            <a:r>
              <a:rPr lang="ru-RU" dirty="0">
                <a:solidFill>
                  <a:srgbClr val="C00000"/>
                </a:solidFill>
              </a:rPr>
              <a:t/>
            </a:r>
            <a:br>
              <a:rPr lang="ru-RU" dirty="0">
                <a:solidFill>
                  <a:srgbClr val="C00000"/>
                </a:solidFill>
              </a:rPr>
            </a:br>
            <a:endParaRPr lang="ru-RU" dirty="0">
              <a:solidFill>
                <a:srgbClr val="C00000"/>
              </a:solidFill>
            </a:endParaRPr>
          </a:p>
        </p:txBody>
      </p:sp>
      <p:sp>
        <p:nvSpPr>
          <p:cNvPr id="3" name="Объект 2"/>
          <p:cNvSpPr>
            <a:spLocks noGrp="1"/>
          </p:cNvSpPr>
          <p:nvPr>
            <p:ph idx="1"/>
          </p:nvPr>
        </p:nvSpPr>
        <p:spPr/>
        <p:txBody>
          <a:bodyPr>
            <a:normAutofit fontScale="77500" lnSpcReduction="20000"/>
          </a:bodyPr>
          <a:lstStyle/>
          <a:p>
            <a:pPr lvl="0" algn="just"/>
            <a:r>
              <a:rPr lang="en-US" b="1" dirty="0">
                <a:solidFill>
                  <a:schemeClr val="tx2"/>
                </a:solidFill>
              </a:rPr>
              <a:t>Factuality</a:t>
            </a:r>
            <a:r>
              <a:rPr lang="en-US" b="1" dirty="0"/>
              <a:t>. </a:t>
            </a:r>
            <a:r>
              <a:rPr lang="en-US" dirty="0"/>
              <a:t>Factual information includes events, facts and processes that exist in the real world and are expressed in a text explicitly.</a:t>
            </a:r>
            <a:endParaRPr lang="ru-RU" dirty="0"/>
          </a:p>
          <a:p>
            <a:pPr lvl="0" algn="just"/>
            <a:r>
              <a:rPr lang="en-US" b="1" dirty="0">
                <a:solidFill>
                  <a:schemeClr val="tx2"/>
                </a:solidFill>
              </a:rPr>
              <a:t>Concept</a:t>
            </a:r>
            <a:r>
              <a:rPr lang="en-US" b="1" dirty="0"/>
              <a:t>. </a:t>
            </a:r>
            <a:r>
              <a:rPr lang="en-US" dirty="0"/>
              <a:t>Conceptual information concerns individual subjective understanding of these events, facts and processes by the author, his creative intention. It is also connected with the level of perception of each reader, his understanding of social-and-cultural value of described events, facts and processes.</a:t>
            </a:r>
            <a:endParaRPr lang="ru-RU" dirty="0"/>
          </a:p>
          <a:p>
            <a:pPr lvl="0" algn="just"/>
            <a:r>
              <a:rPr lang="en-US" b="1" dirty="0">
                <a:solidFill>
                  <a:schemeClr val="tx2"/>
                </a:solidFill>
              </a:rPr>
              <a:t>Subtext</a:t>
            </a:r>
            <a:r>
              <a:rPr lang="en-US" b="1" dirty="0"/>
              <a:t>. </a:t>
            </a:r>
            <a:r>
              <a:rPr lang="en-US" dirty="0" err="1"/>
              <a:t>Subtextual</a:t>
            </a:r>
            <a:r>
              <a:rPr lang="en-US" dirty="0"/>
              <a:t> information is represented by the implicit level of the text. It is based on the ability of language units to enlarge into meanings far beyond the scope originally intended for them through semantic extension of associative and connotative character.</a:t>
            </a:r>
            <a:endParaRPr lang="ru-RU" dirty="0"/>
          </a:p>
          <a:p>
            <a:pPr algn="just"/>
            <a:endParaRPr lang="ru-RU" dirty="0"/>
          </a:p>
        </p:txBody>
      </p:sp>
    </p:spTree>
    <p:extLst>
      <p:ext uri="{BB962C8B-B14F-4D97-AF65-F5344CB8AC3E}">
        <p14:creationId xmlns:p14="http://schemas.microsoft.com/office/powerpoint/2010/main" val="2314298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chemeClr val="tx2"/>
                </a:solidFill>
              </a:rPr>
              <a:t>Evaluation</a:t>
            </a:r>
            <a:endParaRPr lang="ru-RU" dirty="0">
              <a:solidFill>
                <a:schemeClr val="tx2"/>
              </a:solidFill>
            </a:endParaRPr>
          </a:p>
        </p:txBody>
      </p:sp>
      <p:sp>
        <p:nvSpPr>
          <p:cNvPr id="3" name="Объект 2"/>
          <p:cNvSpPr>
            <a:spLocks noGrp="1"/>
          </p:cNvSpPr>
          <p:nvPr>
            <p:ph idx="1"/>
          </p:nvPr>
        </p:nvSpPr>
        <p:spPr/>
        <p:txBody>
          <a:bodyPr/>
          <a:lstStyle/>
          <a:p>
            <a:pPr marL="0" indent="0" algn="just">
              <a:buNone/>
            </a:pPr>
            <a:r>
              <a:rPr lang="en-US" sz="2400" dirty="0">
                <a:solidFill>
                  <a:schemeClr val="tx2"/>
                </a:solidFill>
              </a:rPr>
              <a:t>Evaluation</a:t>
            </a:r>
            <a:r>
              <a:rPr lang="en-US" sz="2400" dirty="0"/>
              <a:t> is the broad cover term for the expression of a speaker’s - or writer’s - attitudes, feelings, and values. It covers areas sometimes referred to as stance, modality, affect or appraisal. </a:t>
            </a:r>
            <a:endParaRPr lang="en-US" sz="2400" dirty="0" smtClean="0"/>
          </a:p>
          <a:p>
            <a:pPr marL="0" indent="0" algn="just">
              <a:buNone/>
            </a:pPr>
            <a:endParaRPr lang="ru-RU" sz="2400" dirty="0"/>
          </a:p>
          <a:p>
            <a:endParaRPr lang="ru-RU" dirty="0"/>
          </a:p>
        </p:txBody>
      </p:sp>
      <p:pic>
        <p:nvPicPr>
          <p:cNvPr id="2050" name="Picture 2" descr="C:\Users\Admin\Downloads\оценка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924944"/>
            <a:ext cx="3240360" cy="381642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ownloads\оценка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2960076"/>
            <a:ext cx="4344144" cy="3709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377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000" b="1" dirty="0" smtClean="0">
                <a:solidFill>
                  <a:schemeClr val="tx2"/>
                </a:solidFill>
              </a:rPr>
              <a:t>THE SCALE OF EVALUATION</a:t>
            </a:r>
            <a:endParaRPr lang="ru-RU" sz="4000" b="1" dirty="0">
              <a:solidFill>
                <a:schemeClr val="tx2"/>
              </a:solidFill>
            </a:endParaRPr>
          </a:p>
        </p:txBody>
      </p:sp>
      <p:sp>
        <p:nvSpPr>
          <p:cNvPr id="3" name="Объект 2"/>
          <p:cNvSpPr>
            <a:spLocks noGrp="1"/>
          </p:cNvSpPr>
          <p:nvPr>
            <p:ph idx="1"/>
          </p:nvPr>
        </p:nvSpPr>
        <p:spPr/>
        <p:txBody>
          <a:bodyPr/>
          <a:lstStyle/>
          <a:p>
            <a:pPr marL="0" indent="0" algn="just">
              <a:buNone/>
            </a:pPr>
            <a:r>
              <a:rPr lang="en-US" dirty="0" smtClean="0"/>
              <a:t>  </a:t>
            </a:r>
            <a:endParaRPr lang="en-US" dirty="0"/>
          </a:p>
          <a:p>
            <a:pPr marL="0" indent="0" algn="just">
              <a:buNone/>
            </a:pPr>
            <a:r>
              <a:rPr lang="en-US" dirty="0" smtClean="0"/>
              <a:t> </a:t>
            </a:r>
            <a:r>
              <a:rPr lang="en-US" sz="3600" b="1" dirty="0" smtClean="0">
                <a:solidFill>
                  <a:srgbClr val="FF0000"/>
                </a:solidFill>
              </a:rPr>
              <a:t>good</a:t>
            </a:r>
            <a:r>
              <a:rPr lang="en-US" sz="3600" dirty="0" smtClean="0">
                <a:solidFill>
                  <a:srgbClr val="FF0000"/>
                </a:solidFill>
              </a:rPr>
              <a:t> </a:t>
            </a:r>
            <a:r>
              <a:rPr lang="en-US" sz="3600" dirty="0">
                <a:solidFill>
                  <a:srgbClr val="FF0000"/>
                </a:solidFill>
              </a:rPr>
              <a:t>(positive) </a:t>
            </a:r>
            <a:r>
              <a:rPr lang="en-US" sz="3600" dirty="0"/>
              <a:t>– </a:t>
            </a:r>
            <a:r>
              <a:rPr lang="en-US" sz="3600" b="1" dirty="0">
                <a:solidFill>
                  <a:schemeClr val="tx1">
                    <a:lumMod val="50000"/>
                    <a:lumOff val="50000"/>
                  </a:schemeClr>
                </a:solidFill>
              </a:rPr>
              <a:t>neutral</a:t>
            </a:r>
            <a:r>
              <a:rPr lang="en-US" sz="3600" dirty="0"/>
              <a:t> – </a:t>
            </a:r>
            <a:r>
              <a:rPr lang="en-US" sz="3600" b="1" dirty="0"/>
              <a:t>bad</a:t>
            </a:r>
            <a:r>
              <a:rPr lang="en-US" sz="3600" dirty="0"/>
              <a:t> (negative)</a:t>
            </a:r>
            <a:endParaRPr lang="ru-RU" sz="3600" dirty="0"/>
          </a:p>
        </p:txBody>
      </p:sp>
      <p:sp>
        <p:nvSpPr>
          <p:cNvPr id="4" name="Плюс 3"/>
          <p:cNvSpPr/>
          <p:nvPr/>
        </p:nvSpPr>
        <p:spPr>
          <a:xfrm>
            <a:off x="1187624" y="2852936"/>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Минус 4"/>
          <p:cNvSpPr/>
          <p:nvPr/>
        </p:nvSpPr>
        <p:spPr>
          <a:xfrm>
            <a:off x="6169408" y="2852936"/>
            <a:ext cx="914400" cy="914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3717032"/>
            <a:ext cx="3600400" cy="2448272"/>
          </a:xfrm>
          <a:prstGeom prst="rect">
            <a:avLst/>
          </a:prstGeom>
        </p:spPr>
      </p:pic>
    </p:spTree>
    <p:extLst>
      <p:ext uri="{BB962C8B-B14F-4D97-AF65-F5344CB8AC3E}">
        <p14:creationId xmlns:p14="http://schemas.microsoft.com/office/powerpoint/2010/main" val="1312251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solidFill>
                  <a:schemeClr val="tx2"/>
                </a:solidFill>
              </a:rPr>
              <a:t>Evaluation includes the following components</a:t>
            </a:r>
            <a:endParaRPr lang="ru-RU" dirty="0">
              <a:solidFill>
                <a:schemeClr val="tx2"/>
              </a:solidFill>
            </a:endParaRPr>
          </a:p>
        </p:txBody>
      </p:sp>
      <p:sp>
        <p:nvSpPr>
          <p:cNvPr id="3" name="Объект 2"/>
          <p:cNvSpPr>
            <a:spLocks noGrp="1"/>
          </p:cNvSpPr>
          <p:nvPr>
            <p:ph idx="1"/>
          </p:nvPr>
        </p:nvSpPr>
        <p:spPr/>
        <p:txBody>
          <a:bodyPr>
            <a:normAutofit fontScale="85000" lnSpcReduction="10000"/>
          </a:bodyPr>
          <a:lstStyle/>
          <a:p>
            <a:pPr lvl="0"/>
            <a:r>
              <a:rPr lang="en-US" b="1" dirty="0">
                <a:solidFill>
                  <a:schemeClr val="tx2">
                    <a:lumMod val="75000"/>
                  </a:schemeClr>
                </a:solidFill>
              </a:rPr>
              <a:t>Subject</a:t>
            </a:r>
            <a:r>
              <a:rPr lang="en-US" dirty="0"/>
              <a:t>. The subject of evaluative structure implies a person, a part of society or society as a whole, from standpoint of which evaluation is done.</a:t>
            </a:r>
            <a:endParaRPr lang="ru-RU" dirty="0"/>
          </a:p>
          <a:p>
            <a:pPr lvl="0"/>
            <a:r>
              <a:rPr lang="en-US" b="1" dirty="0">
                <a:solidFill>
                  <a:schemeClr val="tx2">
                    <a:lumMod val="75000"/>
                  </a:schemeClr>
                </a:solidFill>
              </a:rPr>
              <a:t>Object</a:t>
            </a:r>
            <a:r>
              <a:rPr lang="en-US" dirty="0"/>
              <a:t>. The object of evaluation is an estimated event, thing or person.</a:t>
            </a:r>
            <a:endParaRPr lang="ru-RU" dirty="0"/>
          </a:p>
          <a:p>
            <a:pPr lvl="0"/>
            <a:r>
              <a:rPr lang="en-US" b="1" dirty="0">
                <a:solidFill>
                  <a:schemeClr val="tx2">
                    <a:lumMod val="75000"/>
                  </a:schemeClr>
                </a:solidFill>
              </a:rPr>
              <a:t>Character</a:t>
            </a:r>
            <a:r>
              <a:rPr lang="en-US" b="1" dirty="0"/>
              <a:t>.</a:t>
            </a:r>
            <a:r>
              <a:rPr lang="en-US" dirty="0"/>
              <a:t> According to its character evaluation is represented by such types – absolute and comparative, true and false.</a:t>
            </a:r>
            <a:endParaRPr lang="ru-RU" dirty="0"/>
          </a:p>
          <a:p>
            <a:pPr lvl="0"/>
            <a:r>
              <a:rPr lang="en-US" b="1" dirty="0">
                <a:solidFill>
                  <a:schemeClr val="tx2">
                    <a:lumMod val="75000"/>
                  </a:schemeClr>
                </a:solidFill>
              </a:rPr>
              <a:t>Basis</a:t>
            </a:r>
            <a:r>
              <a:rPr lang="en-US" b="1" dirty="0"/>
              <a:t>.</a:t>
            </a:r>
            <a:r>
              <a:rPr lang="en-US" dirty="0"/>
              <a:t> The basis of evaluation is a feature or features of the object which help to render the evaluation.</a:t>
            </a:r>
            <a:endParaRPr lang="ru-RU" dirty="0"/>
          </a:p>
          <a:p>
            <a:pPr marL="0" indent="0">
              <a:buNone/>
            </a:pPr>
            <a:endParaRPr lang="ru-RU" dirty="0"/>
          </a:p>
        </p:txBody>
      </p:sp>
    </p:spTree>
    <p:extLst>
      <p:ext uri="{BB962C8B-B14F-4D97-AF65-F5344CB8AC3E}">
        <p14:creationId xmlns:p14="http://schemas.microsoft.com/office/powerpoint/2010/main" val="1947485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chemeClr val="accent3">
                    <a:lumMod val="50000"/>
                  </a:schemeClr>
                </a:solidFill>
              </a:rPr>
              <a:t>Emotiveness</a:t>
            </a:r>
            <a:r>
              <a:rPr lang="en-US" b="1" dirty="0">
                <a:solidFill>
                  <a:schemeClr val="accent3">
                    <a:lumMod val="75000"/>
                  </a:schemeClr>
                </a:solidFill>
              </a:rPr>
              <a:t> </a:t>
            </a:r>
            <a:endParaRPr lang="ru-RU" dirty="0">
              <a:solidFill>
                <a:schemeClr val="accent3">
                  <a:lumMod val="75000"/>
                </a:schemeClr>
              </a:solidFill>
            </a:endParaRPr>
          </a:p>
        </p:txBody>
      </p:sp>
      <p:sp>
        <p:nvSpPr>
          <p:cNvPr id="3" name="Объект 2"/>
          <p:cNvSpPr>
            <a:spLocks noGrp="1"/>
          </p:cNvSpPr>
          <p:nvPr>
            <p:ph idx="1"/>
          </p:nvPr>
        </p:nvSpPr>
        <p:spPr/>
        <p:txBody>
          <a:bodyPr/>
          <a:lstStyle/>
          <a:p>
            <a:pPr marL="0" indent="0" algn="just">
              <a:buNone/>
            </a:pPr>
            <a:r>
              <a:rPr lang="en-US" sz="2400" b="1" dirty="0">
                <a:solidFill>
                  <a:schemeClr val="accent3">
                    <a:lumMod val="50000"/>
                  </a:schemeClr>
                </a:solidFill>
              </a:rPr>
              <a:t>Emotiveness</a:t>
            </a:r>
            <a:r>
              <a:rPr lang="en-US" sz="2400" b="1" dirty="0"/>
              <a:t> </a:t>
            </a:r>
            <a:r>
              <a:rPr lang="en-US" sz="2400" dirty="0"/>
              <a:t>of a text rests upon emotive orientation of the author’s intention which is realized through usage of emotive language units aimed at modeling emotions of the reader provoked by perception and interpretation of a text.</a:t>
            </a:r>
            <a:endParaRPr lang="ru-RU" sz="2400" dirty="0"/>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230" y="3241396"/>
            <a:ext cx="4536504" cy="3239632"/>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4509120"/>
            <a:ext cx="3238500" cy="1409700"/>
          </a:xfrm>
          <a:prstGeom prst="rect">
            <a:avLst/>
          </a:prstGeom>
        </p:spPr>
      </p:pic>
    </p:spTree>
    <p:extLst>
      <p:ext uri="{BB962C8B-B14F-4D97-AF65-F5344CB8AC3E}">
        <p14:creationId xmlns:p14="http://schemas.microsoft.com/office/powerpoint/2010/main" val="2597349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chemeClr val="accent3">
                    <a:lumMod val="50000"/>
                  </a:schemeClr>
                </a:solidFill>
              </a:rPr>
              <a:t>Language means of emotiveness </a:t>
            </a:r>
            <a:endParaRPr lang="ru-RU" dirty="0">
              <a:solidFill>
                <a:schemeClr val="accent3">
                  <a:lumMod val="50000"/>
                </a:schemeClr>
              </a:solidFill>
            </a:endParaRPr>
          </a:p>
        </p:txBody>
      </p:sp>
      <p:sp>
        <p:nvSpPr>
          <p:cNvPr id="5" name="Объект 4"/>
          <p:cNvSpPr>
            <a:spLocks noGrp="1"/>
          </p:cNvSpPr>
          <p:nvPr>
            <p:ph idx="1"/>
          </p:nvPr>
        </p:nvSpPr>
        <p:spPr/>
        <p:txBody>
          <a:bodyPr>
            <a:normAutofit fontScale="85000" lnSpcReduction="20000"/>
          </a:bodyPr>
          <a:lstStyle/>
          <a:p>
            <a:pPr marL="0" indent="0">
              <a:buNone/>
            </a:pPr>
            <a:r>
              <a:rPr lang="en-US" dirty="0"/>
              <a:t>Language means of emotiveness include morphological, lexical, syntactical units, stylistic devices.</a:t>
            </a:r>
            <a:endParaRPr lang="ru-RU" dirty="0"/>
          </a:p>
          <a:p>
            <a:pPr algn="just"/>
            <a:r>
              <a:rPr lang="en-US" dirty="0"/>
              <a:t>The brightest morphological means of emotiveness is </a:t>
            </a:r>
            <a:r>
              <a:rPr lang="en-US" b="1" dirty="0">
                <a:solidFill>
                  <a:schemeClr val="accent3">
                    <a:lumMod val="50000"/>
                  </a:schemeClr>
                </a:solidFill>
              </a:rPr>
              <a:t>interjection</a:t>
            </a:r>
            <a:r>
              <a:rPr lang="en-US" dirty="0"/>
              <a:t>. Interjections help to express our joy, cheerfulness, surprise, fear, frustration, sadness, indignation.</a:t>
            </a:r>
            <a:endParaRPr lang="ru-RU" dirty="0"/>
          </a:p>
          <a:p>
            <a:pPr algn="just"/>
            <a:r>
              <a:rPr lang="en-US" dirty="0"/>
              <a:t>At syntactical level emotiveness is revealed through </a:t>
            </a:r>
            <a:r>
              <a:rPr lang="en-US" b="1" dirty="0">
                <a:solidFill>
                  <a:schemeClr val="accent3">
                    <a:lumMod val="50000"/>
                  </a:schemeClr>
                </a:solidFill>
              </a:rPr>
              <a:t>rhetorical questions</a:t>
            </a:r>
            <a:r>
              <a:rPr lang="en-US" dirty="0">
                <a:solidFill>
                  <a:schemeClr val="accent3">
                    <a:lumMod val="50000"/>
                  </a:schemeClr>
                </a:solidFill>
              </a:rPr>
              <a:t>, </a:t>
            </a:r>
            <a:r>
              <a:rPr lang="en-US" b="1" dirty="0">
                <a:solidFill>
                  <a:schemeClr val="accent3">
                    <a:lumMod val="50000"/>
                  </a:schemeClr>
                </a:solidFill>
              </a:rPr>
              <a:t>detachments, parenthetic constructions, inverted word order, </a:t>
            </a:r>
            <a:r>
              <a:rPr lang="en-US" b="1" dirty="0" err="1">
                <a:solidFill>
                  <a:schemeClr val="accent3">
                    <a:lumMod val="50000"/>
                  </a:schemeClr>
                </a:solidFill>
              </a:rPr>
              <a:t>polysyndeton</a:t>
            </a:r>
            <a:r>
              <a:rPr lang="en-US" b="1" dirty="0">
                <a:solidFill>
                  <a:schemeClr val="accent3">
                    <a:lumMod val="50000"/>
                  </a:schemeClr>
                </a:solidFill>
              </a:rPr>
              <a:t>.</a:t>
            </a:r>
            <a:endParaRPr lang="ru-RU" dirty="0">
              <a:solidFill>
                <a:schemeClr val="accent3">
                  <a:lumMod val="50000"/>
                </a:schemeClr>
              </a:solidFill>
            </a:endParaRPr>
          </a:p>
          <a:p>
            <a:pPr algn="just"/>
            <a:r>
              <a:rPr lang="en-US" dirty="0"/>
              <a:t>Emotions are also expressed graphically – with the help of different </a:t>
            </a:r>
            <a:r>
              <a:rPr lang="en-US" b="1" dirty="0">
                <a:solidFill>
                  <a:schemeClr val="accent3">
                    <a:lumMod val="50000"/>
                  </a:schemeClr>
                </a:solidFill>
              </a:rPr>
              <a:t>fonts, italics, usage of color, bold type, underlined words, exclamatory sign.</a:t>
            </a:r>
            <a:endParaRPr lang="ru-RU" b="1" dirty="0">
              <a:solidFill>
                <a:schemeClr val="accent3">
                  <a:lumMod val="50000"/>
                </a:schemeClr>
              </a:solidFill>
            </a:endParaRPr>
          </a:p>
          <a:p>
            <a:endParaRPr lang="ru-RU" dirty="0"/>
          </a:p>
        </p:txBody>
      </p:sp>
    </p:spTree>
    <p:extLst>
      <p:ext uri="{BB962C8B-B14F-4D97-AF65-F5344CB8AC3E}">
        <p14:creationId xmlns:p14="http://schemas.microsoft.com/office/powerpoint/2010/main" val="1365444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chemeClr val="accent3">
                    <a:lumMod val="50000"/>
                  </a:schemeClr>
                </a:solidFill>
              </a:rPr>
              <a:t>Language means of emotiveness </a:t>
            </a:r>
            <a:endParaRPr lang="ru-RU" dirty="0">
              <a:solidFill>
                <a:schemeClr val="accent3">
                  <a:lumMod val="50000"/>
                </a:schemeClr>
              </a:solidFill>
            </a:endParaRPr>
          </a:p>
        </p:txBody>
      </p:sp>
      <p:sp>
        <p:nvSpPr>
          <p:cNvPr id="3" name="Объект 2"/>
          <p:cNvSpPr>
            <a:spLocks noGrp="1"/>
          </p:cNvSpPr>
          <p:nvPr>
            <p:ph idx="1"/>
          </p:nvPr>
        </p:nvSpPr>
        <p:spPr/>
        <p:txBody>
          <a:bodyPr>
            <a:normAutofit fontScale="85000" lnSpcReduction="10000"/>
          </a:bodyPr>
          <a:lstStyle/>
          <a:p>
            <a:pPr marL="0" indent="0" algn="just">
              <a:buNone/>
            </a:pPr>
            <a:r>
              <a:rPr lang="en-US" dirty="0"/>
              <a:t>At </a:t>
            </a:r>
            <a:r>
              <a:rPr lang="en-US" dirty="0">
                <a:solidFill>
                  <a:schemeClr val="accent3">
                    <a:lumMod val="50000"/>
                  </a:schemeClr>
                </a:solidFill>
              </a:rPr>
              <a:t>lexical level </a:t>
            </a:r>
            <a:r>
              <a:rPr lang="en-US" dirty="0"/>
              <a:t>we have different groups of emotive vocabulary:</a:t>
            </a:r>
            <a:endParaRPr lang="ru-RU" dirty="0"/>
          </a:p>
          <a:p>
            <a:pPr lvl="0" algn="just"/>
            <a:r>
              <a:rPr lang="en-US" dirty="0"/>
              <a:t>words that denote emotions (joy, cheerfulness, surprise, fear, frustration, sadness, indignation, annoyance etc.);</a:t>
            </a:r>
            <a:endParaRPr lang="ru-RU" dirty="0"/>
          </a:p>
          <a:p>
            <a:pPr lvl="0" algn="just"/>
            <a:r>
              <a:rPr lang="en-US" dirty="0"/>
              <a:t>words that describe emotions (e.g. “My pulse shot in my ears”);</a:t>
            </a:r>
            <a:endParaRPr lang="ru-RU" dirty="0"/>
          </a:p>
          <a:p>
            <a:pPr lvl="0" algn="just"/>
            <a:r>
              <a:rPr lang="en-US" dirty="0"/>
              <a:t>words that express emotions (words with connotative meaning, </a:t>
            </a:r>
            <a:r>
              <a:rPr lang="en-US" dirty="0" err="1"/>
              <a:t>jargonisms</a:t>
            </a:r>
            <a:r>
              <a:rPr lang="en-US" dirty="0"/>
              <a:t>, slang words</a:t>
            </a:r>
            <a:r>
              <a:rPr lang="en-US" dirty="0" smtClean="0"/>
              <a:t>).</a:t>
            </a:r>
          </a:p>
          <a:p>
            <a:pPr marL="0" indent="0" algn="just">
              <a:buNone/>
            </a:pPr>
            <a:r>
              <a:rPr lang="en-US" dirty="0">
                <a:solidFill>
                  <a:schemeClr val="accent3">
                    <a:lumMod val="50000"/>
                  </a:schemeClr>
                </a:solidFill>
              </a:rPr>
              <a:t>Stylistic</a:t>
            </a:r>
            <a:r>
              <a:rPr lang="en-US" dirty="0"/>
              <a:t> </a:t>
            </a:r>
            <a:r>
              <a:rPr lang="en-US" dirty="0">
                <a:solidFill>
                  <a:schemeClr val="accent3">
                    <a:lumMod val="50000"/>
                  </a:schemeClr>
                </a:solidFill>
              </a:rPr>
              <a:t>devices</a:t>
            </a:r>
            <a:r>
              <a:rPr lang="en-US" dirty="0"/>
              <a:t> that express emotions include: </a:t>
            </a:r>
            <a:r>
              <a:rPr lang="en-US" b="1" dirty="0">
                <a:solidFill>
                  <a:schemeClr val="accent3">
                    <a:lumMod val="50000"/>
                  </a:schemeClr>
                </a:solidFill>
              </a:rPr>
              <a:t>metaphor, simile, hyperbole, epithet, gradation, climax.</a:t>
            </a:r>
            <a:endParaRPr lang="ru-RU" dirty="0">
              <a:solidFill>
                <a:schemeClr val="accent3">
                  <a:lumMod val="50000"/>
                </a:schemeClr>
              </a:solidFill>
            </a:endParaRPr>
          </a:p>
          <a:p>
            <a:pPr marL="0" lvl="0" indent="0" algn="just">
              <a:buNone/>
            </a:pPr>
            <a:endParaRPr lang="ru-RU" dirty="0"/>
          </a:p>
          <a:p>
            <a:endParaRPr lang="ru-RU" dirty="0"/>
          </a:p>
        </p:txBody>
      </p:sp>
    </p:spTree>
    <p:extLst>
      <p:ext uri="{BB962C8B-B14F-4D97-AF65-F5344CB8AC3E}">
        <p14:creationId xmlns:p14="http://schemas.microsoft.com/office/powerpoint/2010/main" val="3422841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solidFill>
                  <a:schemeClr val="accent3">
                    <a:lumMod val="50000"/>
                  </a:schemeClr>
                </a:solidFill>
              </a:rPr>
              <a:t>Examples of emotive </a:t>
            </a:r>
            <a:r>
              <a:rPr lang="en-US" dirty="0" err="1">
                <a:solidFill>
                  <a:schemeClr val="accent3">
                    <a:lumMod val="50000"/>
                  </a:schemeClr>
                </a:solidFill>
              </a:rPr>
              <a:t>microcontexts</a:t>
            </a:r>
            <a:r>
              <a:rPr lang="en-US" dirty="0" smtClean="0"/>
              <a:t> </a:t>
            </a:r>
            <a:endParaRPr lang="ru-RU" dirty="0"/>
          </a:p>
        </p:txBody>
      </p:sp>
      <p:sp>
        <p:nvSpPr>
          <p:cNvPr id="3" name="Объект 2"/>
          <p:cNvSpPr>
            <a:spLocks noGrp="1"/>
          </p:cNvSpPr>
          <p:nvPr>
            <p:ph idx="1"/>
          </p:nvPr>
        </p:nvSpPr>
        <p:spPr/>
        <p:txBody>
          <a:bodyPr>
            <a:normAutofit fontScale="70000" lnSpcReduction="20000"/>
          </a:bodyPr>
          <a:lstStyle/>
          <a:p>
            <a:endParaRPr lang="en-US" sz="3400" dirty="0" smtClean="0"/>
          </a:p>
          <a:p>
            <a:pPr algn="just"/>
            <a:r>
              <a:rPr lang="en-US" sz="3400" dirty="0" smtClean="0"/>
              <a:t> </a:t>
            </a:r>
            <a:r>
              <a:rPr lang="en-US" sz="3400" dirty="0"/>
              <a:t>“The days after the viva were black ones. It was like having a severe accident. For the first few hours I was numbed, unable to realize what had hit me.” (R. Gordon. Doctor in the House).</a:t>
            </a:r>
            <a:endParaRPr lang="ru-RU" sz="3400" dirty="0"/>
          </a:p>
          <a:p>
            <a:pPr algn="just"/>
            <a:endParaRPr lang="en-US" sz="3400" dirty="0" smtClean="0"/>
          </a:p>
          <a:p>
            <a:pPr algn="just"/>
            <a:r>
              <a:rPr lang="en-US" sz="3400" dirty="0" smtClean="0"/>
              <a:t>“</a:t>
            </a:r>
            <a:r>
              <a:rPr lang="en-US" sz="3400" dirty="0"/>
              <a:t>We arrived in the examination building to find the same candidates there, but they were a subdued, muttering crowd, like the supporters of a home team who had just been beaten in a cup tie.” (R. Gordon. Doctor in the House).</a:t>
            </a:r>
            <a:endParaRPr lang="ru-RU" sz="3400" dirty="0"/>
          </a:p>
          <a:p>
            <a:pPr algn="just"/>
            <a:endParaRPr lang="en-US" sz="3400" dirty="0" smtClean="0"/>
          </a:p>
          <a:p>
            <a:pPr algn="just"/>
            <a:r>
              <a:rPr lang="en-US" sz="3400" dirty="0" smtClean="0"/>
              <a:t>“</a:t>
            </a:r>
            <a:r>
              <a:rPr lang="en-US" sz="3400" dirty="0"/>
              <a:t>I peeked at </a:t>
            </a:r>
            <a:r>
              <a:rPr lang="en-US" sz="3400" dirty="0" err="1"/>
              <a:t>Jem</a:t>
            </a:r>
            <a:r>
              <a:rPr lang="en-US" sz="3400" dirty="0"/>
              <a:t>: his hands were white from gripping the balcony rail, and his shoulders jerked as if each "guilty" was a separate stab between them.” (H. Lee. To Kill a Mockingbird).</a:t>
            </a:r>
            <a:endParaRPr lang="ru-RU" sz="3400" dirty="0"/>
          </a:p>
          <a:p>
            <a:endParaRPr lang="ru-RU" dirty="0"/>
          </a:p>
        </p:txBody>
      </p:sp>
    </p:spTree>
    <p:extLst>
      <p:ext uri="{BB962C8B-B14F-4D97-AF65-F5344CB8AC3E}">
        <p14:creationId xmlns:p14="http://schemas.microsoft.com/office/powerpoint/2010/main" val="3616078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solidFill>
                  <a:schemeClr val="accent3">
                    <a:lumMod val="50000"/>
                  </a:schemeClr>
                </a:solidFill>
              </a:rPr>
              <a:t>Examples of emotive </a:t>
            </a:r>
            <a:r>
              <a:rPr lang="en-US" dirty="0" err="1" smtClean="0">
                <a:solidFill>
                  <a:schemeClr val="accent3">
                    <a:lumMod val="50000"/>
                  </a:schemeClr>
                </a:solidFill>
              </a:rPr>
              <a:t>microcontexts</a:t>
            </a:r>
            <a:endParaRPr lang="ru-RU" dirty="0">
              <a:solidFill>
                <a:schemeClr val="accent3">
                  <a:lumMod val="50000"/>
                </a:schemeClr>
              </a:solidFill>
            </a:endParaRPr>
          </a:p>
        </p:txBody>
      </p:sp>
      <p:sp>
        <p:nvSpPr>
          <p:cNvPr id="3" name="Объект 2"/>
          <p:cNvSpPr>
            <a:spLocks noGrp="1"/>
          </p:cNvSpPr>
          <p:nvPr>
            <p:ph idx="1"/>
          </p:nvPr>
        </p:nvSpPr>
        <p:spPr/>
        <p:txBody>
          <a:bodyPr>
            <a:normAutofit fontScale="32500" lnSpcReduction="20000"/>
          </a:bodyPr>
          <a:lstStyle/>
          <a:p>
            <a:pPr algn="just"/>
            <a:r>
              <a:rPr lang="uk-UA" sz="7400" dirty="0"/>
              <a:t>"</a:t>
            </a:r>
            <a:r>
              <a:rPr lang="en-US" sz="7400" dirty="0"/>
              <a:t>Dear</a:t>
            </a:r>
            <a:r>
              <a:rPr lang="uk-UA" sz="7400" dirty="0"/>
              <a:t>, </a:t>
            </a:r>
            <a:r>
              <a:rPr lang="en-US" sz="7400" dirty="0"/>
              <a:t>dear </a:t>
            </a:r>
            <a:r>
              <a:rPr lang="en-US" sz="7400" dirty="0" err="1"/>
              <a:t>Norland</a:t>
            </a:r>
            <a:r>
              <a:rPr lang="uk-UA" sz="7400" dirty="0"/>
              <a:t>!" </a:t>
            </a:r>
            <a:r>
              <a:rPr lang="en-US" sz="7400" dirty="0"/>
              <a:t>said Marianne</a:t>
            </a:r>
            <a:r>
              <a:rPr lang="uk-UA" sz="7400" dirty="0"/>
              <a:t>, </a:t>
            </a:r>
            <a:r>
              <a:rPr lang="en-US" sz="7400" dirty="0"/>
              <a:t>as she wandered alone before the house</a:t>
            </a:r>
            <a:r>
              <a:rPr lang="uk-UA" sz="7400" dirty="0"/>
              <a:t>, </a:t>
            </a:r>
            <a:r>
              <a:rPr lang="en-US" sz="7400" dirty="0"/>
              <a:t>on the last evening of their being there</a:t>
            </a:r>
            <a:r>
              <a:rPr lang="uk-UA" sz="7400" dirty="0"/>
              <a:t>; "</a:t>
            </a:r>
            <a:r>
              <a:rPr lang="en-US" sz="7400" dirty="0"/>
              <a:t>when shall I cease to regret you</a:t>
            </a:r>
            <a:r>
              <a:rPr lang="uk-UA" sz="7400" dirty="0"/>
              <a:t>!--</a:t>
            </a:r>
            <a:r>
              <a:rPr lang="en-US" sz="7400" dirty="0"/>
              <a:t>when learn to feel a home elsewhere</a:t>
            </a:r>
            <a:r>
              <a:rPr lang="uk-UA" sz="7400" dirty="0"/>
              <a:t>!--</a:t>
            </a:r>
            <a:r>
              <a:rPr lang="en-US" sz="7400" dirty="0"/>
              <a:t>Oh</a:t>
            </a:r>
            <a:r>
              <a:rPr lang="uk-UA" sz="7400" dirty="0"/>
              <a:t>! </a:t>
            </a:r>
            <a:r>
              <a:rPr lang="en-US" sz="7400" dirty="0"/>
              <a:t>But who will remain to enjoy you</a:t>
            </a:r>
            <a:r>
              <a:rPr lang="uk-UA" sz="7400" dirty="0"/>
              <a:t>?"</a:t>
            </a:r>
            <a:r>
              <a:rPr lang="en-US" sz="7400" dirty="0"/>
              <a:t> </a:t>
            </a:r>
            <a:r>
              <a:rPr lang="en-US" sz="7400" i="1" dirty="0"/>
              <a:t>(J. Austen. Sense and Sensibility).</a:t>
            </a:r>
            <a:endParaRPr lang="ru-RU" sz="7400" i="1" dirty="0"/>
          </a:p>
          <a:p>
            <a:pPr algn="just"/>
            <a:endParaRPr lang="en-US" sz="7400" dirty="0" smtClean="0"/>
          </a:p>
          <a:p>
            <a:pPr algn="just"/>
            <a:r>
              <a:rPr lang="uk-UA" sz="7400" dirty="0" smtClean="0"/>
              <a:t>"</a:t>
            </a:r>
            <a:r>
              <a:rPr lang="en-US" sz="7400" dirty="0"/>
              <a:t>How strange this is</a:t>
            </a:r>
            <a:r>
              <a:rPr lang="uk-UA" sz="7400" dirty="0"/>
              <a:t>! </a:t>
            </a:r>
            <a:r>
              <a:rPr lang="en-US" sz="7400" dirty="0"/>
              <a:t>What can be the meaning of it</a:t>
            </a:r>
            <a:r>
              <a:rPr lang="uk-UA" sz="7400" dirty="0"/>
              <a:t>! </a:t>
            </a:r>
            <a:r>
              <a:rPr lang="en-US" sz="7400" dirty="0"/>
              <a:t>But the whole of their </a:t>
            </a:r>
            <a:r>
              <a:rPr lang="en-US" sz="7400" dirty="0" err="1"/>
              <a:t>behaviour</a:t>
            </a:r>
            <a:r>
              <a:rPr lang="en-US" sz="7400" dirty="0"/>
              <a:t> to each other has been unaccountable! How cold, how composed were their last adieus! How languid their conversation the last evening of their being together!</a:t>
            </a:r>
            <a:r>
              <a:rPr lang="uk-UA" sz="7400" dirty="0"/>
              <a:t>"</a:t>
            </a:r>
            <a:r>
              <a:rPr lang="en-US" sz="7400" dirty="0"/>
              <a:t> </a:t>
            </a:r>
            <a:r>
              <a:rPr lang="en-US" sz="7400" i="1" dirty="0"/>
              <a:t>(J. Austen. Sense and Sensibility).</a:t>
            </a:r>
            <a:endParaRPr lang="ru-RU" sz="7400" i="1" dirty="0"/>
          </a:p>
          <a:p>
            <a:pPr algn="just"/>
            <a:endParaRPr lang="en-US" sz="7400" dirty="0" smtClean="0"/>
          </a:p>
          <a:p>
            <a:pPr algn="just"/>
            <a:r>
              <a:rPr lang="en-US" sz="7400" dirty="0" smtClean="0"/>
              <a:t>"</a:t>
            </a:r>
            <a:r>
              <a:rPr lang="en-US" sz="7400" dirty="0"/>
              <a:t>I am monstrous glad of it. </a:t>
            </a:r>
            <a:r>
              <a:rPr lang="en-US" sz="7400" b="1" dirty="0"/>
              <a:t>Good </a:t>
            </a:r>
            <a:r>
              <a:rPr lang="en-US" sz="7400" dirty="0"/>
              <a:t>gracious! I have had such a time of it"! </a:t>
            </a:r>
            <a:r>
              <a:rPr lang="en-US" sz="7400" i="1" dirty="0"/>
              <a:t>(J. </a:t>
            </a:r>
            <a:r>
              <a:rPr lang="en-US" sz="7400" i="1" dirty="0" err="1"/>
              <a:t>Aust</a:t>
            </a:r>
            <a:r>
              <a:rPr lang="en-GB" sz="7400" i="1" dirty="0"/>
              <a:t>е</a:t>
            </a:r>
            <a:r>
              <a:rPr lang="en-US" sz="7400" i="1" dirty="0"/>
              <a:t>n. Pride and Prejudice</a:t>
            </a:r>
            <a:r>
              <a:rPr lang="en-US" sz="7400" dirty="0"/>
              <a:t>).</a:t>
            </a:r>
            <a:endParaRPr lang="ru-RU" sz="7400" dirty="0"/>
          </a:p>
          <a:p>
            <a:endParaRPr lang="ru-RU" dirty="0"/>
          </a:p>
        </p:txBody>
      </p:sp>
    </p:spTree>
    <p:extLst>
      <p:ext uri="{BB962C8B-B14F-4D97-AF65-F5344CB8AC3E}">
        <p14:creationId xmlns:p14="http://schemas.microsoft.com/office/powerpoint/2010/main" val="2987047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solidFill>
                  <a:schemeClr val="accent3">
                    <a:lumMod val="50000"/>
                  </a:schemeClr>
                </a:solidFill>
              </a:rPr>
              <a:t>Examples of emotive </a:t>
            </a:r>
            <a:r>
              <a:rPr lang="en-US" dirty="0" err="1">
                <a:solidFill>
                  <a:schemeClr val="accent3">
                    <a:lumMod val="50000"/>
                  </a:schemeClr>
                </a:solidFill>
              </a:rPr>
              <a:t>microcontexts</a:t>
            </a:r>
            <a:endParaRPr lang="ru-RU" dirty="0"/>
          </a:p>
        </p:txBody>
      </p:sp>
      <p:sp>
        <p:nvSpPr>
          <p:cNvPr id="3" name="Объект 2"/>
          <p:cNvSpPr>
            <a:spLocks noGrp="1"/>
          </p:cNvSpPr>
          <p:nvPr>
            <p:ph idx="1"/>
          </p:nvPr>
        </p:nvSpPr>
        <p:spPr/>
        <p:txBody>
          <a:bodyPr>
            <a:normAutofit/>
          </a:bodyPr>
          <a:lstStyle/>
          <a:p>
            <a:pPr algn="just"/>
            <a:r>
              <a:rPr lang="en-US" sz="2400" dirty="0"/>
              <a:t>“June bit her lip till the blood came, and walked back to her seat without another word, but she could not help the tears of rage rolling down her face. The house had been mercifully darkened for a crisis, and no one could see her trouble»”                          </a:t>
            </a:r>
            <a:r>
              <a:rPr lang="en-US" sz="2400" i="1" dirty="0"/>
              <a:t>(J. </a:t>
            </a:r>
            <a:r>
              <a:rPr lang="uk-UA" sz="2400" i="1" dirty="0" err="1"/>
              <a:t>Galsworthy</a:t>
            </a:r>
            <a:r>
              <a:rPr lang="uk-UA" sz="2400" i="1" dirty="0"/>
              <a:t>. </a:t>
            </a:r>
            <a:r>
              <a:rPr lang="uk-UA" sz="2400" i="1" dirty="0" err="1"/>
              <a:t>The</a:t>
            </a:r>
            <a:r>
              <a:rPr lang="uk-UA" sz="2400" i="1" dirty="0"/>
              <a:t> </a:t>
            </a:r>
            <a:r>
              <a:rPr lang="uk-UA" sz="2400" i="1" dirty="0" err="1"/>
              <a:t>Forsyte</a:t>
            </a:r>
            <a:r>
              <a:rPr lang="uk-UA" sz="2400" i="1" dirty="0"/>
              <a:t> </a:t>
            </a:r>
            <a:r>
              <a:rPr lang="uk-UA" sz="2400" i="1" dirty="0" err="1"/>
              <a:t>Saga</a:t>
            </a:r>
            <a:r>
              <a:rPr lang="uk-UA" sz="2400" i="1" dirty="0"/>
              <a:t> </a:t>
            </a:r>
            <a:r>
              <a:rPr lang="en-US" sz="2400" i="1" dirty="0"/>
              <a:t>:</a:t>
            </a:r>
            <a:r>
              <a:rPr lang="uk-UA" sz="2400" i="1" dirty="0"/>
              <a:t> </a:t>
            </a:r>
            <a:r>
              <a:rPr lang="uk-UA" sz="2400" i="1" dirty="0" err="1"/>
              <a:t>The</a:t>
            </a:r>
            <a:r>
              <a:rPr lang="uk-UA" sz="2400" i="1" dirty="0"/>
              <a:t> </a:t>
            </a:r>
            <a:r>
              <a:rPr lang="uk-UA" sz="2400" i="1" dirty="0" err="1"/>
              <a:t>man</a:t>
            </a:r>
            <a:r>
              <a:rPr lang="uk-UA" sz="2400" i="1" dirty="0"/>
              <a:t> </a:t>
            </a:r>
            <a:r>
              <a:rPr lang="uk-UA" sz="2400" i="1" dirty="0" err="1"/>
              <a:t>of</a:t>
            </a:r>
            <a:r>
              <a:rPr lang="uk-UA" sz="2400" i="1" dirty="0"/>
              <a:t> </a:t>
            </a:r>
            <a:r>
              <a:rPr lang="uk-UA" sz="2400" i="1" dirty="0" err="1"/>
              <a:t>property</a:t>
            </a:r>
            <a:r>
              <a:rPr lang="en-US" sz="2400" i="1" dirty="0"/>
              <a:t>.)</a:t>
            </a:r>
            <a:endParaRPr lang="ru-RU" sz="2400" i="1" dirty="0"/>
          </a:p>
          <a:p>
            <a:pPr algn="just"/>
            <a:endParaRPr lang="en-US" sz="2400" dirty="0" smtClean="0"/>
          </a:p>
          <a:p>
            <a:pPr algn="just"/>
            <a:r>
              <a:rPr lang="uk-UA" sz="2400" dirty="0" smtClean="0"/>
              <a:t>«</a:t>
            </a:r>
            <a:r>
              <a:rPr lang="uk-UA" sz="2400" dirty="0" err="1"/>
              <a:t>He</a:t>
            </a:r>
            <a:r>
              <a:rPr lang="uk-UA" sz="2400" dirty="0"/>
              <a:t> </a:t>
            </a:r>
            <a:r>
              <a:rPr lang="uk-UA" sz="2400" dirty="0" err="1"/>
              <a:t>ran</a:t>
            </a:r>
            <a:r>
              <a:rPr lang="uk-UA" sz="2400" dirty="0"/>
              <a:t> </a:t>
            </a:r>
            <a:r>
              <a:rPr lang="uk-UA" sz="2400" dirty="0" err="1"/>
              <a:t>forward</a:t>
            </a:r>
            <a:r>
              <a:rPr lang="uk-UA" sz="2400" dirty="0"/>
              <a:t> </a:t>
            </a:r>
            <a:r>
              <a:rPr lang="uk-UA" sz="2400" dirty="0" err="1"/>
              <a:t>and</a:t>
            </a:r>
            <a:r>
              <a:rPr lang="uk-UA" sz="2400" dirty="0"/>
              <a:t> </a:t>
            </a:r>
            <a:r>
              <a:rPr lang="uk-UA" sz="2400" dirty="0" err="1"/>
              <a:t>back</a:t>
            </a:r>
            <a:r>
              <a:rPr lang="uk-UA" sz="2400" dirty="0"/>
              <a:t>, </a:t>
            </a:r>
            <a:r>
              <a:rPr lang="uk-UA" sz="2400" dirty="0" err="1"/>
              <a:t>felt</a:t>
            </a:r>
            <a:r>
              <a:rPr lang="uk-UA" sz="2400" dirty="0"/>
              <a:t> </a:t>
            </a:r>
            <a:r>
              <a:rPr lang="uk-UA" sz="2400" dirty="0" err="1"/>
              <a:t>his</a:t>
            </a:r>
            <a:r>
              <a:rPr lang="uk-UA" sz="2400" dirty="0"/>
              <a:t> </a:t>
            </a:r>
            <a:r>
              <a:rPr lang="uk-UA" sz="2400" dirty="0" err="1"/>
              <a:t>heart</a:t>
            </a:r>
            <a:r>
              <a:rPr lang="uk-UA" sz="2400" dirty="0"/>
              <a:t> </a:t>
            </a:r>
            <a:r>
              <a:rPr lang="uk-UA" sz="2400" dirty="0" err="1"/>
              <a:t>clutched</a:t>
            </a:r>
            <a:r>
              <a:rPr lang="uk-UA" sz="2400" dirty="0"/>
              <a:t> </a:t>
            </a:r>
            <a:r>
              <a:rPr lang="uk-UA" sz="2400" dirty="0" err="1"/>
              <a:t>by</a:t>
            </a:r>
            <a:r>
              <a:rPr lang="uk-UA" sz="2400" dirty="0"/>
              <a:t> a </a:t>
            </a:r>
            <a:r>
              <a:rPr lang="uk-UA" sz="2400" dirty="0" err="1"/>
              <a:t>sickening</a:t>
            </a:r>
            <a:r>
              <a:rPr lang="uk-UA" sz="2400" dirty="0"/>
              <a:t> </a:t>
            </a:r>
            <a:r>
              <a:rPr lang="uk-UA" sz="2400" dirty="0" err="1"/>
              <a:t>fear</a:t>
            </a:r>
            <a:r>
              <a:rPr lang="uk-UA" sz="2400" dirty="0"/>
              <a:t>, </a:t>
            </a:r>
            <a:r>
              <a:rPr lang="uk-UA" sz="2400" dirty="0" err="1"/>
              <a:t>the</a:t>
            </a:r>
            <a:r>
              <a:rPr lang="uk-UA" sz="2400" dirty="0"/>
              <a:t> </a:t>
            </a:r>
            <a:r>
              <a:rPr lang="uk-UA" sz="2400" dirty="0" err="1"/>
              <a:t>dark</a:t>
            </a:r>
            <a:r>
              <a:rPr lang="uk-UA" sz="2400" dirty="0"/>
              <a:t> </a:t>
            </a:r>
            <a:r>
              <a:rPr lang="uk-UA" sz="2400" dirty="0" err="1"/>
              <a:t>fear</a:t>
            </a:r>
            <a:r>
              <a:rPr lang="uk-UA" sz="2400" dirty="0"/>
              <a:t> </a:t>
            </a:r>
            <a:r>
              <a:rPr lang="uk-UA" sz="2400" dirty="0" err="1"/>
              <a:t>which</a:t>
            </a:r>
            <a:r>
              <a:rPr lang="uk-UA" sz="2400" dirty="0"/>
              <a:t> </a:t>
            </a:r>
            <a:r>
              <a:rPr lang="uk-UA" sz="2400" dirty="0" err="1"/>
              <a:t>lives</a:t>
            </a:r>
            <a:r>
              <a:rPr lang="uk-UA" sz="2400" dirty="0"/>
              <a:t> </a:t>
            </a:r>
            <a:r>
              <a:rPr lang="uk-UA" sz="2400" dirty="0" err="1"/>
              <a:t>in</a:t>
            </a:r>
            <a:r>
              <a:rPr lang="uk-UA" sz="2400" dirty="0"/>
              <a:t> </a:t>
            </a:r>
            <a:r>
              <a:rPr lang="uk-UA" sz="2400" dirty="0" err="1"/>
              <a:t>the</a:t>
            </a:r>
            <a:r>
              <a:rPr lang="uk-UA" sz="2400" dirty="0"/>
              <a:t> </a:t>
            </a:r>
            <a:r>
              <a:rPr lang="uk-UA" sz="2400" dirty="0" err="1"/>
              <a:t>wings</a:t>
            </a:r>
            <a:r>
              <a:rPr lang="uk-UA" sz="2400" dirty="0"/>
              <a:t> </a:t>
            </a:r>
            <a:r>
              <a:rPr lang="uk-UA" sz="2400" dirty="0" err="1"/>
              <a:t>of</a:t>
            </a:r>
            <a:r>
              <a:rPr lang="uk-UA" sz="2400" dirty="0"/>
              <a:t> </a:t>
            </a:r>
            <a:r>
              <a:rPr lang="uk-UA" sz="2400" dirty="0" err="1"/>
              <a:t>the</a:t>
            </a:r>
            <a:r>
              <a:rPr lang="uk-UA" sz="2400" dirty="0"/>
              <a:t> </a:t>
            </a:r>
            <a:r>
              <a:rPr lang="uk-UA" sz="2400" dirty="0" err="1"/>
              <a:t>fog</a:t>
            </a:r>
            <a:r>
              <a:rPr lang="uk-UA" sz="2400" dirty="0"/>
              <a:t>» </a:t>
            </a:r>
            <a:r>
              <a:rPr lang="en-US" sz="2400" i="1" dirty="0"/>
              <a:t>(J. </a:t>
            </a:r>
            <a:r>
              <a:rPr lang="uk-UA" sz="2400" i="1" dirty="0" err="1"/>
              <a:t>Galsworthy</a:t>
            </a:r>
            <a:r>
              <a:rPr lang="uk-UA" sz="2400" i="1" dirty="0"/>
              <a:t>. </a:t>
            </a:r>
            <a:r>
              <a:rPr lang="uk-UA" sz="2400" i="1" dirty="0" err="1"/>
              <a:t>The</a:t>
            </a:r>
            <a:r>
              <a:rPr lang="uk-UA" sz="2400" i="1" dirty="0"/>
              <a:t> </a:t>
            </a:r>
            <a:r>
              <a:rPr lang="uk-UA" sz="2400" i="1" dirty="0" err="1"/>
              <a:t>Forsyte</a:t>
            </a:r>
            <a:r>
              <a:rPr lang="uk-UA" sz="2400" i="1" dirty="0"/>
              <a:t> </a:t>
            </a:r>
            <a:r>
              <a:rPr lang="uk-UA" sz="2400" i="1" dirty="0" err="1"/>
              <a:t>Saga</a:t>
            </a:r>
            <a:r>
              <a:rPr lang="uk-UA" sz="2400" i="1" dirty="0"/>
              <a:t> </a:t>
            </a:r>
            <a:r>
              <a:rPr lang="en-US" sz="2400" i="1" dirty="0"/>
              <a:t>:</a:t>
            </a:r>
            <a:r>
              <a:rPr lang="uk-UA" sz="2400" i="1" dirty="0"/>
              <a:t> </a:t>
            </a:r>
            <a:r>
              <a:rPr lang="uk-UA" sz="2400" i="1" dirty="0" err="1"/>
              <a:t>The</a:t>
            </a:r>
            <a:r>
              <a:rPr lang="uk-UA" sz="2400" i="1" dirty="0"/>
              <a:t> </a:t>
            </a:r>
            <a:r>
              <a:rPr lang="uk-UA" sz="2400" i="1" dirty="0" err="1"/>
              <a:t>man</a:t>
            </a:r>
            <a:r>
              <a:rPr lang="uk-UA" sz="2400" i="1" dirty="0"/>
              <a:t> </a:t>
            </a:r>
            <a:r>
              <a:rPr lang="uk-UA" sz="2400" i="1" dirty="0" err="1"/>
              <a:t>of</a:t>
            </a:r>
            <a:r>
              <a:rPr lang="uk-UA" sz="2400" i="1" dirty="0"/>
              <a:t> </a:t>
            </a:r>
            <a:r>
              <a:rPr lang="uk-UA" sz="2400" i="1" dirty="0" err="1"/>
              <a:t>property</a:t>
            </a:r>
            <a:r>
              <a:rPr lang="en-US" sz="2400" i="1" dirty="0"/>
              <a:t>.)</a:t>
            </a:r>
            <a:endParaRPr lang="ru-RU" sz="2400" i="1" dirty="0"/>
          </a:p>
          <a:p>
            <a:pPr marL="0" indent="0">
              <a:buNone/>
            </a:pPr>
            <a:endParaRPr lang="ru-RU" i="1" dirty="0"/>
          </a:p>
        </p:txBody>
      </p:sp>
    </p:spTree>
    <p:extLst>
      <p:ext uri="{BB962C8B-B14F-4D97-AF65-F5344CB8AC3E}">
        <p14:creationId xmlns:p14="http://schemas.microsoft.com/office/powerpoint/2010/main" val="3487809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Problems to be discussed</a:t>
            </a:r>
            <a:endParaRPr lang="ru-RU" dirty="0"/>
          </a:p>
        </p:txBody>
      </p:sp>
      <p:sp>
        <p:nvSpPr>
          <p:cNvPr id="3" name="Объект 2"/>
          <p:cNvSpPr>
            <a:spLocks noGrp="1"/>
          </p:cNvSpPr>
          <p:nvPr>
            <p:ph idx="1"/>
          </p:nvPr>
        </p:nvSpPr>
        <p:spPr/>
        <p:txBody>
          <a:bodyPr/>
          <a:lstStyle/>
          <a:p>
            <a:pPr marL="0" indent="0">
              <a:buNone/>
            </a:pPr>
            <a:r>
              <a:rPr lang="en-US" dirty="0"/>
              <a:t>1. Cohesion and coherence.</a:t>
            </a:r>
            <a:endParaRPr lang="ru-RU" dirty="0"/>
          </a:p>
          <a:p>
            <a:pPr marL="0" indent="0">
              <a:buNone/>
            </a:pPr>
            <a:r>
              <a:rPr lang="en-US" dirty="0"/>
              <a:t>2. Wholeness and dividedness.</a:t>
            </a:r>
            <a:endParaRPr lang="ru-RU" dirty="0"/>
          </a:p>
          <a:p>
            <a:pPr marL="0" indent="0">
              <a:buNone/>
            </a:pPr>
            <a:r>
              <a:rPr lang="en-US" dirty="0"/>
              <a:t>3. </a:t>
            </a:r>
            <a:r>
              <a:rPr lang="en-US" dirty="0" err="1"/>
              <a:t>Informativity</a:t>
            </a:r>
            <a:r>
              <a:rPr lang="en-US" dirty="0"/>
              <a:t>.</a:t>
            </a:r>
            <a:endParaRPr lang="ru-RU" dirty="0"/>
          </a:p>
          <a:p>
            <a:pPr marL="0" indent="0">
              <a:buNone/>
            </a:pPr>
            <a:r>
              <a:rPr lang="en-US" dirty="0"/>
              <a:t>4. Evaluation and emotiveness.</a:t>
            </a:r>
            <a:endParaRPr lang="ru-RU" dirty="0"/>
          </a:p>
          <a:p>
            <a:pPr marL="0" indent="0">
              <a:buNone/>
            </a:pPr>
            <a:r>
              <a:rPr lang="en-US" dirty="0"/>
              <a:t>5. Continuum (temporal and spatial).</a:t>
            </a:r>
            <a:endParaRPr lang="ru-RU" dirty="0"/>
          </a:p>
          <a:p>
            <a:pPr marL="0" indent="0">
              <a:buNone/>
            </a:pPr>
            <a:r>
              <a:rPr lang="en-US" dirty="0"/>
              <a:t>6. </a:t>
            </a:r>
            <a:r>
              <a:rPr lang="en-GB" dirty="0"/>
              <a:t>Intentionality and  acceptability.</a:t>
            </a:r>
            <a:endParaRPr lang="ru-RU" dirty="0"/>
          </a:p>
          <a:p>
            <a:pPr marL="0" indent="0">
              <a:buNone/>
            </a:pPr>
            <a:r>
              <a:rPr lang="en-GB" dirty="0"/>
              <a:t>7. </a:t>
            </a:r>
            <a:r>
              <a:rPr lang="en-GB" dirty="0" err="1"/>
              <a:t>Intertextuality</a:t>
            </a:r>
            <a:r>
              <a:rPr lang="en-GB" dirty="0"/>
              <a:t>.</a:t>
            </a:r>
            <a:endParaRPr lang="ru-RU" dirty="0"/>
          </a:p>
          <a:p>
            <a:endParaRPr lang="ru-RU" dirty="0"/>
          </a:p>
        </p:txBody>
      </p:sp>
    </p:spTree>
    <p:extLst>
      <p:ext uri="{BB962C8B-B14F-4D97-AF65-F5344CB8AC3E}">
        <p14:creationId xmlns:p14="http://schemas.microsoft.com/office/powerpoint/2010/main" val="3461987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chemeClr val="accent4">
                    <a:lumMod val="75000"/>
                  </a:schemeClr>
                </a:solidFill>
              </a:rPr>
              <a:t>Continuum</a:t>
            </a:r>
            <a:endParaRPr lang="ru-RU" dirty="0">
              <a:solidFill>
                <a:schemeClr val="accent4">
                  <a:lumMod val="75000"/>
                </a:schemeClr>
              </a:solidFill>
            </a:endParaRPr>
          </a:p>
        </p:txBody>
      </p:sp>
      <p:sp>
        <p:nvSpPr>
          <p:cNvPr id="3" name="Объект 2"/>
          <p:cNvSpPr>
            <a:spLocks noGrp="1"/>
          </p:cNvSpPr>
          <p:nvPr>
            <p:ph idx="1"/>
          </p:nvPr>
        </p:nvSpPr>
        <p:spPr/>
        <p:txBody>
          <a:bodyPr/>
          <a:lstStyle/>
          <a:p>
            <a:pPr marL="0" indent="0" algn="just">
              <a:buNone/>
            </a:pPr>
            <a:r>
              <a:rPr lang="en-US" sz="2800" dirty="0"/>
              <a:t>The category of </a:t>
            </a:r>
            <a:r>
              <a:rPr lang="en-US" sz="2800" b="1" dirty="0">
                <a:solidFill>
                  <a:schemeClr val="accent4">
                    <a:lumMod val="75000"/>
                  </a:schemeClr>
                </a:solidFill>
              </a:rPr>
              <a:t>continuum</a:t>
            </a:r>
            <a:r>
              <a:rPr lang="en-US" sz="2800" dirty="0"/>
              <a:t> is directly connected with the notions of time and space. The term “continuum” itself means “continuous formation of something, i. e. an unbroken movement in time and space”. </a:t>
            </a:r>
            <a:endParaRPr lang="ru-RU" sz="2800" dirty="0"/>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5414" y="3429000"/>
            <a:ext cx="4572000" cy="2996952"/>
          </a:xfrm>
          <a:prstGeom prst="rect">
            <a:avLst/>
          </a:prstGeom>
        </p:spPr>
      </p:pic>
    </p:spTree>
    <p:extLst>
      <p:ext uri="{BB962C8B-B14F-4D97-AF65-F5344CB8AC3E}">
        <p14:creationId xmlns:p14="http://schemas.microsoft.com/office/powerpoint/2010/main" val="21485402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b="1" dirty="0" smtClean="0">
                <a:solidFill>
                  <a:schemeClr val="accent4">
                    <a:lumMod val="75000"/>
                  </a:schemeClr>
                </a:solidFill>
              </a:rPr>
              <a:t>SUBCATEGORIES OF THE CATEGORY OF CONTINUUM</a:t>
            </a:r>
            <a:endParaRPr lang="ru-RU" sz="3200" b="1" dirty="0">
              <a:solidFill>
                <a:schemeClr val="accent4">
                  <a:lumMod val="75000"/>
                </a:schemeClr>
              </a:solidFill>
            </a:endParaRPr>
          </a:p>
        </p:txBody>
      </p:sp>
      <p:sp>
        <p:nvSpPr>
          <p:cNvPr id="3" name="Объект 2"/>
          <p:cNvSpPr>
            <a:spLocks noGrp="1"/>
          </p:cNvSpPr>
          <p:nvPr>
            <p:ph idx="1"/>
          </p:nvPr>
        </p:nvSpPr>
        <p:spPr/>
        <p:txBody>
          <a:bodyPr>
            <a:normAutofit fontScale="70000" lnSpcReduction="20000"/>
          </a:bodyPr>
          <a:lstStyle/>
          <a:p>
            <a:pPr algn="just"/>
            <a:r>
              <a:rPr lang="en-US" b="1" dirty="0">
                <a:solidFill>
                  <a:schemeClr val="accent4">
                    <a:lumMod val="75000"/>
                  </a:schemeClr>
                </a:solidFill>
              </a:rPr>
              <a:t>Progression</a:t>
            </a:r>
            <a:r>
              <a:rPr lang="en-US" dirty="0"/>
              <a:t> is constant succession of events, of temporary and spatial facts, which create dynamic plot development.</a:t>
            </a:r>
            <a:endParaRPr lang="ru-RU" dirty="0"/>
          </a:p>
          <a:p>
            <a:pPr algn="just"/>
            <a:r>
              <a:rPr lang="en-US" b="1" dirty="0">
                <a:solidFill>
                  <a:schemeClr val="accent4">
                    <a:lumMod val="75000"/>
                  </a:schemeClr>
                </a:solidFill>
              </a:rPr>
              <a:t>Stagnation</a:t>
            </a:r>
            <a:r>
              <a:rPr lang="en-US" b="1" dirty="0"/>
              <a:t> </a:t>
            </a:r>
            <a:r>
              <a:rPr lang="en-US" dirty="0"/>
              <a:t>is slowing</a:t>
            </a:r>
            <a:r>
              <a:rPr lang="en-US" b="1" dirty="0"/>
              <a:t> </a:t>
            </a:r>
            <a:r>
              <a:rPr lang="en-US" dirty="0"/>
              <a:t>of</a:t>
            </a:r>
            <a:r>
              <a:rPr lang="en-US" b="1" dirty="0"/>
              <a:t> </a:t>
            </a:r>
            <a:r>
              <a:rPr lang="en-US" dirty="0"/>
              <a:t>dynamic plot development through description and digression. Digression consists</a:t>
            </a:r>
            <a:r>
              <a:rPr lang="en-US" b="1" dirty="0"/>
              <a:t> </a:t>
            </a:r>
            <a:r>
              <a:rPr lang="en-US" dirty="0"/>
              <a:t>of an insertion of material that has no immediate relation to the theme or action. It may be lyrical, philosophical or critical.  </a:t>
            </a:r>
            <a:endParaRPr lang="ru-RU" dirty="0"/>
          </a:p>
          <a:p>
            <a:pPr algn="just"/>
            <a:r>
              <a:rPr lang="en-US" b="1" dirty="0">
                <a:solidFill>
                  <a:schemeClr val="accent4">
                    <a:lumMod val="75000"/>
                  </a:schemeClr>
                </a:solidFill>
              </a:rPr>
              <a:t>Prospection</a:t>
            </a:r>
            <a:r>
              <a:rPr lang="en-US" dirty="0"/>
              <a:t> as a text category is characterized by combining various language forms which help to comprehend the further content-factual information, its role in the plot development and can be either objectively author’s or subjectively reader’s. </a:t>
            </a:r>
            <a:endParaRPr lang="en-US" dirty="0" smtClean="0"/>
          </a:p>
          <a:p>
            <a:pPr algn="just"/>
            <a:r>
              <a:rPr lang="en-US" b="1" dirty="0">
                <a:solidFill>
                  <a:schemeClr val="accent4">
                    <a:lumMod val="75000"/>
                  </a:schemeClr>
                </a:solidFill>
              </a:rPr>
              <a:t>Retrospection</a:t>
            </a:r>
            <a:r>
              <a:rPr lang="en-US" dirty="0"/>
              <a:t> as a text category is characterized by its implicit expression, it is generated by content-factual information and is based on our memory ability to keep the knowledge previously informed and couple it with something being informed in the given part of the narration. </a:t>
            </a:r>
            <a:endParaRPr lang="ru-RU" dirty="0"/>
          </a:p>
        </p:txBody>
      </p:sp>
    </p:spTree>
    <p:extLst>
      <p:ext uri="{BB962C8B-B14F-4D97-AF65-F5344CB8AC3E}">
        <p14:creationId xmlns:p14="http://schemas.microsoft.com/office/powerpoint/2010/main" val="2735121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accent4">
                    <a:lumMod val="75000"/>
                  </a:schemeClr>
                </a:solidFill>
              </a:rPr>
              <a:t>PROSPECTION</a:t>
            </a:r>
            <a:endParaRPr lang="ru-RU" dirty="0">
              <a:solidFill>
                <a:schemeClr val="accent4">
                  <a:lumMod val="75000"/>
                </a:schemeClr>
              </a:solidFill>
            </a:endParaRPr>
          </a:p>
        </p:txBody>
      </p:sp>
      <p:sp>
        <p:nvSpPr>
          <p:cNvPr id="3" name="Объект 2"/>
          <p:cNvSpPr>
            <a:spLocks noGrp="1"/>
          </p:cNvSpPr>
          <p:nvPr>
            <p:ph idx="1"/>
          </p:nvPr>
        </p:nvSpPr>
        <p:spPr/>
        <p:txBody>
          <a:bodyPr/>
          <a:lstStyle/>
          <a:p>
            <a:pPr marL="0" indent="0">
              <a:buNone/>
            </a:pPr>
            <a:r>
              <a:rPr lang="en-US" dirty="0">
                <a:solidFill>
                  <a:schemeClr val="accent4">
                    <a:lumMod val="50000"/>
                  </a:schemeClr>
                </a:solidFill>
              </a:rPr>
              <a:t>Prospection</a:t>
            </a:r>
            <a:r>
              <a:rPr lang="en-US" dirty="0"/>
              <a:t> is presented with the help of such plot structure technique as </a:t>
            </a:r>
            <a:r>
              <a:rPr lang="en-US" b="1" dirty="0">
                <a:solidFill>
                  <a:schemeClr val="accent4">
                    <a:lumMod val="75000"/>
                  </a:schemeClr>
                </a:solidFill>
              </a:rPr>
              <a:t>foreshadowing</a:t>
            </a:r>
            <a:r>
              <a:rPr lang="en-US" dirty="0"/>
              <a:t>.</a:t>
            </a:r>
            <a:endParaRPr lang="ru-RU" dirty="0"/>
          </a:p>
          <a:p>
            <a:pPr marL="0" indent="0">
              <a:buNone/>
            </a:pPr>
            <a:r>
              <a:rPr lang="en-US" dirty="0">
                <a:solidFill>
                  <a:schemeClr val="accent4">
                    <a:lumMod val="50000"/>
                  </a:schemeClr>
                </a:solidFill>
              </a:rPr>
              <a:t>Prospection</a:t>
            </a:r>
            <a:r>
              <a:rPr lang="en-US" dirty="0"/>
              <a:t> serves the following </a:t>
            </a:r>
            <a:r>
              <a:rPr lang="en-US" b="1" dirty="0">
                <a:solidFill>
                  <a:schemeClr val="accent4">
                    <a:lumMod val="75000"/>
                  </a:schemeClr>
                </a:solidFill>
              </a:rPr>
              <a:t>functions</a:t>
            </a:r>
            <a:r>
              <a:rPr lang="en-US" dirty="0"/>
              <a:t>:</a:t>
            </a:r>
            <a:endParaRPr lang="ru-RU" dirty="0"/>
          </a:p>
          <a:p>
            <a:r>
              <a:rPr lang="en-US" dirty="0" smtClean="0"/>
              <a:t> </a:t>
            </a:r>
            <a:r>
              <a:rPr lang="en-US" dirty="0"/>
              <a:t>to hint at further events;</a:t>
            </a:r>
            <a:endParaRPr lang="ru-RU" dirty="0"/>
          </a:p>
          <a:p>
            <a:r>
              <a:rPr lang="en-US" dirty="0" smtClean="0"/>
              <a:t> </a:t>
            </a:r>
            <a:r>
              <a:rPr lang="en-US" dirty="0"/>
              <a:t>to intrigue the reader, to stimulate his interest;</a:t>
            </a:r>
            <a:endParaRPr lang="ru-RU" dirty="0"/>
          </a:p>
          <a:p>
            <a:r>
              <a:rPr lang="en-US" dirty="0" smtClean="0"/>
              <a:t> </a:t>
            </a:r>
            <a:r>
              <a:rPr lang="en-US" dirty="0"/>
              <a:t>to involve the reader in the process of text production. </a:t>
            </a:r>
            <a:endParaRPr lang="ru-RU" dirty="0"/>
          </a:p>
          <a:p>
            <a:endParaRPr lang="ru-RU" dirty="0"/>
          </a:p>
        </p:txBody>
      </p:sp>
    </p:spTree>
    <p:extLst>
      <p:ext uri="{BB962C8B-B14F-4D97-AF65-F5344CB8AC3E}">
        <p14:creationId xmlns:p14="http://schemas.microsoft.com/office/powerpoint/2010/main" val="30834509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accent4">
                    <a:lumMod val="75000"/>
                  </a:schemeClr>
                </a:solidFill>
              </a:rPr>
              <a:t>RETROSPECTION</a:t>
            </a:r>
            <a:endParaRPr lang="ru-RU" dirty="0">
              <a:solidFill>
                <a:schemeClr val="accent4">
                  <a:lumMod val="75000"/>
                </a:schemeClr>
              </a:solidFill>
            </a:endParaRPr>
          </a:p>
        </p:txBody>
      </p:sp>
      <p:sp>
        <p:nvSpPr>
          <p:cNvPr id="3" name="Объект 2"/>
          <p:cNvSpPr>
            <a:spLocks noGrp="1"/>
          </p:cNvSpPr>
          <p:nvPr>
            <p:ph idx="1"/>
          </p:nvPr>
        </p:nvSpPr>
        <p:spPr/>
        <p:txBody>
          <a:bodyPr>
            <a:normAutofit fontScale="62500" lnSpcReduction="20000"/>
          </a:bodyPr>
          <a:lstStyle/>
          <a:p>
            <a:pPr marL="0" indent="0" algn="just">
              <a:buNone/>
            </a:pPr>
            <a:r>
              <a:rPr lang="en-US" dirty="0" smtClean="0">
                <a:solidFill>
                  <a:schemeClr val="accent4">
                    <a:lumMod val="50000"/>
                  </a:schemeClr>
                </a:solidFill>
              </a:rPr>
              <a:t>Retrospection</a:t>
            </a:r>
            <a:r>
              <a:rPr lang="en-US" dirty="0" smtClean="0"/>
              <a:t> </a:t>
            </a:r>
            <a:r>
              <a:rPr lang="en-US" dirty="0"/>
              <a:t>is presented with the help of such plot structure technique as </a:t>
            </a:r>
            <a:r>
              <a:rPr lang="en-US" b="1" dirty="0">
                <a:solidFill>
                  <a:schemeClr val="accent4">
                    <a:lumMod val="75000"/>
                  </a:schemeClr>
                </a:solidFill>
              </a:rPr>
              <a:t>flashback</a:t>
            </a:r>
            <a:r>
              <a:rPr lang="en-US" dirty="0"/>
              <a:t>.</a:t>
            </a:r>
            <a:endParaRPr lang="ru-RU" dirty="0"/>
          </a:p>
          <a:p>
            <a:pPr marL="0" indent="0" algn="just">
              <a:buNone/>
            </a:pPr>
            <a:r>
              <a:rPr lang="en-US" dirty="0" smtClean="0"/>
              <a:t>Retrospection </a:t>
            </a:r>
            <a:r>
              <a:rPr lang="en-US" dirty="0"/>
              <a:t>can be displayed in two ways: a) when the previous information has already been mentioned in the text; b) when the previous information, necessary to make the events coherent, is given breaking a fluent narration, i.e. the transposition of temporal plans of narration occurs. 	 </a:t>
            </a:r>
            <a:endParaRPr lang="ru-RU" dirty="0"/>
          </a:p>
          <a:p>
            <a:pPr marL="0" indent="0">
              <a:buNone/>
            </a:pPr>
            <a:r>
              <a:rPr lang="en-US" dirty="0">
                <a:solidFill>
                  <a:schemeClr val="accent4">
                    <a:lumMod val="50000"/>
                  </a:schemeClr>
                </a:solidFill>
              </a:rPr>
              <a:t>Retrospection</a:t>
            </a:r>
            <a:r>
              <a:rPr lang="en-US" dirty="0"/>
              <a:t> serves the following </a:t>
            </a:r>
            <a:r>
              <a:rPr lang="en-US" b="1" dirty="0">
                <a:solidFill>
                  <a:schemeClr val="accent4">
                    <a:lumMod val="75000"/>
                  </a:schemeClr>
                </a:solidFill>
              </a:rPr>
              <a:t>functions</a:t>
            </a:r>
            <a:r>
              <a:rPr lang="en-US" dirty="0"/>
              <a:t>: </a:t>
            </a:r>
            <a:endParaRPr lang="ru-RU" dirty="0"/>
          </a:p>
          <a:p>
            <a:r>
              <a:rPr lang="en-US" dirty="0"/>
              <a:t>a) to restore the previously given information in the reader’s mind or tell a recipient the new one referring to the past and necessary for understanding the further narration; </a:t>
            </a:r>
            <a:endParaRPr lang="ru-RU" dirty="0"/>
          </a:p>
          <a:p>
            <a:r>
              <a:rPr lang="en-US" dirty="0"/>
              <a:t>b) to give a reader the opportunity to  comprehend this information in new conditions, in the other context in a different way taking into account what has been narrated before the retrospective part; </a:t>
            </a:r>
            <a:endParaRPr lang="ru-RU" dirty="0"/>
          </a:p>
          <a:p>
            <a:r>
              <a:rPr lang="en-US" dirty="0"/>
              <a:t>c) to actualize separate parts of the text relevant to the content-factual information to some extent.</a:t>
            </a:r>
            <a:r>
              <a:rPr lang="en-US" b="1" dirty="0"/>
              <a:t> </a:t>
            </a:r>
            <a:endParaRPr lang="ru-RU" dirty="0"/>
          </a:p>
          <a:p>
            <a:endParaRPr lang="ru-RU" dirty="0"/>
          </a:p>
        </p:txBody>
      </p:sp>
    </p:spTree>
    <p:extLst>
      <p:ext uri="{BB962C8B-B14F-4D97-AF65-F5344CB8AC3E}">
        <p14:creationId xmlns:p14="http://schemas.microsoft.com/office/powerpoint/2010/main" val="625700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chemeClr val="accent4">
                    <a:lumMod val="75000"/>
                  </a:schemeClr>
                </a:solidFill>
              </a:rPr>
              <a:t>Subcategory of time </a:t>
            </a:r>
            <a:endParaRPr lang="ru-RU" dirty="0">
              <a:solidFill>
                <a:schemeClr val="accent4">
                  <a:lumMod val="75000"/>
                </a:schemeClr>
              </a:solidFill>
            </a:endParaRPr>
          </a:p>
        </p:txBody>
      </p:sp>
      <p:sp>
        <p:nvSpPr>
          <p:cNvPr id="3" name="Объект 2"/>
          <p:cNvSpPr>
            <a:spLocks noGrp="1"/>
          </p:cNvSpPr>
          <p:nvPr>
            <p:ph idx="1"/>
          </p:nvPr>
        </p:nvSpPr>
        <p:spPr/>
        <p:txBody>
          <a:bodyPr>
            <a:normAutofit fontScale="55000" lnSpcReduction="20000"/>
          </a:bodyPr>
          <a:lstStyle/>
          <a:p>
            <a:pPr marL="0" indent="0">
              <a:buNone/>
            </a:pPr>
            <a:r>
              <a:rPr lang="en-US" dirty="0">
                <a:solidFill>
                  <a:schemeClr val="accent4">
                    <a:lumMod val="50000"/>
                  </a:schemeClr>
                </a:solidFill>
              </a:rPr>
              <a:t>Subcategory of time </a:t>
            </a:r>
            <a:r>
              <a:rPr lang="en-US" dirty="0"/>
              <a:t>comprises the following language means of realization:</a:t>
            </a:r>
            <a:endParaRPr lang="ru-RU" dirty="0"/>
          </a:p>
          <a:p>
            <a:pPr lvl="0"/>
            <a:r>
              <a:rPr lang="en-US" dirty="0"/>
              <a:t>words and word combinations which express the meaning of time directly </a:t>
            </a:r>
            <a:r>
              <a:rPr lang="en-US" i="1" dirty="0"/>
              <a:t>(year, month, week, hour, minute, summer, autumn, winter, spring, morning, afternoon, evening, etc.);</a:t>
            </a:r>
            <a:endParaRPr lang="ru-RU" dirty="0"/>
          </a:p>
          <a:p>
            <a:pPr lvl="0"/>
            <a:r>
              <a:rPr lang="en-US" dirty="0"/>
              <a:t>proper names – names of some historical personalities </a:t>
            </a:r>
            <a:r>
              <a:rPr lang="en-US" i="1" dirty="0"/>
              <a:t>(William the Conqueror, Queen Elizabeth I, William Shakespeare, Mozart, Thomas Jefferson, etc.);  </a:t>
            </a:r>
            <a:endParaRPr lang="ru-RU" dirty="0"/>
          </a:p>
          <a:p>
            <a:pPr lvl="0"/>
            <a:r>
              <a:rPr lang="en-US" dirty="0"/>
              <a:t>names of historical periods, historical </a:t>
            </a:r>
            <a:r>
              <a:rPr lang="en-US" dirty="0" err="1"/>
              <a:t>realia</a:t>
            </a:r>
            <a:r>
              <a:rPr lang="en-US" dirty="0"/>
              <a:t> </a:t>
            </a:r>
            <a:r>
              <a:rPr lang="en-US" i="1" dirty="0"/>
              <a:t>(Victorian epoch, Edwardian England, Renaissance, The Battle of Hastings, American Civil War, etc.);</a:t>
            </a:r>
            <a:endParaRPr lang="ru-RU" dirty="0"/>
          </a:p>
          <a:p>
            <a:pPr lvl="0"/>
            <a:r>
              <a:rPr lang="en-US" dirty="0"/>
              <a:t>words denoting household items, implement, vehicles, clothes of a certain historical period </a:t>
            </a:r>
            <a:r>
              <a:rPr lang="en-US" i="1" dirty="0"/>
              <a:t>(carriage, sedan-chair, </a:t>
            </a:r>
            <a:r>
              <a:rPr lang="ru-RU" i="1" dirty="0"/>
              <a:t>с</a:t>
            </a:r>
            <a:r>
              <a:rPr lang="en-US" i="1" dirty="0" err="1"/>
              <a:t>handelier</a:t>
            </a:r>
            <a:r>
              <a:rPr lang="en-US" i="1" dirty="0"/>
              <a:t>, </a:t>
            </a:r>
            <a:r>
              <a:rPr lang="en-US" i="1" dirty="0" smtClean="0"/>
              <a:t>hat-cylinder, mail);</a:t>
            </a:r>
            <a:endParaRPr lang="ru-RU" dirty="0"/>
          </a:p>
          <a:p>
            <a:pPr lvl="0"/>
            <a:r>
              <a:rPr lang="en-US" dirty="0"/>
              <a:t>citations from texts of some historical period;</a:t>
            </a:r>
            <a:endParaRPr lang="ru-RU" dirty="0"/>
          </a:p>
          <a:p>
            <a:pPr lvl="0"/>
            <a:r>
              <a:rPr lang="en-US" dirty="0"/>
              <a:t>archaisms;</a:t>
            </a:r>
            <a:endParaRPr lang="ru-RU" dirty="0"/>
          </a:p>
          <a:p>
            <a:pPr lvl="0"/>
            <a:r>
              <a:rPr lang="en-US" dirty="0"/>
              <a:t>grammatical tense-forms </a:t>
            </a:r>
            <a:r>
              <a:rPr lang="en-US" i="1" dirty="0"/>
              <a:t>(present, past, future);</a:t>
            </a:r>
            <a:endParaRPr lang="ru-RU" i="1" dirty="0"/>
          </a:p>
          <a:p>
            <a:pPr lvl="0"/>
            <a:r>
              <a:rPr lang="en-US" dirty="0"/>
              <a:t>prepositions of time (</a:t>
            </a:r>
            <a:r>
              <a:rPr lang="en-US" i="1" dirty="0"/>
              <a:t>before, after, at, on, in);</a:t>
            </a:r>
            <a:endParaRPr lang="ru-RU" dirty="0"/>
          </a:p>
          <a:p>
            <a:pPr lvl="0"/>
            <a:r>
              <a:rPr lang="en-US" dirty="0"/>
              <a:t>conjunctions and sentence linkers expressing temporal relationships </a:t>
            </a:r>
            <a:r>
              <a:rPr lang="en-US" i="1" dirty="0"/>
              <a:t>(after that, before that, at the same time, since then, just now, meanwhile, etc.).</a:t>
            </a:r>
            <a:endParaRPr lang="ru-RU" dirty="0"/>
          </a:p>
          <a:p>
            <a:endParaRPr lang="ru-RU" dirty="0"/>
          </a:p>
        </p:txBody>
      </p:sp>
    </p:spTree>
    <p:extLst>
      <p:ext uri="{BB962C8B-B14F-4D97-AF65-F5344CB8AC3E}">
        <p14:creationId xmlns:p14="http://schemas.microsoft.com/office/powerpoint/2010/main" val="31147990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chemeClr val="accent4">
                    <a:lumMod val="75000"/>
                  </a:schemeClr>
                </a:solidFill>
              </a:rPr>
              <a:t>Subcategory of space </a:t>
            </a:r>
            <a:endParaRPr lang="ru-RU" dirty="0">
              <a:solidFill>
                <a:schemeClr val="accent4">
                  <a:lumMod val="75000"/>
                </a:schemeClr>
              </a:solidFill>
            </a:endParaRPr>
          </a:p>
        </p:txBody>
      </p:sp>
      <p:sp>
        <p:nvSpPr>
          <p:cNvPr id="3" name="Объект 2"/>
          <p:cNvSpPr>
            <a:spLocks noGrp="1"/>
          </p:cNvSpPr>
          <p:nvPr>
            <p:ph idx="1"/>
          </p:nvPr>
        </p:nvSpPr>
        <p:spPr/>
        <p:txBody>
          <a:bodyPr>
            <a:normAutofit fontScale="77500" lnSpcReduction="20000"/>
          </a:bodyPr>
          <a:lstStyle/>
          <a:p>
            <a:pPr marL="0" indent="0">
              <a:buNone/>
            </a:pPr>
            <a:r>
              <a:rPr lang="en-US" dirty="0">
                <a:solidFill>
                  <a:schemeClr val="accent4">
                    <a:lumMod val="50000"/>
                  </a:schemeClr>
                </a:solidFill>
              </a:rPr>
              <a:t>Subcategory of space </a:t>
            </a:r>
            <a:r>
              <a:rPr lang="en-US" dirty="0"/>
              <a:t>comprises the following language means of realization:</a:t>
            </a:r>
            <a:endParaRPr lang="ru-RU" dirty="0"/>
          </a:p>
          <a:p>
            <a:pPr lvl="0"/>
            <a:r>
              <a:rPr lang="en-US" dirty="0"/>
              <a:t>landscape and interior descriptions; </a:t>
            </a:r>
            <a:endParaRPr lang="ru-RU" dirty="0"/>
          </a:p>
          <a:p>
            <a:pPr lvl="0"/>
            <a:r>
              <a:rPr lang="en-US" dirty="0" err="1"/>
              <a:t>toponyms</a:t>
            </a:r>
            <a:r>
              <a:rPr lang="en-US" dirty="0"/>
              <a:t> (place names) </a:t>
            </a:r>
            <a:r>
              <a:rPr lang="en-US" i="1" dirty="0"/>
              <a:t>(London, New York, The Nile, Mediterranean, Himalayas, etc.);</a:t>
            </a:r>
            <a:endParaRPr lang="ru-RU" dirty="0"/>
          </a:p>
          <a:p>
            <a:pPr lvl="0"/>
            <a:r>
              <a:rPr lang="en-US" dirty="0"/>
              <a:t>words denoting spatial coordinates </a:t>
            </a:r>
            <a:r>
              <a:rPr lang="en-US" i="1" dirty="0"/>
              <a:t>(top, bottom, center, side, corner, right, left, etc.);</a:t>
            </a:r>
            <a:endParaRPr lang="ru-RU" dirty="0"/>
          </a:p>
          <a:p>
            <a:pPr lvl="0"/>
            <a:r>
              <a:rPr lang="en-US" dirty="0"/>
              <a:t>words denoting specific places </a:t>
            </a:r>
            <a:r>
              <a:rPr lang="en-US" i="1" dirty="0"/>
              <a:t>(forest, field, lake, river, bush, moor, road, park, street, avenue, etc.);</a:t>
            </a:r>
            <a:endParaRPr lang="ru-RU" dirty="0"/>
          </a:p>
          <a:p>
            <a:pPr lvl="0"/>
            <a:r>
              <a:rPr lang="en-US" dirty="0"/>
              <a:t>exotic words </a:t>
            </a:r>
            <a:r>
              <a:rPr lang="en-US" i="1" dirty="0"/>
              <a:t>(sari, bullfighter, </a:t>
            </a:r>
            <a:r>
              <a:rPr lang="en-US" i="1" dirty="0" err="1"/>
              <a:t>aul</a:t>
            </a:r>
            <a:r>
              <a:rPr lang="en-US" i="1" dirty="0"/>
              <a:t>, fjord);</a:t>
            </a:r>
            <a:endParaRPr lang="ru-RU" dirty="0"/>
          </a:p>
          <a:p>
            <a:pPr lvl="0"/>
            <a:r>
              <a:rPr lang="en-US" dirty="0"/>
              <a:t>words and word combinations denoting distance;</a:t>
            </a:r>
            <a:endParaRPr lang="ru-RU" dirty="0"/>
          </a:p>
          <a:p>
            <a:pPr lvl="0"/>
            <a:r>
              <a:rPr lang="en-US" dirty="0"/>
              <a:t> prepositions of space </a:t>
            </a:r>
            <a:r>
              <a:rPr lang="en-US" i="1" dirty="0"/>
              <a:t>(up, down, in, out, to, on).</a:t>
            </a:r>
            <a:endParaRPr lang="ru-RU" dirty="0"/>
          </a:p>
          <a:p>
            <a:endParaRPr lang="ru-RU" dirty="0"/>
          </a:p>
        </p:txBody>
      </p:sp>
    </p:spTree>
    <p:extLst>
      <p:ext uri="{BB962C8B-B14F-4D97-AF65-F5344CB8AC3E}">
        <p14:creationId xmlns:p14="http://schemas.microsoft.com/office/powerpoint/2010/main" val="19950499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dirty="0">
                <a:solidFill>
                  <a:srgbClr val="FF0000"/>
                </a:solidFill>
              </a:rPr>
              <a:t>Intentionality</a:t>
            </a:r>
            <a:endParaRPr lang="ru-RU" dirty="0">
              <a:solidFill>
                <a:srgbClr val="FF0000"/>
              </a:solidFill>
            </a:endParaRPr>
          </a:p>
        </p:txBody>
      </p:sp>
      <p:sp>
        <p:nvSpPr>
          <p:cNvPr id="3" name="Объект 2"/>
          <p:cNvSpPr>
            <a:spLocks noGrp="1"/>
          </p:cNvSpPr>
          <p:nvPr>
            <p:ph idx="1"/>
          </p:nvPr>
        </p:nvSpPr>
        <p:spPr/>
        <p:txBody>
          <a:bodyPr>
            <a:normAutofit fontScale="92500" lnSpcReduction="10000"/>
          </a:bodyPr>
          <a:lstStyle/>
          <a:p>
            <a:pPr algn="just"/>
            <a:r>
              <a:rPr lang="en-US" dirty="0">
                <a:solidFill>
                  <a:srgbClr val="FF0000"/>
                </a:solidFill>
              </a:rPr>
              <a:t>Intentionality</a:t>
            </a:r>
            <a:r>
              <a:rPr lang="en-US" dirty="0"/>
              <a:t> concerns the text producer's attitude and intentions as the text producer uses cohesion and coherence to attain a goal specified in a plan. Without cohesion and coherence, intended goals may not be achieved due to a breakdown of communication. The author of the text is the leading force in the text production. His thoughts, outlooks, morals, values, emotions, feelings are expressed in the text both explicitly and implicitly.</a:t>
            </a:r>
            <a:endParaRPr lang="ru-RU" dirty="0"/>
          </a:p>
          <a:p>
            <a:endParaRPr lang="ru-RU" dirty="0"/>
          </a:p>
        </p:txBody>
      </p:sp>
    </p:spTree>
    <p:extLst>
      <p:ext uri="{BB962C8B-B14F-4D97-AF65-F5344CB8AC3E}">
        <p14:creationId xmlns:p14="http://schemas.microsoft.com/office/powerpoint/2010/main" val="9058287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rgbClr val="FF0000"/>
                </a:solidFill>
              </a:rPr>
              <a:t>Acceptability</a:t>
            </a:r>
            <a:endParaRPr lang="ru-RU" dirty="0">
              <a:solidFill>
                <a:srgbClr val="FF0000"/>
              </a:solidFill>
            </a:endParaRPr>
          </a:p>
        </p:txBody>
      </p:sp>
      <p:sp>
        <p:nvSpPr>
          <p:cNvPr id="3" name="Объект 2"/>
          <p:cNvSpPr>
            <a:spLocks noGrp="1"/>
          </p:cNvSpPr>
          <p:nvPr>
            <p:ph idx="1"/>
          </p:nvPr>
        </p:nvSpPr>
        <p:spPr/>
        <p:txBody>
          <a:bodyPr>
            <a:normAutofit fontScale="85000" lnSpcReduction="20000"/>
          </a:bodyPr>
          <a:lstStyle/>
          <a:p>
            <a:pPr algn="just"/>
            <a:r>
              <a:rPr lang="en-US" dirty="0">
                <a:solidFill>
                  <a:srgbClr val="FF0000"/>
                </a:solidFill>
              </a:rPr>
              <a:t>Acceptability</a:t>
            </a:r>
            <a:r>
              <a:rPr lang="en-US" dirty="0"/>
              <a:t> concerns the text receiver's attitude according to which the text should constitute useful or relevant details or information such that it is worth accepting. Text type, the desirability of goals and the political and sociocultural setting, as well as cohesion and coherence are important in influencing the acceptability of a text.</a:t>
            </a:r>
            <a:endParaRPr lang="ru-RU" dirty="0"/>
          </a:p>
          <a:p>
            <a:pPr algn="just"/>
            <a:r>
              <a:rPr lang="en-US" dirty="0"/>
              <a:t>According to O. P. </a:t>
            </a:r>
            <a:r>
              <a:rPr lang="en-US" dirty="0" err="1"/>
              <a:t>Vorobyova</a:t>
            </a:r>
            <a:r>
              <a:rPr lang="en-US" dirty="0"/>
              <a:t>: “</a:t>
            </a:r>
            <a:r>
              <a:rPr lang="en-US" dirty="0">
                <a:solidFill>
                  <a:srgbClr val="FF0000"/>
                </a:solidFill>
              </a:rPr>
              <a:t>Acceptability</a:t>
            </a:r>
            <a:r>
              <a:rPr lang="en-US" dirty="0"/>
              <a:t> can be defined as means of cognitive processing and interpretation of the text by an actual reader, which is carried out through reconstruction of the program presented in the text by its author with the help of linguistic signs.”</a:t>
            </a:r>
            <a:endParaRPr lang="ru-RU" dirty="0"/>
          </a:p>
          <a:p>
            <a:endParaRPr lang="ru-RU" dirty="0"/>
          </a:p>
        </p:txBody>
      </p:sp>
    </p:spTree>
    <p:extLst>
      <p:ext uri="{BB962C8B-B14F-4D97-AF65-F5344CB8AC3E}">
        <p14:creationId xmlns:p14="http://schemas.microsoft.com/office/powerpoint/2010/main" val="4652842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rgbClr val="FF0000"/>
                </a:solidFill>
              </a:rPr>
              <a:t>Text addressees </a:t>
            </a:r>
            <a:endParaRPr lang="ru-RU" dirty="0">
              <a:solidFill>
                <a:srgbClr val="FF0000"/>
              </a:solidFill>
            </a:endParaRPr>
          </a:p>
        </p:txBody>
      </p:sp>
      <p:sp>
        <p:nvSpPr>
          <p:cNvPr id="3" name="Объект 2"/>
          <p:cNvSpPr>
            <a:spLocks noGrp="1"/>
          </p:cNvSpPr>
          <p:nvPr>
            <p:ph idx="1"/>
          </p:nvPr>
        </p:nvSpPr>
        <p:spPr/>
        <p:txBody>
          <a:bodyPr>
            <a:normAutofit fontScale="77500" lnSpcReduction="20000"/>
          </a:bodyPr>
          <a:lstStyle/>
          <a:p>
            <a:pPr marL="0" indent="0">
              <a:buNone/>
            </a:pPr>
            <a:r>
              <a:rPr lang="en-US" dirty="0">
                <a:solidFill>
                  <a:srgbClr val="FF0000"/>
                </a:solidFill>
              </a:rPr>
              <a:t>Text addressees </a:t>
            </a:r>
            <a:r>
              <a:rPr lang="en-US" dirty="0"/>
              <a:t>are classified according to different criteria:</a:t>
            </a:r>
            <a:endParaRPr lang="ru-RU" dirty="0"/>
          </a:p>
          <a:p>
            <a:pPr lvl="0"/>
            <a:endParaRPr lang="en-US" dirty="0" smtClean="0"/>
          </a:p>
          <a:p>
            <a:pPr lvl="0" algn="just"/>
            <a:r>
              <a:rPr lang="en-US" dirty="0" smtClean="0"/>
              <a:t>According </a:t>
            </a:r>
            <a:r>
              <a:rPr lang="en-US" dirty="0"/>
              <a:t>to the character of interaction between text producers and addressees – </a:t>
            </a:r>
            <a:r>
              <a:rPr lang="en-US" b="1" dirty="0">
                <a:solidFill>
                  <a:srgbClr val="FF0000"/>
                </a:solidFill>
              </a:rPr>
              <a:t>direct</a:t>
            </a:r>
            <a:r>
              <a:rPr lang="en-US" dirty="0"/>
              <a:t> (real readers and listeners), </a:t>
            </a:r>
            <a:r>
              <a:rPr lang="en-US" b="1" dirty="0">
                <a:solidFill>
                  <a:srgbClr val="FF0000"/>
                </a:solidFill>
              </a:rPr>
              <a:t>indirect</a:t>
            </a:r>
            <a:r>
              <a:rPr lang="en-US" dirty="0"/>
              <a:t> (they have access to text information but they don’t participate in the situation of communication), </a:t>
            </a:r>
            <a:r>
              <a:rPr lang="en-US" b="1" dirty="0">
                <a:solidFill>
                  <a:srgbClr val="FF0000"/>
                </a:solidFill>
              </a:rPr>
              <a:t>transmission</a:t>
            </a:r>
            <a:r>
              <a:rPr lang="en-US" dirty="0"/>
              <a:t> addressees (there task is to promote text information).</a:t>
            </a:r>
            <a:endParaRPr lang="ru-RU" dirty="0"/>
          </a:p>
          <a:p>
            <a:pPr lvl="0" algn="just"/>
            <a:r>
              <a:rPr lang="en-US" dirty="0"/>
              <a:t>From the point of view of the social-and-cultural peculiarities – </a:t>
            </a:r>
            <a:r>
              <a:rPr lang="en-US" b="1" dirty="0">
                <a:solidFill>
                  <a:srgbClr val="FF0000"/>
                </a:solidFill>
              </a:rPr>
              <a:t>national</a:t>
            </a:r>
            <a:r>
              <a:rPr lang="en-US" dirty="0"/>
              <a:t> and </a:t>
            </a:r>
            <a:r>
              <a:rPr lang="en-US" b="1" dirty="0">
                <a:solidFill>
                  <a:srgbClr val="FF0000"/>
                </a:solidFill>
              </a:rPr>
              <a:t>international</a:t>
            </a:r>
            <a:r>
              <a:rPr lang="en-US" dirty="0"/>
              <a:t>.</a:t>
            </a:r>
            <a:endParaRPr lang="ru-RU" dirty="0"/>
          </a:p>
          <a:p>
            <a:pPr lvl="0" algn="just"/>
            <a:r>
              <a:rPr lang="en-US" dirty="0"/>
              <a:t>From the standpoint of professional orientation – </a:t>
            </a:r>
            <a:r>
              <a:rPr lang="en-US" b="1" dirty="0">
                <a:solidFill>
                  <a:srgbClr val="FF0000"/>
                </a:solidFill>
              </a:rPr>
              <a:t>specialists</a:t>
            </a:r>
            <a:r>
              <a:rPr lang="en-US" dirty="0"/>
              <a:t> from the same professional sphere and </a:t>
            </a:r>
            <a:r>
              <a:rPr lang="en-US" b="1" dirty="0">
                <a:solidFill>
                  <a:srgbClr val="FF0000"/>
                </a:solidFill>
              </a:rPr>
              <a:t>average</a:t>
            </a:r>
            <a:r>
              <a:rPr lang="en-US" b="1" dirty="0"/>
              <a:t> </a:t>
            </a:r>
            <a:r>
              <a:rPr lang="en-US" b="1" dirty="0">
                <a:solidFill>
                  <a:srgbClr val="FF0000"/>
                </a:solidFill>
              </a:rPr>
              <a:t>readers</a:t>
            </a:r>
            <a:r>
              <a:rPr lang="en-US" dirty="0"/>
              <a:t>, who rely on the authority of the author.</a:t>
            </a:r>
            <a:endParaRPr lang="ru-RU" dirty="0"/>
          </a:p>
          <a:p>
            <a:endParaRPr lang="ru-RU" dirty="0"/>
          </a:p>
        </p:txBody>
      </p:sp>
    </p:spTree>
    <p:extLst>
      <p:ext uri="{BB962C8B-B14F-4D97-AF65-F5344CB8AC3E}">
        <p14:creationId xmlns:p14="http://schemas.microsoft.com/office/powerpoint/2010/main" val="13472902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1143000"/>
          </a:xfrm>
        </p:spPr>
        <p:txBody>
          <a:bodyPr/>
          <a:lstStyle/>
          <a:p>
            <a:r>
              <a:rPr lang="en-GB" b="1" dirty="0" err="1">
                <a:solidFill>
                  <a:schemeClr val="accent5">
                    <a:lumMod val="50000"/>
                  </a:schemeClr>
                </a:solidFill>
              </a:rPr>
              <a:t>Intertextuality</a:t>
            </a:r>
            <a:endParaRPr lang="ru-RU" b="1" dirty="0">
              <a:solidFill>
                <a:schemeClr val="accent5">
                  <a:lumMod val="50000"/>
                </a:schemeClr>
              </a:solidFill>
            </a:endParaRPr>
          </a:p>
        </p:txBody>
      </p:sp>
      <p:sp>
        <p:nvSpPr>
          <p:cNvPr id="3" name="Объект 2"/>
          <p:cNvSpPr>
            <a:spLocks noGrp="1"/>
          </p:cNvSpPr>
          <p:nvPr>
            <p:ph idx="1"/>
          </p:nvPr>
        </p:nvSpPr>
        <p:spPr/>
        <p:txBody>
          <a:bodyPr/>
          <a:lstStyle/>
          <a:p>
            <a:pPr marL="0" indent="0" algn="just">
              <a:buNone/>
            </a:pPr>
            <a:r>
              <a:rPr lang="en-US" sz="2400" b="1" dirty="0" err="1">
                <a:solidFill>
                  <a:schemeClr val="accent5">
                    <a:lumMod val="50000"/>
                  </a:schemeClr>
                </a:solidFill>
              </a:rPr>
              <a:t>Intertextuality</a:t>
            </a:r>
            <a:r>
              <a:rPr lang="en-US" sz="2400" dirty="0"/>
              <a:t> refers to the interdependent ways in which texts stand in relation to one another (as well as to the culture at large) to produce meaning. They can influence each other, be derivative of, parody, reference, quote, contrast with, build on, draw from, or even inspire each other.</a:t>
            </a:r>
            <a:endParaRPr lang="ru-RU" sz="2400" dirty="0"/>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3573016"/>
            <a:ext cx="2664296" cy="309634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3530326"/>
            <a:ext cx="2520280" cy="3139034"/>
          </a:xfrm>
          <a:prstGeom prst="rect">
            <a:avLst/>
          </a:prstGeom>
        </p:spPr>
      </p:pic>
    </p:spTree>
    <p:extLst>
      <p:ext uri="{BB962C8B-B14F-4D97-AF65-F5344CB8AC3E}">
        <p14:creationId xmlns:p14="http://schemas.microsoft.com/office/powerpoint/2010/main" val="3529410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chemeClr val="bg2">
                    <a:lumMod val="25000"/>
                  </a:schemeClr>
                </a:solidFill>
              </a:rPr>
              <a:t>Cohesion</a:t>
            </a:r>
            <a:endParaRPr lang="ru-RU" b="1" dirty="0">
              <a:solidFill>
                <a:schemeClr val="bg2">
                  <a:lumMod val="25000"/>
                </a:schemeClr>
              </a:solidFill>
            </a:endParaRPr>
          </a:p>
        </p:txBody>
      </p:sp>
      <p:sp>
        <p:nvSpPr>
          <p:cNvPr id="3" name="Объект 2"/>
          <p:cNvSpPr>
            <a:spLocks noGrp="1"/>
          </p:cNvSpPr>
          <p:nvPr>
            <p:ph idx="1"/>
          </p:nvPr>
        </p:nvSpPr>
        <p:spPr/>
        <p:txBody>
          <a:bodyPr>
            <a:normAutofit fontScale="62500" lnSpcReduction="20000"/>
          </a:bodyPr>
          <a:lstStyle/>
          <a:p>
            <a:pPr marL="0" indent="0">
              <a:buNone/>
            </a:pPr>
            <a:r>
              <a:rPr lang="en-US" b="1" dirty="0" smtClean="0">
                <a:solidFill>
                  <a:schemeClr val="bg2">
                    <a:lumMod val="25000"/>
                  </a:schemeClr>
                </a:solidFill>
              </a:rPr>
              <a:t>Cohesion</a:t>
            </a:r>
            <a:r>
              <a:rPr lang="en-US" dirty="0"/>
              <a:t> concerns the ways in which the components of the surface text are connected within a sequence. It rests upon grammatical dependencies.</a:t>
            </a:r>
            <a:endParaRPr lang="ru-RU" dirty="0"/>
          </a:p>
          <a:p>
            <a:pPr marL="0" indent="0">
              <a:buNone/>
            </a:pPr>
            <a:endParaRPr lang="en-GB" dirty="0" smtClean="0"/>
          </a:p>
          <a:p>
            <a:pPr marL="0" indent="0">
              <a:buNone/>
            </a:pPr>
            <a:r>
              <a:rPr lang="en-GB" dirty="0" smtClean="0"/>
              <a:t>Signals </a:t>
            </a:r>
            <a:r>
              <a:rPr lang="en-GB" dirty="0"/>
              <a:t>of cohesion are represented by both linguistic and </a:t>
            </a:r>
            <a:r>
              <a:rPr lang="en-GB" dirty="0" err="1"/>
              <a:t>extralinguistic</a:t>
            </a:r>
            <a:r>
              <a:rPr lang="en-GB" dirty="0"/>
              <a:t> means. </a:t>
            </a:r>
            <a:r>
              <a:rPr lang="en-GB" b="1" dirty="0">
                <a:solidFill>
                  <a:schemeClr val="bg2">
                    <a:lumMod val="25000"/>
                  </a:schemeClr>
                </a:solidFill>
              </a:rPr>
              <a:t>Linguistic</a:t>
            </a:r>
            <a:r>
              <a:rPr lang="en-GB" dirty="0"/>
              <a:t> means of cohesion are subdivided into segmental and super-segmental ones.</a:t>
            </a:r>
            <a:endParaRPr lang="ru-RU" dirty="0"/>
          </a:p>
          <a:p>
            <a:pPr marL="0" indent="0">
              <a:buNone/>
            </a:pPr>
            <a:endParaRPr lang="en-GB" b="1" dirty="0" smtClean="0"/>
          </a:p>
          <a:p>
            <a:pPr marL="0" indent="0">
              <a:buNone/>
            </a:pPr>
            <a:r>
              <a:rPr lang="en-GB" b="1" dirty="0" smtClean="0">
                <a:solidFill>
                  <a:schemeClr val="bg2">
                    <a:lumMod val="25000"/>
                  </a:schemeClr>
                </a:solidFill>
              </a:rPr>
              <a:t>Segmental</a:t>
            </a:r>
            <a:r>
              <a:rPr lang="en-GB" dirty="0" smtClean="0"/>
              <a:t> </a:t>
            </a:r>
            <a:r>
              <a:rPr lang="en-GB" dirty="0"/>
              <a:t>means of cohesion:</a:t>
            </a:r>
            <a:endParaRPr lang="ru-RU" dirty="0"/>
          </a:p>
          <a:p>
            <a:pPr lvl="0"/>
            <a:r>
              <a:rPr lang="en-GB" dirty="0"/>
              <a:t>lexical – repetitions, synonyms, antonyms, words belonging to the same topic;</a:t>
            </a:r>
            <a:endParaRPr lang="ru-RU" dirty="0"/>
          </a:p>
          <a:p>
            <a:pPr lvl="0"/>
            <a:r>
              <a:rPr lang="en-GB" dirty="0"/>
              <a:t>grammatical – conjunctions, prepositions, pronouns, degrees of comparison, word order;</a:t>
            </a:r>
            <a:endParaRPr lang="ru-RU" dirty="0"/>
          </a:p>
          <a:p>
            <a:pPr lvl="0"/>
            <a:r>
              <a:rPr lang="en-GB" dirty="0"/>
              <a:t>stylistic – rhetorical questions, elliptical sentences, gradation.</a:t>
            </a:r>
            <a:endParaRPr lang="ru-RU" dirty="0"/>
          </a:p>
          <a:p>
            <a:pPr marL="0" indent="0">
              <a:buNone/>
            </a:pPr>
            <a:r>
              <a:rPr lang="en-GB" b="1" dirty="0">
                <a:solidFill>
                  <a:schemeClr val="bg2">
                    <a:lumMod val="25000"/>
                  </a:schemeClr>
                </a:solidFill>
              </a:rPr>
              <a:t>Super</a:t>
            </a:r>
            <a:r>
              <a:rPr lang="en-GB" dirty="0">
                <a:solidFill>
                  <a:schemeClr val="bg2">
                    <a:lumMod val="25000"/>
                  </a:schemeClr>
                </a:solidFill>
              </a:rPr>
              <a:t>-</a:t>
            </a:r>
            <a:r>
              <a:rPr lang="en-GB" b="1" dirty="0">
                <a:solidFill>
                  <a:schemeClr val="bg2">
                    <a:lumMod val="25000"/>
                  </a:schemeClr>
                </a:solidFill>
              </a:rPr>
              <a:t>segmental</a:t>
            </a:r>
            <a:r>
              <a:rPr lang="en-GB" dirty="0">
                <a:solidFill>
                  <a:schemeClr val="bg2">
                    <a:lumMod val="25000"/>
                  </a:schemeClr>
                </a:solidFill>
              </a:rPr>
              <a:t> </a:t>
            </a:r>
            <a:r>
              <a:rPr lang="en-GB" dirty="0"/>
              <a:t>means of cohesion: intonation, logical stress, pauses.</a:t>
            </a:r>
            <a:endParaRPr lang="ru-RU" dirty="0"/>
          </a:p>
          <a:p>
            <a:pPr marL="0" indent="0">
              <a:buNone/>
            </a:pPr>
            <a:r>
              <a:rPr lang="en-GB" b="1" dirty="0" err="1">
                <a:solidFill>
                  <a:schemeClr val="bg2">
                    <a:lumMod val="25000"/>
                  </a:schemeClr>
                </a:solidFill>
              </a:rPr>
              <a:t>Extralinguistic</a:t>
            </a:r>
            <a:r>
              <a:rPr lang="en-GB" dirty="0">
                <a:solidFill>
                  <a:schemeClr val="bg2">
                    <a:lumMod val="25000"/>
                  </a:schemeClr>
                </a:solidFill>
              </a:rPr>
              <a:t> </a:t>
            </a:r>
            <a:r>
              <a:rPr lang="en-GB" dirty="0"/>
              <a:t>means of cohesion: situation, associations.</a:t>
            </a:r>
            <a:endParaRPr lang="ru-RU" dirty="0"/>
          </a:p>
          <a:p>
            <a:endParaRPr lang="ru-RU" dirty="0"/>
          </a:p>
        </p:txBody>
      </p:sp>
    </p:spTree>
    <p:extLst>
      <p:ext uri="{BB962C8B-B14F-4D97-AF65-F5344CB8AC3E}">
        <p14:creationId xmlns:p14="http://schemas.microsoft.com/office/powerpoint/2010/main" val="13680094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chemeClr val="accent5">
                    <a:lumMod val="50000"/>
                  </a:schemeClr>
                </a:solidFill>
              </a:rPr>
              <a:t>Explanation by Graham Allen </a:t>
            </a:r>
            <a:endParaRPr lang="ru-RU" b="1" dirty="0">
              <a:solidFill>
                <a:schemeClr val="accent5">
                  <a:lumMod val="50000"/>
                </a:schemeClr>
              </a:solidFill>
            </a:endParaRPr>
          </a:p>
        </p:txBody>
      </p:sp>
      <p:sp>
        <p:nvSpPr>
          <p:cNvPr id="3" name="Объект 2"/>
          <p:cNvSpPr>
            <a:spLocks noGrp="1"/>
          </p:cNvSpPr>
          <p:nvPr>
            <p:ph idx="1"/>
          </p:nvPr>
        </p:nvSpPr>
        <p:spPr/>
        <p:txBody>
          <a:bodyPr>
            <a:normAutofit/>
          </a:bodyPr>
          <a:lstStyle/>
          <a:p>
            <a:pPr algn="just"/>
            <a:r>
              <a:rPr lang="en-US" sz="2800" dirty="0"/>
              <a:t>“</a:t>
            </a:r>
            <a:r>
              <a:rPr lang="en-US" sz="2800" b="1" dirty="0" err="1">
                <a:solidFill>
                  <a:schemeClr val="accent5">
                    <a:lumMod val="50000"/>
                  </a:schemeClr>
                </a:solidFill>
              </a:rPr>
              <a:t>Intertextuality</a:t>
            </a:r>
            <a:r>
              <a:rPr lang="en-US" sz="2800" dirty="0"/>
              <a:t> seems such a useful term because it foregrounds notions of </a:t>
            </a:r>
            <a:r>
              <a:rPr lang="en-US" sz="2800" dirty="0" err="1"/>
              <a:t>relationality</a:t>
            </a:r>
            <a:r>
              <a:rPr lang="en-US" sz="2800" dirty="0"/>
              <a:t>, interconnectedness and interdependence in modern cultural life. In the Postmodern epoch, theorists often claim, it is not possible any longer to speak of originality or the uniqueness of the artistic object, be it a painting or novel, since every artistic object is so clearly assembled from bits and pieces of already existent art”.</a:t>
            </a:r>
            <a:endParaRPr lang="ru-RU" sz="2800" dirty="0"/>
          </a:p>
          <a:p>
            <a:endParaRPr lang="ru-RU" dirty="0"/>
          </a:p>
        </p:txBody>
      </p:sp>
    </p:spTree>
    <p:extLst>
      <p:ext uri="{BB962C8B-B14F-4D97-AF65-F5344CB8AC3E}">
        <p14:creationId xmlns:p14="http://schemas.microsoft.com/office/powerpoint/2010/main" val="31688418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solidFill>
                  <a:schemeClr val="accent5">
                    <a:lumMod val="50000"/>
                  </a:schemeClr>
                </a:solidFill>
              </a:rPr>
              <a:t>Deliberate and latent </a:t>
            </a:r>
            <a:r>
              <a:rPr lang="en-US" b="1" dirty="0" err="1">
                <a:solidFill>
                  <a:schemeClr val="accent5">
                    <a:lumMod val="50000"/>
                  </a:schemeClr>
                </a:solidFill>
              </a:rPr>
              <a:t>intertextuality</a:t>
            </a:r>
            <a:endParaRPr lang="ru-RU" b="1" dirty="0">
              <a:solidFill>
                <a:schemeClr val="accent5">
                  <a:lumMod val="50000"/>
                </a:schemeClr>
              </a:solidFill>
            </a:endParaRPr>
          </a:p>
        </p:txBody>
      </p:sp>
      <p:sp>
        <p:nvSpPr>
          <p:cNvPr id="3" name="Объект 2"/>
          <p:cNvSpPr>
            <a:spLocks noGrp="1"/>
          </p:cNvSpPr>
          <p:nvPr>
            <p:ph idx="1"/>
          </p:nvPr>
        </p:nvSpPr>
        <p:spPr/>
        <p:txBody>
          <a:bodyPr>
            <a:normAutofit fontScale="77500" lnSpcReduction="20000"/>
          </a:bodyPr>
          <a:lstStyle/>
          <a:p>
            <a:pPr algn="just" fontAlgn="base"/>
            <a:r>
              <a:rPr lang="en-US" dirty="0"/>
              <a:t>For writers, </a:t>
            </a:r>
            <a:r>
              <a:rPr lang="en-US" dirty="0" err="1"/>
              <a:t>intertextuality</a:t>
            </a:r>
            <a:r>
              <a:rPr lang="en-US" dirty="0"/>
              <a:t> allows them to open new perspectives and possibilities to construct their stories. Sometimes, </a:t>
            </a:r>
            <a:r>
              <a:rPr lang="en-US" dirty="0" err="1"/>
              <a:t>intertextuality</a:t>
            </a:r>
            <a:r>
              <a:rPr lang="en-US" dirty="0"/>
              <a:t> is the result of an author’s choice. When a novelist uses some interesting ideas, plot lines, images, compositional forms, stylistic devices it creates a relationship between the old text and the new one. We can call this </a:t>
            </a:r>
            <a:r>
              <a:rPr lang="en-US" b="1" dirty="0">
                <a:solidFill>
                  <a:schemeClr val="accent5">
                    <a:lumMod val="50000"/>
                  </a:schemeClr>
                </a:solidFill>
              </a:rPr>
              <a:t>deliberate </a:t>
            </a:r>
            <a:r>
              <a:rPr lang="en-US" b="1" dirty="0" err="1">
                <a:solidFill>
                  <a:schemeClr val="accent5">
                    <a:lumMod val="50000"/>
                  </a:schemeClr>
                </a:solidFill>
              </a:rPr>
              <a:t>intertextuality</a:t>
            </a:r>
            <a:r>
              <a:rPr lang="en-US" dirty="0"/>
              <a:t>.</a:t>
            </a:r>
            <a:endParaRPr lang="ru-RU" dirty="0"/>
          </a:p>
          <a:p>
            <a:pPr algn="just" fontAlgn="base"/>
            <a:r>
              <a:rPr lang="en-US" dirty="0"/>
              <a:t>But even when an author isn’t deliberately employing </a:t>
            </a:r>
            <a:r>
              <a:rPr lang="en-US" dirty="0" err="1"/>
              <a:t>intertextuality</a:t>
            </a:r>
            <a:r>
              <a:rPr lang="en-US" dirty="0"/>
              <a:t>, though, </a:t>
            </a:r>
            <a:r>
              <a:rPr lang="en-US" dirty="0" err="1"/>
              <a:t>intertextuality</a:t>
            </a:r>
            <a:r>
              <a:rPr lang="en-US" dirty="0"/>
              <a:t> is still there. You can’t escape it! Everything you’ve ever seen or read sticks somewhere in your memory and affects your understanding of the world. They all contribute to building your specific worldview which, in turn, determines how you write or create art. We can call this </a:t>
            </a:r>
            <a:r>
              <a:rPr lang="en-US" b="1" dirty="0">
                <a:solidFill>
                  <a:schemeClr val="accent5">
                    <a:lumMod val="50000"/>
                  </a:schemeClr>
                </a:solidFill>
              </a:rPr>
              <a:t>latent </a:t>
            </a:r>
            <a:r>
              <a:rPr lang="en-US" b="1" dirty="0" err="1">
                <a:solidFill>
                  <a:schemeClr val="accent5">
                    <a:lumMod val="50000"/>
                  </a:schemeClr>
                </a:solidFill>
              </a:rPr>
              <a:t>intertextuality</a:t>
            </a:r>
            <a:r>
              <a:rPr lang="en-US" dirty="0"/>
              <a:t>.</a:t>
            </a:r>
            <a:endParaRPr lang="ru-RU" dirty="0"/>
          </a:p>
          <a:p>
            <a:endParaRPr lang="ru-RU" dirty="0"/>
          </a:p>
        </p:txBody>
      </p:sp>
    </p:spTree>
    <p:extLst>
      <p:ext uri="{BB962C8B-B14F-4D97-AF65-F5344CB8AC3E}">
        <p14:creationId xmlns:p14="http://schemas.microsoft.com/office/powerpoint/2010/main" val="20150021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chemeClr val="accent5">
                    <a:lumMod val="50000"/>
                  </a:schemeClr>
                </a:solidFill>
              </a:rPr>
              <a:t>E</a:t>
            </a:r>
            <a:r>
              <a:rPr lang="en-US" b="1" dirty="0" smtClean="0">
                <a:solidFill>
                  <a:schemeClr val="accent5">
                    <a:lumMod val="50000"/>
                  </a:schemeClr>
                </a:solidFill>
              </a:rPr>
              <a:t>xamples </a:t>
            </a:r>
            <a:r>
              <a:rPr lang="en-US" b="1" dirty="0">
                <a:solidFill>
                  <a:schemeClr val="accent5">
                    <a:lumMod val="50000"/>
                  </a:schemeClr>
                </a:solidFill>
              </a:rPr>
              <a:t>of </a:t>
            </a:r>
            <a:r>
              <a:rPr lang="en-US" b="1" dirty="0" err="1">
                <a:solidFill>
                  <a:schemeClr val="accent5">
                    <a:lumMod val="50000"/>
                  </a:schemeClr>
                </a:solidFill>
              </a:rPr>
              <a:t>intertextuality</a:t>
            </a:r>
            <a:endParaRPr lang="ru-RU" b="1" dirty="0">
              <a:solidFill>
                <a:schemeClr val="accent5">
                  <a:lumMod val="50000"/>
                </a:schemeClr>
              </a:solidFill>
            </a:endParaRPr>
          </a:p>
        </p:txBody>
      </p:sp>
      <p:sp>
        <p:nvSpPr>
          <p:cNvPr id="3" name="Объект 2"/>
          <p:cNvSpPr>
            <a:spLocks noGrp="1"/>
          </p:cNvSpPr>
          <p:nvPr>
            <p:ph idx="1"/>
          </p:nvPr>
        </p:nvSpPr>
        <p:spPr>
          <a:xfrm>
            <a:off x="467544" y="1628800"/>
            <a:ext cx="8229600" cy="4525963"/>
          </a:xfrm>
        </p:spPr>
        <p:txBody>
          <a:bodyPr/>
          <a:lstStyle/>
          <a:p>
            <a:pPr algn="just"/>
            <a:r>
              <a:rPr lang="en-US" sz="2400" dirty="0"/>
              <a:t>James Joyce’s </a:t>
            </a:r>
            <a:r>
              <a:rPr lang="en-US" sz="2400" b="1" i="1" dirty="0">
                <a:solidFill>
                  <a:schemeClr val="accent5">
                    <a:lumMod val="50000"/>
                  </a:schemeClr>
                </a:solidFill>
              </a:rPr>
              <a:t>Ulysses</a:t>
            </a:r>
            <a:r>
              <a:rPr lang="en-US" sz="2400" dirty="0"/>
              <a:t> was a deliberate retelling of Homer’s </a:t>
            </a:r>
            <a:r>
              <a:rPr lang="en-US" sz="2400" b="1" i="1" dirty="0">
                <a:solidFill>
                  <a:schemeClr val="accent5">
                    <a:lumMod val="50000"/>
                  </a:schemeClr>
                </a:solidFill>
              </a:rPr>
              <a:t>Odyssey</a:t>
            </a:r>
            <a:r>
              <a:rPr lang="en-US" sz="2400" dirty="0"/>
              <a:t>, but transplanted out of ancient Greece into modern-day Dublin. </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7" y="3140968"/>
            <a:ext cx="4680521" cy="3297733"/>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2685851"/>
            <a:ext cx="2505075" cy="3752850"/>
          </a:xfrm>
          <a:prstGeom prst="rect">
            <a:avLst/>
          </a:prstGeom>
        </p:spPr>
      </p:pic>
    </p:spTree>
    <p:extLst>
      <p:ext uri="{BB962C8B-B14F-4D97-AF65-F5344CB8AC3E}">
        <p14:creationId xmlns:p14="http://schemas.microsoft.com/office/powerpoint/2010/main" val="5318909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chemeClr val="accent5">
                    <a:lumMod val="50000"/>
                  </a:schemeClr>
                </a:solidFill>
              </a:rPr>
              <a:t>Examples of </a:t>
            </a:r>
            <a:r>
              <a:rPr lang="en-US" b="1" dirty="0" err="1">
                <a:solidFill>
                  <a:schemeClr val="accent5">
                    <a:lumMod val="50000"/>
                  </a:schemeClr>
                </a:solidFill>
              </a:rPr>
              <a:t>intertextuality</a:t>
            </a:r>
            <a:endParaRPr lang="ru-RU" b="1" dirty="0">
              <a:solidFill>
                <a:schemeClr val="accent5">
                  <a:lumMod val="50000"/>
                </a:schemeClr>
              </a:solidFill>
            </a:endParaRPr>
          </a:p>
        </p:txBody>
      </p:sp>
      <p:sp>
        <p:nvSpPr>
          <p:cNvPr id="3" name="Объект 2"/>
          <p:cNvSpPr>
            <a:spLocks noGrp="1"/>
          </p:cNvSpPr>
          <p:nvPr>
            <p:ph idx="1"/>
          </p:nvPr>
        </p:nvSpPr>
        <p:spPr/>
        <p:txBody>
          <a:bodyPr>
            <a:normAutofit/>
          </a:bodyPr>
          <a:lstStyle/>
          <a:p>
            <a:pPr algn="just"/>
            <a:r>
              <a:rPr lang="en-US" sz="2800" dirty="0"/>
              <a:t>William Golding, in his novel </a:t>
            </a:r>
            <a:r>
              <a:rPr lang="en-US" sz="2800" b="1" i="1" dirty="0">
                <a:solidFill>
                  <a:schemeClr val="accent5">
                    <a:lumMod val="50000"/>
                  </a:schemeClr>
                </a:solidFill>
              </a:rPr>
              <a:t>Lord of the Flies</a:t>
            </a:r>
            <a:r>
              <a:rPr lang="en-US" sz="2800" i="1" dirty="0"/>
              <a:t>,</a:t>
            </a:r>
            <a:r>
              <a:rPr lang="en-US" sz="2800" dirty="0"/>
              <a:t> takes the story implicitly from </a:t>
            </a:r>
            <a:r>
              <a:rPr lang="en-US" sz="2800" b="1" i="1" dirty="0">
                <a:solidFill>
                  <a:schemeClr val="accent5">
                    <a:lumMod val="50000"/>
                  </a:schemeClr>
                </a:solidFill>
              </a:rPr>
              <a:t>Treasure Island</a:t>
            </a:r>
            <a:r>
              <a:rPr lang="en-US" sz="2800" dirty="0"/>
              <a:t>, written by Robert Louis Stevenson. </a:t>
            </a:r>
            <a:endParaRPr lang="ru-RU" sz="28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3861048"/>
            <a:ext cx="2952328" cy="2088232"/>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3284984"/>
            <a:ext cx="4536504" cy="2664296"/>
          </a:xfrm>
          <a:prstGeom prst="rect">
            <a:avLst/>
          </a:prstGeom>
        </p:spPr>
      </p:pic>
    </p:spTree>
    <p:extLst>
      <p:ext uri="{BB962C8B-B14F-4D97-AF65-F5344CB8AC3E}">
        <p14:creationId xmlns:p14="http://schemas.microsoft.com/office/powerpoint/2010/main" val="33522188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chemeClr val="accent5">
                    <a:lumMod val="50000"/>
                  </a:schemeClr>
                </a:solidFill>
              </a:rPr>
              <a:t>Examples of </a:t>
            </a:r>
            <a:r>
              <a:rPr lang="en-US" b="1" dirty="0" err="1">
                <a:solidFill>
                  <a:schemeClr val="accent5">
                    <a:lumMod val="50000"/>
                  </a:schemeClr>
                </a:solidFill>
              </a:rPr>
              <a:t>intertextuality</a:t>
            </a:r>
            <a:endParaRPr lang="ru-RU" b="1" dirty="0">
              <a:solidFill>
                <a:schemeClr val="accent5">
                  <a:lumMod val="50000"/>
                </a:schemeClr>
              </a:solidFill>
            </a:endParaRPr>
          </a:p>
        </p:txBody>
      </p:sp>
      <p:sp>
        <p:nvSpPr>
          <p:cNvPr id="3" name="Объект 2"/>
          <p:cNvSpPr>
            <a:spLocks noGrp="1"/>
          </p:cNvSpPr>
          <p:nvPr>
            <p:ph idx="1"/>
          </p:nvPr>
        </p:nvSpPr>
        <p:spPr/>
        <p:txBody>
          <a:bodyPr>
            <a:normAutofit/>
          </a:bodyPr>
          <a:lstStyle/>
          <a:p>
            <a:pPr algn="just"/>
            <a:r>
              <a:rPr lang="en-US" sz="2800" dirty="0"/>
              <a:t>C. S. Lewis adapts an important event from </a:t>
            </a:r>
            <a:r>
              <a:rPr lang="en-US" sz="2800" b="1" i="1" dirty="0">
                <a:solidFill>
                  <a:schemeClr val="accent5">
                    <a:lumMod val="50000"/>
                  </a:schemeClr>
                </a:solidFill>
              </a:rPr>
              <a:t>The New </a:t>
            </a:r>
            <a:r>
              <a:rPr lang="en-US" sz="2800" b="1" i="1" dirty="0" smtClean="0">
                <a:solidFill>
                  <a:schemeClr val="accent5">
                    <a:lumMod val="50000"/>
                  </a:schemeClr>
                </a:solidFill>
              </a:rPr>
              <a:t>Testament</a:t>
            </a:r>
            <a:r>
              <a:rPr lang="en-US" sz="2800" i="1" dirty="0" smtClean="0"/>
              <a:t>,</a:t>
            </a:r>
            <a:r>
              <a:rPr lang="en-US" sz="2800" dirty="0" smtClean="0"/>
              <a:t> in his</a:t>
            </a:r>
            <a:r>
              <a:rPr lang="en-US" sz="2800" dirty="0"/>
              <a:t> fantasy novella,</a:t>
            </a:r>
            <a:r>
              <a:rPr lang="en-US" sz="2800" i="1" dirty="0"/>
              <a:t> </a:t>
            </a:r>
            <a:r>
              <a:rPr lang="en-US" sz="2800" b="1" i="1" dirty="0">
                <a:solidFill>
                  <a:schemeClr val="accent5">
                    <a:lumMod val="50000"/>
                  </a:schemeClr>
                </a:solidFill>
              </a:rPr>
              <a:t>The Lion, the Witch and </a:t>
            </a:r>
            <a:r>
              <a:rPr lang="en-US" sz="2800" b="1" i="1" dirty="0" smtClean="0">
                <a:solidFill>
                  <a:schemeClr val="accent5">
                    <a:lumMod val="50000"/>
                  </a:schemeClr>
                </a:solidFill>
              </a:rPr>
              <a:t>the Wardrobe</a:t>
            </a:r>
            <a:r>
              <a:rPr lang="en-US" sz="2800" dirty="0"/>
              <a:t>, transforming it into a story about redemption. </a:t>
            </a:r>
            <a:endParaRPr lang="ru-RU" sz="28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3607280"/>
            <a:ext cx="4536504" cy="255270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2996952"/>
            <a:ext cx="3144862" cy="3600400"/>
          </a:xfrm>
          <a:prstGeom prst="rect">
            <a:avLst/>
          </a:prstGeom>
        </p:spPr>
      </p:pic>
    </p:spTree>
    <p:extLst>
      <p:ext uri="{BB962C8B-B14F-4D97-AF65-F5344CB8AC3E}">
        <p14:creationId xmlns:p14="http://schemas.microsoft.com/office/powerpoint/2010/main" val="29868455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chemeClr val="accent5">
                    <a:lumMod val="50000"/>
                  </a:schemeClr>
                </a:solidFill>
              </a:rPr>
              <a:t>T</a:t>
            </a:r>
            <a:r>
              <a:rPr lang="en-US" b="1" dirty="0" smtClean="0">
                <a:solidFill>
                  <a:schemeClr val="accent5">
                    <a:lumMod val="50000"/>
                  </a:schemeClr>
                </a:solidFill>
              </a:rPr>
              <a:t>ypes </a:t>
            </a:r>
            <a:r>
              <a:rPr lang="en-US" b="1" dirty="0">
                <a:solidFill>
                  <a:schemeClr val="accent5">
                    <a:lumMod val="50000"/>
                  </a:schemeClr>
                </a:solidFill>
              </a:rPr>
              <a:t>of </a:t>
            </a:r>
            <a:r>
              <a:rPr lang="en-US" b="1" dirty="0" err="1">
                <a:solidFill>
                  <a:schemeClr val="accent5">
                    <a:lumMod val="50000"/>
                  </a:schemeClr>
                </a:solidFill>
              </a:rPr>
              <a:t>intertextuality</a:t>
            </a:r>
            <a:endParaRPr lang="ru-RU" b="1" dirty="0">
              <a:solidFill>
                <a:schemeClr val="accent5">
                  <a:lumMod val="50000"/>
                </a:schemeClr>
              </a:solidFill>
            </a:endParaRPr>
          </a:p>
        </p:txBody>
      </p:sp>
      <p:sp>
        <p:nvSpPr>
          <p:cNvPr id="3" name="Объект 2"/>
          <p:cNvSpPr>
            <a:spLocks noGrp="1"/>
          </p:cNvSpPr>
          <p:nvPr>
            <p:ph idx="1"/>
          </p:nvPr>
        </p:nvSpPr>
        <p:spPr/>
        <p:txBody>
          <a:bodyPr>
            <a:normAutofit fontScale="92500" lnSpcReduction="10000"/>
          </a:bodyPr>
          <a:lstStyle/>
          <a:p>
            <a:pPr lvl="0" algn="just" fontAlgn="base"/>
            <a:r>
              <a:rPr lang="en-US" b="1" dirty="0" err="1">
                <a:solidFill>
                  <a:schemeClr val="accent5">
                    <a:lumMod val="50000"/>
                  </a:schemeClr>
                </a:solidFill>
              </a:rPr>
              <a:t>Intertextuality</a:t>
            </a:r>
            <a:r>
              <a:rPr lang="en-US" dirty="0">
                <a:solidFill>
                  <a:schemeClr val="accent5">
                    <a:lumMod val="50000"/>
                  </a:schemeClr>
                </a:solidFill>
              </a:rPr>
              <a:t> </a:t>
            </a:r>
            <a:r>
              <a:rPr lang="en-US" b="1" dirty="0">
                <a:solidFill>
                  <a:schemeClr val="accent5">
                    <a:lumMod val="50000"/>
                  </a:schemeClr>
                </a:solidFill>
              </a:rPr>
              <a:t>proper</a:t>
            </a:r>
            <a:r>
              <a:rPr lang="en-US" dirty="0">
                <a:solidFill>
                  <a:schemeClr val="accent5">
                    <a:lumMod val="50000"/>
                  </a:schemeClr>
                </a:solidFill>
              </a:rPr>
              <a:t> </a:t>
            </a:r>
            <a:r>
              <a:rPr lang="en-US" dirty="0"/>
              <a:t>– fragments from a certain text are incorporated into the other text (with the help of citations, allusions, reminiscences, epigraphs).</a:t>
            </a:r>
            <a:endParaRPr lang="ru-RU" dirty="0"/>
          </a:p>
          <a:p>
            <a:pPr lvl="0" algn="just" fontAlgn="base"/>
            <a:r>
              <a:rPr lang="en-US" b="1" dirty="0" err="1">
                <a:solidFill>
                  <a:schemeClr val="accent5">
                    <a:lumMod val="50000"/>
                  </a:schemeClr>
                </a:solidFill>
              </a:rPr>
              <a:t>Hypertextuality</a:t>
            </a:r>
            <a:r>
              <a:rPr lang="en-US" dirty="0"/>
              <a:t> – reference to another text, parody, continuation of a text by another author.</a:t>
            </a:r>
            <a:endParaRPr lang="ru-RU" dirty="0"/>
          </a:p>
          <a:p>
            <a:pPr lvl="0" algn="just" fontAlgn="base"/>
            <a:r>
              <a:rPr lang="en-US" b="1" dirty="0" err="1">
                <a:solidFill>
                  <a:schemeClr val="accent5">
                    <a:lumMod val="50000"/>
                  </a:schemeClr>
                </a:solidFill>
              </a:rPr>
              <a:t>Architextuality</a:t>
            </a:r>
            <a:r>
              <a:rPr lang="en-US" dirty="0"/>
              <a:t> – genre, thematic, compositional, stylistic interaction of different texts (through ideas, themes, plot lines, images, compositional forms, stylistic peculiarities).</a:t>
            </a:r>
            <a:endParaRPr lang="ru-RU" dirty="0"/>
          </a:p>
          <a:p>
            <a:endParaRPr lang="ru-RU" dirty="0"/>
          </a:p>
        </p:txBody>
      </p:sp>
    </p:spTree>
    <p:extLst>
      <p:ext uri="{BB962C8B-B14F-4D97-AF65-F5344CB8AC3E}">
        <p14:creationId xmlns:p14="http://schemas.microsoft.com/office/powerpoint/2010/main" val="33306435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chemeClr val="accent5">
                    <a:lumMod val="50000"/>
                  </a:schemeClr>
                </a:solidFill>
              </a:rPr>
              <a:t>Allusion</a:t>
            </a:r>
            <a:r>
              <a:rPr lang="en-US" dirty="0"/>
              <a:t> </a:t>
            </a:r>
            <a:endParaRPr lang="ru-RU" dirty="0"/>
          </a:p>
        </p:txBody>
      </p:sp>
      <p:sp>
        <p:nvSpPr>
          <p:cNvPr id="3" name="Объект 2"/>
          <p:cNvSpPr>
            <a:spLocks noGrp="1"/>
          </p:cNvSpPr>
          <p:nvPr>
            <p:ph idx="1"/>
          </p:nvPr>
        </p:nvSpPr>
        <p:spPr/>
        <p:txBody>
          <a:bodyPr/>
          <a:lstStyle/>
          <a:p>
            <a:pPr algn="just"/>
            <a:r>
              <a:rPr lang="en-US" sz="2800" dirty="0"/>
              <a:t>The most important means of </a:t>
            </a:r>
            <a:r>
              <a:rPr lang="en-US" sz="2800" dirty="0" err="1"/>
              <a:t>intertextuality</a:t>
            </a:r>
            <a:r>
              <a:rPr lang="en-US" sz="2800" dirty="0"/>
              <a:t> is </a:t>
            </a:r>
            <a:r>
              <a:rPr lang="en-US" sz="2800" b="1" dirty="0">
                <a:solidFill>
                  <a:schemeClr val="accent5">
                    <a:lumMod val="50000"/>
                  </a:schemeClr>
                </a:solidFill>
              </a:rPr>
              <a:t>allusion</a:t>
            </a:r>
            <a:r>
              <a:rPr lang="en-US" sz="2800" dirty="0"/>
              <a:t>. Allusion is a brief and indirect reference to a person, place, thing or idea of historical, cultural, literary or political significance. It does not describe in detail the person or thing to which it refers. It is just a passing comment and the writer expects the reader to possess enough knowledge to spot the allusion and grasp its importance in a text.</a:t>
            </a:r>
            <a:endParaRPr lang="ru-RU" sz="2800" dirty="0"/>
          </a:p>
          <a:p>
            <a:endParaRPr lang="ru-RU" dirty="0"/>
          </a:p>
        </p:txBody>
      </p:sp>
    </p:spTree>
    <p:extLst>
      <p:ext uri="{BB962C8B-B14F-4D97-AF65-F5344CB8AC3E}">
        <p14:creationId xmlns:p14="http://schemas.microsoft.com/office/powerpoint/2010/main" val="37957314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chemeClr val="accent5">
                    <a:lumMod val="50000"/>
                  </a:schemeClr>
                </a:solidFill>
              </a:rPr>
              <a:t>E</a:t>
            </a:r>
            <a:r>
              <a:rPr lang="en-US" b="1" dirty="0" smtClean="0">
                <a:solidFill>
                  <a:schemeClr val="accent5">
                    <a:lumMod val="50000"/>
                  </a:schemeClr>
                </a:solidFill>
              </a:rPr>
              <a:t>xamples </a:t>
            </a:r>
            <a:r>
              <a:rPr lang="en-US" b="1" dirty="0">
                <a:solidFill>
                  <a:schemeClr val="accent5">
                    <a:lumMod val="50000"/>
                  </a:schemeClr>
                </a:solidFill>
              </a:rPr>
              <a:t>of allusion</a:t>
            </a:r>
            <a:endParaRPr lang="ru-RU" b="1" dirty="0">
              <a:solidFill>
                <a:schemeClr val="accent5">
                  <a:lumMod val="50000"/>
                </a:schemeClr>
              </a:solidFill>
            </a:endParaRPr>
          </a:p>
        </p:txBody>
      </p:sp>
      <p:sp>
        <p:nvSpPr>
          <p:cNvPr id="3" name="Объект 2"/>
          <p:cNvSpPr>
            <a:spLocks noGrp="1"/>
          </p:cNvSpPr>
          <p:nvPr>
            <p:ph idx="1"/>
          </p:nvPr>
        </p:nvSpPr>
        <p:spPr/>
        <p:txBody>
          <a:bodyPr/>
          <a:lstStyle/>
          <a:p>
            <a:pPr algn="just"/>
            <a:r>
              <a:rPr lang="en-US" sz="2000" dirty="0"/>
              <a:t>“The unpopular oral examination was held a week after the papers. The written answers have a certain remoteness about them, and mistakes and omissions, like those of life, can be made without the threat of immediate punishment. But the viva is </a:t>
            </a:r>
            <a:r>
              <a:rPr lang="en-US" sz="2000" dirty="0" err="1"/>
              <a:t>judgement</a:t>
            </a:r>
            <a:r>
              <a:rPr lang="en-US" sz="2000" dirty="0"/>
              <a:t> day. A false answer, and the god's brow threatens like imminent thunderstorm.” (</a:t>
            </a:r>
            <a:r>
              <a:rPr lang="en-US" sz="2000" i="1" dirty="0"/>
              <a:t>Gordon R. Doctor in the House</a:t>
            </a:r>
            <a:r>
              <a:rPr lang="en-US" sz="2000" dirty="0"/>
              <a:t>).</a:t>
            </a:r>
            <a:endParaRPr lang="ru-RU" sz="2000" dirty="0"/>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501008"/>
            <a:ext cx="3908152" cy="3082032"/>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3284984"/>
            <a:ext cx="3078088" cy="3433564"/>
          </a:xfrm>
          <a:prstGeom prst="rect">
            <a:avLst/>
          </a:prstGeom>
        </p:spPr>
      </p:pic>
    </p:spTree>
    <p:extLst>
      <p:ext uri="{BB962C8B-B14F-4D97-AF65-F5344CB8AC3E}">
        <p14:creationId xmlns:p14="http://schemas.microsoft.com/office/powerpoint/2010/main" val="16974140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chemeClr val="accent5">
                    <a:lumMod val="50000"/>
                  </a:schemeClr>
                </a:solidFill>
              </a:rPr>
              <a:t>Examples of allusion</a:t>
            </a:r>
            <a:endParaRPr lang="ru-RU" b="1" dirty="0">
              <a:solidFill>
                <a:schemeClr val="accent5">
                  <a:lumMod val="50000"/>
                </a:schemeClr>
              </a:solidFill>
            </a:endParaRPr>
          </a:p>
        </p:txBody>
      </p:sp>
      <p:sp>
        <p:nvSpPr>
          <p:cNvPr id="3" name="Объект 2"/>
          <p:cNvSpPr>
            <a:spLocks noGrp="1"/>
          </p:cNvSpPr>
          <p:nvPr>
            <p:ph idx="1"/>
          </p:nvPr>
        </p:nvSpPr>
        <p:spPr/>
        <p:txBody>
          <a:bodyPr>
            <a:normAutofit/>
          </a:bodyPr>
          <a:lstStyle/>
          <a:p>
            <a:pPr algn="just"/>
            <a:r>
              <a:rPr lang="en-US" sz="2400" dirty="0"/>
              <a:t>“She was white, and she tempted a Negro. She did some­thing that in our society is unspeakable: she kissed a black man. Not an old Uncle, but a strong young Negro man.” </a:t>
            </a:r>
            <a:r>
              <a:rPr lang="en-US" sz="2400" i="1" dirty="0"/>
              <a:t>(Lee H. To Kill a Mockingbird).</a:t>
            </a:r>
            <a:endParaRPr lang="ru-RU" sz="2400" dirty="0"/>
          </a:p>
          <a:p>
            <a:pPr algn="just"/>
            <a:endParaRPr lang="ru-RU" sz="24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3308102"/>
            <a:ext cx="2952328" cy="324036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2924944"/>
            <a:ext cx="2981325" cy="3623518"/>
          </a:xfrm>
          <a:prstGeom prst="rect">
            <a:avLst/>
          </a:prstGeom>
        </p:spPr>
      </p:pic>
    </p:spTree>
    <p:extLst>
      <p:ext uri="{BB962C8B-B14F-4D97-AF65-F5344CB8AC3E}">
        <p14:creationId xmlns:p14="http://schemas.microsoft.com/office/powerpoint/2010/main" val="20594897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chemeClr val="accent5">
                    <a:lumMod val="50000"/>
                  </a:schemeClr>
                </a:solidFill>
              </a:rPr>
              <a:t>Examples of allusion</a:t>
            </a:r>
            <a:endParaRPr lang="ru-RU" b="1" dirty="0">
              <a:solidFill>
                <a:schemeClr val="accent5">
                  <a:lumMod val="50000"/>
                </a:schemeClr>
              </a:solidFill>
            </a:endParaRPr>
          </a:p>
        </p:txBody>
      </p:sp>
      <p:sp>
        <p:nvSpPr>
          <p:cNvPr id="3" name="Объект 2"/>
          <p:cNvSpPr>
            <a:spLocks noGrp="1"/>
          </p:cNvSpPr>
          <p:nvPr>
            <p:ph idx="1"/>
          </p:nvPr>
        </p:nvSpPr>
        <p:spPr/>
        <p:txBody>
          <a:bodyPr>
            <a:normAutofit/>
          </a:bodyPr>
          <a:lstStyle/>
          <a:p>
            <a:pPr algn="just"/>
            <a:r>
              <a:rPr lang="en-US" sz="2400" dirty="0"/>
              <a:t>“Let it be said that of all who give gifts these two were the wisest. Of all who give and receive gifts, such as they are wisest. Everywhere they are wisest. They are the magi” </a:t>
            </a:r>
            <a:r>
              <a:rPr lang="ru-RU" sz="2400" dirty="0" smtClean="0"/>
              <a:t>       </a:t>
            </a:r>
            <a:r>
              <a:rPr lang="en-US" sz="2400" i="1" dirty="0" smtClean="0"/>
              <a:t>(O</a:t>
            </a:r>
            <a:r>
              <a:rPr lang="ru-RU" sz="2400" i="1" dirty="0" smtClean="0"/>
              <a:t>. </a:t>
            </a:r>
            <a:r>
              <a:rPr lang="en-US" sz="2400" i="1" dirty="0" smtClean="0"/>
              <a:t>Henry</a:t>
            </a:r>
            <a:r>
              <a:rPr lang="en-US" sz="2400" i="1" dirty="0"/>
              <a:t>. The Gift of the Magi).</a:t>
            </a:r>
            <a:endParaRPr lang="ru-RU" sz="2400" dirty="0"/>
          </a:p>
          <a:p>
            <a:pPr algn="just"/>
            <a:endParaRPr lang="ru-RU"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356992"/>
            <a:ext cx="3816424" cy="3163813"/>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3140967"/>
            <a:ext cx="4345707" cy="3408935"/>
          </a:xfrm>
          <a:prstGeom prst="rect">
            <a:avLst/>
          </a:prstGeom>
        </p:spPr>
      </p:pic>
    </p:spTree>
    <p:extLst>
      <p:ext uri="{BB962C8B-B14F-4D97-AF65-F5344CB8AC3E}">
        <p14:creationId xmlns:p14="http://schemas.microsoft.com/office/powerpoint/2010/main" val="658400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chemeClr val="bg2">
                    <a:lumMod val="25000"/>
                  </a:schemeClr>
                </a:solidFill>
              </a:rPr>
              <a:t>Coherence</a:t>
            </a:r>
            <a:endParaRPr lang="ru-RU" b="1" dirty="0">
              <a:solidFill>
                <a:schemeClr val="bg2">
                  <a:lumMod val="25000"/>
                </a:schemeClr>
              </a:solidFill>
            </a:endParaRPr>
          </a:p>
        </p:txBody>
      </p:sp>
      <p:sp>
        <p:nvSpPr>
          <p:cNvPr id="3" name="Объект 2"/>
          <p:cNvSpPr>
            <a:spLocks noGrp="1"/>
          </p:cNvSpPr>
          <p:nvPr>
            <p:ph idx="1"/>
          </p:nvPr>
        </p:nvSpPr>
        <p:spPr/>
        <p:txBody>
          <a:bodyPr>
            <a:normAutofit fontScale="85000" lnSpcReduction="10000"/>
          </a:bodyPr>
          <a:lstStyle/>
          <a:p>
            <a:r>
              <a:rPr lang="en-US" dirty="0"/>
              <a:t>If cohesion is connected with surface texts </a:t>
            </a:r>
            <a:r>
              <a:rPr lang="en-US" b="1" dirty="0">
                <a:solidFill>
                  <a:schemeClr val="bg2">
                    <a:lumMod val="25000"/>
                  </a:schemeClr>
                </a:solidFill>
              </a:rPr>
              <a:t>coherence</a:t>
            </a:r>
            <a:r>
              <a:rPr lang="en-US" dirty="0"/>
              <a:t> concerns the ways in which concepts and relations (cause-result, reason, purpose, enablement, time), which underlie the surface text, are linked, relevant and used, to achieve efficient communication.</a:t>
            </a:r>
            <a:endParaRPr lang="ru-RU" dirty="0"/>
          </a:p>
          <a:p>
            <a:r>
              <a:rPr lang="en-US" dirty="0"/>
              <a:t>Coherence rests upon integration of all informative blocks of a text, it reveals all implications, in its boundaries all topics are developed. Due to coherence a text can be understood and interpreted by readers.</a:t>
            </a:r>
            <a:endParaRPr lang="ru-RU" dirty="0"/>
          </a:p>
          <a:p>
            <a:r>
              <a:rPr lang="en-US" dirty="0"/>
              <a:t>Loss of coherence and cohesion destroys a text.</a:t>
            </a:r>
            <a:endParaRPr lang="ru-RU" dirty="0"/>
          </a:p>
          <a:p>
            <a:endParaRPr lang="ru-RU" dirty="0"/>
          </a:p>
        </p:txBody>
      </p:sp>
    </p:spTree>
    <p:extLst>
      <p:ext uri="{BB962C8B-B14F-4D97-AF65-F5344CB8AC3E}">
        <p14:creationId xmlns:p14="http://schemas.microsoft.com/office/powerpoint/2010/main" val="24884625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chemeClr val="accent5">
                    <a:lumMod val="50000"/>
                  </a:schemeClr>
                </a:solidFill>
              </a:rPr>
              <a:t>Examples of allusion</a:t>
            </a:r>
            <a:endParaRPr lang="ru-RU" b="1" dirty="0">
              <a:solidFill>
                <a:schemeClr val="accent5">
                  <a:lumMod val="50000"/>
                </a:schemeClr>
              </a:solidFill>
            </a:endParaRPr>
          </a:p>
        </p:txBody>
      </p:sp>
      <p:sp>
        <p:nvSpPr>
          <p:cNvPr id="3" name="Объект 2"/>
          <p:cNvSpPr>
            <a:spLocks noGrp="1"/>
          </p:cNvSpPr>
          <p:nvPr>
            <p:ph idx="1"/>
          </p:nvPr>
        </p:nvSpPr>
        <p:spPr/>
        <p:txBody>
          <a:bodyPr/>
          <a:lstStyle/>
          <a:p>
            <a:pPr algn="just"/>
            <a:r>
              <a:rPr lang="en-US" sz="2000" dirty="0"/>
              <a:t>“They explained that by their studies of the past three months the pigs had succeeded in reducing the principles of Animalism to Seven Commandments. These Seven Commandments would now be inscribed on the wall; they would form an unalterable law by which all the animals on Animal Farm must live for ever after.” </a:t>
            </a:r>
            <a:r>
              <a:rPr lang="en-US" sz="2000" i="1" dirty="0"/>
              <a:t>(Orwell G. Animal Farm).</a:t>
            </a:r>
            <a:endParaRPr lang="ru-RU" sz="2000" dirty="0"/>
          </a:p>
          <a:p>
            <a:endParaRPr lang="ru-RU" dirty="0"/>
          </a:p>
        </p:txBody>
      </p:sp>
      <p:pic>
        <p:nvPicPr>
          <p:cNvPr id="4" name="Рисунок 3" descr="A photo showing the head and shoulders of a middle-aged man with black hair and a slim moustache.">
            <a:hlinkClick r:id="rId2" tooltip="&quot;A photo showing the head and shoulders of a middle-aged man with black hair and a slim moustache.&quot; "/>
          </p:cNvPr>
          <p:cNvPicPr/>
          <p:nvPr/>
        </p:nvPicPr>
        <p:blipFill>
          <a:blip r:embed="rId3">
            <a:extLst>
              <a:ext uri="{28A0092B-C50C-407E-A947-70E740481C1C}">
                <a14:useLocalDpi xmlns:a14="http://schemas.microsoft.com/office/drawing/2010/main" val="0"/>
              </a:ext>
            </a:extLst>
          </a:blip>
          <a:srcRect/>
          <a:stretch>
            <a:fillRect/>
          </a:stretch>
        </p:blipFill>
        <p:spPr bwMode="auto">
          <a:xfrm>
            <a:off x="827584" y="3645024"/>
            <a:ext cx="1800200" cy="2448272"/>
          </a:xfrm>
          <a:prstGeom prst="rect">
            <a:avLst/>
          </a:prstGeom>
          <a:noFill/>
          <a:ln>
            <a:noFill/>
          </a:ln>
        </p:spPr>
      </p:pic>
      <p:pic>
        <p:nvPicPr>
          <p:cNvPr id="5" name="Рисунок 4" descr="Картинки по запросу animal farm book cover"/>
          <p:cNvPicPr/>
          <p:nvPr/>
        </p:nvPicPr>
        <p:blipFill>
          <a:blip r:embed="rId4">
            <a:extLst>
              <a:ext uri="{28A0092B-C50C-407E-A947-70E740481C1C}">
                <a14:useLocalDpi xmlns:a14="http://schemas.microsoft.com/office/drawing/2010/main" val="0"/>
              </a:ext>
            </a:extLst>
          </a:blip>
          <a:srcRect/>
          <a:stretch>
            <a:fillRect/>
          </a:stretch>
        </p:blipFill>
        <p:spPr bwMode="auto">
          <a:xfrm>
            <a:off x="6084168" y="3525633"/>
            <a:ext cx="1944216" cy="2687054"/>
          </a:xfrm>
          <a:prstGeom prst="rect">
            <a:avLst/>
          </a:prstGeom>
          <a:noFill/>
          <a:ln>
            <a:noFill/>
          </a:ln>
        </p:spPr>
      </p:pic>
    </p:spTree>
    <p:extLst>
      <p:ext uri="{BB962C8B-B14F-4D97-AF65-F5344CB8AC3E}">
        <p14:creationId xmlns:p14="http://schemas.microsoft.com/office/powerpoint/2010/main" val="35429121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chemeClr val="accent5">
                    <a:lumMod val="50000"/>
                  </a:schemeClr>
                </a:solidFill>
              </a:rPr>
              <a:t>Examples of allusion</a:t>
            </a:r>
            <a:endParaRPr lang="ru-RU" b="1" dirty="0">
              <a:solidFill>
                <a:schemeClr val="accent5">
                  <a:lumMod val="50000"/>
                </a:schemeClr>
              </a:solidFill>
            </a:endParaRPr>
          </a:p>
        </p:txBody>
      </p:sp>
      <p:sp>
        <p:nvSpPr>
          <p:cNvPr id="3" name="Объект 2"/>
          <p:cNvSpPr>
            <a:spLocks noGrp="1"/>
          </p:cNvSpPr>
          <p:nvPr>
            <p:ph idx="1"/>
          </p:nvPr>
        </p:nvSpPr>
        <p:spPr/>
        <p:txBody>
          <a:bodyPr>
            <a:normAutofit/>
          </a:bodyPr>
          <a:lstStyle/>
          <a:p>
            <a:pPr algn="just"/>
            <a:r>
              <a:rPr lang="en-US" sz="2800" dirty="0"/>
              <a:t>“If you are an hour late, she will be terrified. She will think you are killed, or that some siren has caught you” </a:t>
            </a:r>
            <a:r>
              <a:rPr lang="en-US" sz="2800" i="1" dirty="0"/>
              <a:t>(Collier J</a:t>
            </a:r>
            <a:r>
              <a:rPr lang="en-US" sz="2800" i="1" dirty="0" smtClean="0"/>
              <a:t>. </a:t>
            </a:r>
            <a:r>
              <a:rPr lang="en-US" sz="2800" i="1" dirty="0"/>
              <a:t>The Chaser).</a:t>
            </a:r>
            <a:endParaRPr lang="ru-RU" sz="2800" dirty="0"/>
          </a:p>
          <a:p>
            <a:pPr algn="just"/>
            <a:endParaRPr lang="ru-RU" sz="28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3140968"/>
            <a:ext cx="6330280" cy="3314183"/>
          </a:xfrm>
          <a:prstGeom prst="rect">
            <a:avLst/>
          </a:prstGeom>
        </p:spPr>
      </p:pic>
    </p:spTree>
    <p:extLst>
      <p:ext uri="{BB962C8B-B14F-4D97-AF65-F5344CB8AC3E}">
        <p14:creationId xmlns:p14="http://schemas.microsoft.com/office/powerpoint/2010/main" val="2184176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chemeClr val="bg1">
                    <a:lumMod val="50000"/>
                  </a:schemeClr>
                </a:solidFill>
              </a:rPr>
              <a:t>Wholeness</a:t>
            </a:r>
            <a:endParaRPr lang="ru-RU" b="1" dirty="0">
              <a:solidFill>
                <a:schemeClr val="bg1">
                  <a:lumMod val="50000"/>
                </a:schemeClr>
              </a:solidFill>
            </a:endParaRPr>
          </a:p>
        </p:txBody>
      </p:sp>
      <p:sp>
        <p:nvSpPr>
          <p:cNvPr id="3" name="Объект 2"/>
          <p:cNvSpPr>
            <a:spLocks noGrp="1"/>
          </p:cNvSpPr>
          <p:nvPr>
            <p:ph idx="1"/>
          </p:nvPr>
        </p:nvSpPr>
        <p:spPr/>
        <p:txBody>
          <a:bodyPr>
            <a:normAutofit fontScale="55000" lnSpcReduction="20000"/>
          </a:bodyPr>
          <a:lstStyle/>
          <a:p>
            <a:pPr marL="0" indent="0">
              <a:buNone/>
            </a:pPr>
            <a:r>
              <a:rPr lang="en-US" b="1" dirty="0" smtClean="0"/>
              <a:t>      </a:t>
            </a:r>
            <a:r>
              <a:rPr lang="en-US" b="1" dirty="0" smtClean="0">
                <a:solidFill>
                  <a:schemeClr val="bg1">
                    <a:lumMod val="50000"/>
                  </a:schemeClr>
                </a:solidFill>
              </a:rPr>
              <a:t>Wholeness</a:t>
            </a:r>
            <a:r>
              <a:rPr lang="en-US" dirty="0" smtClean="0"/>
              <a:t> </a:t>
            </a:r>
            <a:r>
              <a:rPr lang="en-US" dirty="0"/>
              <a:t>of a text means integration of all its structural and semantic levels. Wholeness makes a text relatively complete and we perceive it as a unified continual object. This category comprises three components: unity of content, unity of form and unity of function.</a:t>
            </a:r>
            <a:endParaRPr lang="ru-RU" dirty="0"/>
          </a:p>
          <a:p>
            <a:endParaRPr lang="en-US" b="1" dirty="0" smtClean="0"/>
          </a:p>
          <a:p>
            <a:r>
              <a:rPr lang="en-US" b="1" dirty="0" smtClean="0">
                <a:solidFill>
                  <a:schemeClr val="bg1">
                    <a:lumMod val="50000"/>
                  </a:schemeClr>
                </a:solidFill>
              </a:rPr>
              <a:t>Unity </a:t>
            </a:r>
            <a:r>
              <a:rPr lang="en-US" b="1" dirty="0">
                <a:solidFill>
                  <a:schemeClr val="bg1">
                    <a:lumMod val="50000"/>
                  </a:schemeClr>
                </a:solidFill>
              </a:rPr>
              <a:t>of content</a:t>
            </a:r>
            <a:r>
              <a:rPr lang="en-US" dirty="0">
                <a:solidFill>
                  <a:schemeClr val="bg1">
                    <a:lumMod val="50000"/>
                  </a:schemeClr>
                </a:solidFill>
              </a:rPr>
              <a:t> </a:t>
            </a:r>
            <a:r>
              <a:rPr lang="en-US" dirty="0"/>
              <a:t>or semantic unity is revealed through representation of the text concept, through gradual development of the topic by movement from already known to new facts. It rests on the lexical level of the language. </a:t>
            </a:r>
            <a:endParaRPr lang="ru-RU" dirty="0"/>
          </a:p>
          <a:p>
            <a:r>
              <a:rPr lang="en-US" dirty="0"/>
              <a:t>Psycholinguists consider that a text is semantically integral if it can be abridged without serious damage to its general meaning.</a:t>
            </a:r>
            <a:endParaRPr lang="ru-RU" dirty="0"/>
          </a:p>
          <a:p>
            <a:r>
              <a:rPr lang="en-US" b="1" dirty="0">
                <a:solidFill>
                  <a:schemeClr val="bg1">
                    <a:lumMod val="50000"/>
                  </a:schemeClr>
                </a:solidFill>
              </a:rPr>
              <a:t>Unity of form</a:t>
            </a:r>
            <a:r>
              <a:rPr lang="en-US" dirty="0">
                <a:solidFill>
                  <a:schemeClr val="bg1">
                    <a:lumMod val="50000"/>
                  </a:schemeClr>
                </a:solidFill>
              </a:rPr>
              <a:t> </a:t>
            </a:r>
            <a:r>
              <a:rPr lang="en-US" dirty="0"/>
              <a:t>or grammatical unity is connected with morphological and syntactical level of the language. It is resulted by coordination of grammatical forms and relations, and depends on word order, correct usage of conjunctions, prepositions, pronouns.</a:t>
            </a:r>
            <a:endParaRPr lang="ru-RU" dirty="0"/>
          </a:p>
          <a:p>
            <a:r>
              <a:rPr lang="en-US" b="1" dirty="0">
                <a:solidFill>
                  <a:schemeClr val="bg1">
                    <a:lumMod val="50000"/>
                  </a:schemeClr>
                </a:solidFill>
              </a:rPr>
              <a:t>Unity of function </a:t>
            </a:r>
            <a:r>
              <a:rPr lang="en-US" dirty="0"/>
              <a:t>or communicative unity is represented by the author’s intention and results of its realization, esthetic effect of the text, its functional value, its ability to satisfy communicative expectations of the addressee.</a:t>
            </a:r>
            <a:endParaRPr lang="ru-RU" dirty="0"/>
          </a:p>
          <a:p>
            <a:endParaRPr lang="ru-RU" dirty="0"/>
          </a:p>
        </p:txBody>
      </p:sp>
    </p:spTree>
    <p:extLst>
      <p:ext uri="{BB962C8B-B14F-4D97-AF65-F5344CB8AC3E}">
        <p14:creationId xmlns:p14="http://schemas.microsoft.com/office/powerpoint/2010/main" val="2562320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chemeClr val="bg1">
                    <a:lumMod val="50000"/>
                  </a:schemeClr>
                </a:solidFill>
              </a:rPr>
              <a:t>Dividedness</a:t>
            </a:r>
            <a:endParaRPr lang="ru-RU" b="1" dirty="0">
              <a:solidFill>
                <a:schemeClr val="bg1">
                  <a:lumMod val="50000"/>
                </a:schemeClr>
              </a:solidFill>
            </a:endParaRPr>
          </a:p>
        </p:txBody>
      </p:sp>
      <p:sp>
        <p:nvSpPr>
          <p:cNvPr id="3" name="Объект 2"/>
          <p:cNvSpPr>
            <a:spLocks noGrp="1"/>
          </p:cNvSpPr>
          <p:nvPr>
            <p:ph idx="1"/>
          </p:nvPr>
        </p:nvSpPr>
        <p:spPr/>
        <p:txBody>
          <a:bodyPr>
            <a:normAutofit fontScale="92500" lnSpcReduction="20000"/>
          </a:bodyPr>
          <a:lstStyle/>
          <a:p>
            <a:r>
              <a:rPr lang="en-US" b="1" dirty="0">
                <a:solidFill>
                  <a:schemeClr val="bg1">
                    <a:lumMod val="50000"/>
                  </a:schemeClr>
                </a:solidFill>
              </a:rPr>
              <a:t>Dividedness</a:t>
            </a:r>
            <a:r>
              <a:rPr lang="en-US" dirty="0"/>
              <a:t> of the text is represented by the fact that it comprises relatively independent elements which serve as components of the whole text.</a:t>
            </a:r>
            <a:endParaRPr lang="ru-RU" dirty="0"/>
          </a:p>
          <a:p>
            <a:r>
              <a:rPr lang="en-US" dirty="0"/>
              <a:t>Every text has formal and semantic levels of dividedness.</a:t>
            </a:r>
            <a:endParaRPr lang="ru-RU" dirty="0"/>
          </a:p>
          <a:p>
            <a:r>
              <a:rPr lang="en-US" dirty="0"/>
              <a:t>At </a:t>
            </a:r>
            <a:r>
              <a:rPr lang="en-US" b="1" dirty="0">
                <a:solidFill>
                  <a:schemeClr val="bg1">
                    <a:lumMod val="50000"/>
                  </a:schemeClr>
                </a:solidFill>
              </a:rPr>
              <a:t>formal</a:t>
            </a:r>
            <a:r>
              <a:rPr lang="en-US" dirty="0"/>
              <a:t> level means of text dividedness include: rubrics, titles and subtitles, chapters, paragraphs, graphic means (font, italics, bold type).</a:t>
            </a:r>
            <a:endParaRPr lang="ru-RU" dirty="0"/>
          </a:p>
          <a:p>
            <a:r>
              <a:rPr lang="en-US" dirty="0"/>
              <a:t>At </a:t>
            </a:r>
            <a:r>
              <a:rPr lang="en-US" b="1" dirty="0">
                <a:solidFill>
                  <a:schemeClr val="bg1">
                    <a:lumMod val="50000"/>
                  </a:schemeClr>
                </a:solidFill>
              </a:rPr>
              <a:t>semantic</a:t>
            </a:r>
            <a:r>
              <a:rPr lang="en-US" dirty="0"/>
              <a:t> level texts are divided into super-phrasal unities, </a:t>
            </a:r>
            <a:r>
              <a:rPr lang="en-US" dirty="0" err="1"/>
              <a:t>microtopics</a:t>
            </a:r>
            <a:r>
              <a:rPr lang="en-US" dirty="0"/>
              <a:t>, semantic blocks, plot lines.</a:t>
            </a:r>
            <a:endParaRPr lang="ru-RU" dirty="0"/>
          </a:p>
          <a:p>
            <a:endParaRPr lang="ru-RU" dirty="0"/>
          </a:p>
        </p:txBody>
      </p:sp>
    </p:spTree>
    <p:extLst>
      <p:ext uri="{BB962C8B-B14F-4D97-AF65-F5344CB8AC3E}">
        <p14:creationId xmlns:p14="http://schemas.microsoft.com/office/powerpoint/2010/main" val="3893041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a:solidFill>
                  <a:schemeClr val="bg1">
                    <a:lumMod val="50000"/>
                  </a:schemeClr>
                </a:solidFill>
              </a:rPr>
              <a:t>Structural-and-thematic types of paragraphs</a:t>
            </a:r>
            <a:endParaRPr lang="ru-RU" dirty="0">
              <a:solidFill>
                <a:schemeClr val="bg1">
                  <a:lumMod val="50000"/>
                </a:schemeClr>
              </a:solidFill>
            </a:endParaRPr>
          </a:p>
        </p:txBody>
      </p:sp>
      <p:sp>
        <p:nvSpPr>
          <p:cNvPr id="3" name="Объект 2"/>
          <p:cNvSpPr>
            <a:spLocks noGrp="1"/>
          </p:cNvSpPr>
          <p:nvPr>
            <p:ph idx="1"/>
          </p:nvPr>
        </p:nvSpPr>
        <p:spPr/>
        <p:txBody>
          <a:bodyPr>
            <a:normAutofit fontScale="85000" lnSpcReduction="20000"/>
          </a:bodyPr>
          <a:lstStyle/>
          <a:p>
            <a:pPr lvl="0"/>
            <a:r>
              <a:rPr lang="en-US" dirty="0"/>
              <a:t>analytical-and-synthetic pattern (analytical part (explanation) is given in initial position, then the main idea is generalized);</a:t>
            </a:r>
            <a:endParaRPr lang="ru-RU" dirty="0"/>
          </a:p>
          <a:p>
            <a:pPr lvl="0"/>
            <a:r>
              <a:rPr lang="en-US" dirty="0"/>
              <a:t>synthetic-and-analytical pattern (at first some statement of generalized character is given, then it is explained);</a:t>
            </a:r>
            <a:endParaRPr lang="ru-RU" dirty="0"/>
          </a:p>
          <a:p>
            <a:pPr lvl="0"/>
            <a:r>
              <a:rPr lang="en-US" dirty="0"/>
              <a:t>circular pattern (the first sentence hints at the main idea, then it is explained and finally the author gives generalization that is close to the introductory part);</a:t>
            </a:r>
            <a:endParaRPr lang="ru-RU" dirty="0"/>
          </a:p>
          <a:p>
            <a:pPr lvl="0"/>
            <a:r>
              <a:rPr lang="en-US" dirty="0"/>
              <a:t>compositional juxtaposition  (first part of the paragraph has reference to the previous part and its second half foreshadows the following text).</a:t>
            </a:r>
            <a:endParaRPr lang="ru-RU" dirty="0"/>
          </a:p>
          <a:p>
            <a:endParaRPr lang="ru-RU" dirty="0"/>
          </a:p>
        </p:txBody>
      </p:sp>
    </p:spTree>
    <p:extLst>
      <p:ext uri="{BB962C8B-B14F-4D97-AF65-F5344CB8AC3E}">
        <p14:creationId xmlns:p14="http://schemas.microsoft.com/office/powerpoint/2010/main" val="2028756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chemeClr val="bg1">
                    <a:lumMod val="50000"/>
                  </a:schemeClr>
                </a:solidFill>
              </a:rPr>
              <a:t>T</a:t>
            </a:r>
            <a:r>
              <a:rPr lang="en-US" b="1" dirty="0" smtClean="0">
                <a:solidFill>
                  <a:schemeClr val="bg1">
                    <a:lumMod val="50000"/>
                  </a:schemeClr>
                </a:solidFill>
              </a:rPr>
              <a:t>itle </a:t>
            </a:r>
            <a:r>
              <a:rPr lang="en-US" b="1" dirty="0">
                <a:solidFill>
                  <a:schemeClr val="bg1">
                    <a:lumMod val="50000"/>
                  </a:schemeClr>
                </a:solidFill>
              </a:rPr>
              <a:t>or </a:t>
            </a:r>
            <a:r>
              <a:rPr lang="en-US" b="1" dirty="0" smtClean="0">
                <a:solidFill>
                  <a:schemeClr val="bg1">
                    <a:lumMod val="50000"/>
                  </a:schemeClr>
                </a:solidFill>
              </a:rPr>
              <a:t>Heading of the Text</a:t>
            </a:r>
            <a:endParaRPr lang="ru-RU" b="1" dirty="0">
              <a:solidFill>
                <a:schemeClr val="bg1">
                  <a:lumMod val="50000"/>
                </a:schemeClr>
              </a:solidFill>
            </a:endParaRPr>
          </a:p>
        </p:txBody>
      </p:sp>
      <p:sp>
        <p:nvSpPr>
          <p:cNvPr id="3" name="Объект 2"/>
          <p:cNvSpPr>
            <a:spLocks noGrp="1"/>
          </p:cNvSpPr>
          <p:nvPr>
            <p:ph idx="1"/>
          </p:nvPr>
        </p:nvSpPr>
        <p:spPr/>
        <p:txBody>
          <a:bodyPr>
            <a:normAutofit lnSpcReduction="10000"/>
          </a:bodyPr>
          <a:lstStyle/>
          <a:p>
            <a:pPr marL="0" indent="0">
              <a:buNone/>
            </a:pPr>
            <a:r>
              <a:rPr lang="en-US" dirty="0"/>
              <a:t>Headings are classified according to their formal and semantic peculiarities:</a:t>
            </a:r>
            <a:endParaRPr lang="ru-RU" dirty="0"/>
          </a:p>
          <a:p>
            <a:pPr lvl="0"/>
            <a:endParaRPr lang="en-US" dirty="0" smtClean="0"/>
          </a:p>
          <a:p>
            <a:pPr lvl="0"/>
            <a:r>
              <a:rPr lang="en-US" dirty="0" smtClean="0"/>
              <a:t>graphic</a:t>
            </a:r>
            <a:r>
              <a:rPr lang="en-US" dirty="0"/>
              <a:t>;</a:t>
            </a:r>
            <a:endParaRPr lang="ru-RU" dirty="0"/>
          </a:p>
          <a:p>
            <a:pPr lvl="0"/>
            <a:r>
              <a:rPr lang="en-US" dirty="0"/>
              <a:t>empty;</a:t>
            </a:r>
            <a:endParaRPr lang="ru-RU" dirty="0"/>
          </a:p>
          <a:p>
            <a:pPr lvl="0"/>
            <a:r>
              <a:rPr lang="en-US" dirty="0"/>
              <a:t>numerical;</a:t>
            </a:r>
            <a:endParaRPr lang="ru-RU" dirty="0"/>
          </a:p>
          <a:p>
            <a:pPr lvl="0"/>
            <a:r>
              <a:rPr lang="en-US" dirty="0"/>
              <a:t>verbal;</a:t>
            </a:r>
            <a:endParaRPr lang="ru-RU" dirty="0"/>
          </a:p>
          <a:p>
            <a:pPr lvl="0"/>
            <a:r>
              <a:rPr lang="en-US" dirty="0"/>
              <a:t>combined.</a:t>
            </a:r>
            <a:endParaRPr lang="ru-RU" dirty="0"/>
          </a:p>
          <a:p>
            <a:endParaRPr lang="ru-RU" dirty="0"/>
          </a:p>
        </p:txBody>
      </p:sp>
    </p:spTree>
    <p:extLst>
      <p:ext uri="{BB962C8B-B14F-4D97-AF65-F5344CB8AC3E}">
        <p14:creationId xmlns:p14="http://schemas.microsoft.com/office/powerpoint/2010/main" val="2762952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err="1" smtClean="0">
                <a:solidFill>
                  <a:srgbClr val="C00000"/>
                </a:solidFill>
              </a:rPr>
              <a:t>Informativity</a:t>
            </a:r>
            <a:r>
              <a:rPr lang="en-US" b="1" dirty="0">
                <a:solidFill>
                  <a:schemeClr val="accent2"/>
                </a:solidFill>
              </a:rPr>
              <a:t> </a:t>
            </a:r>
            <a:endParaRPr lang="ru-RU" b="1" dirty="0">
              <a:solidFill>
                <a:schemeClr val="accent2"/>
              </a:solidFill>
            </a:endParaRPr>
          </a:p>
        </p:txBody>
      </p:sp>
      <p:sp>
        <p:nvSpPr>
          <p:cNvPr id="3" name="Объект 2"/>
          <p:cNvSpPr>
            <a:spLocks noGrp="1"/>
          </p:cNvSpPr>
          <p:nvPr>
            <p:ph idx="1"/>
          </p:nvPr>
        </p:nvSpPr>
        <p:spPr/>
        <p:txBody>
          <a:bodyPr>
            <a:normAutofit/>
          </a:bodyPr>
          <a:lstStyle/>
          <a:p>
            <a:pPr marL="0" indent="0" algn="just">
              <a:buNone/>
            </a:pPr>
            <a:r>
              <a:rPr lang="en-US" sz="2000" b="1" dirty="0" err="1" smtClean="0">
                <a:solidFill>
                  <a:srgbClr val="C00000"/>
                </a:solidFill>
              </a:rPr>
              <a:t>Informativity</a:t>
            </a:r>
            <a:r>
              <a:rPr lang="en-US" sz="2000" dirty="0"/>
              <a:t> concerns the extent </a:t>
            </a:r>
            <a:r>
              <a:rPr lang="en-US" sz="2000" dirty="0" smtClean="0"/>
              <a:t>to which </a:t>
            </a:r>
            <a:r>
              <a:rPr lang="en-US" sz="2000" dirty="0"/>
              <a:t>the contents of a text are already known or expected as compared to unknown or unexpected. No matter how expected or predictable content may be, a text will always be informative at least to a certain degree due to </a:t>
            </a:r>
            <a:r>
              <a:rPr lang="en-US" sz="2000" dirty="0" smtClean="0"/>
              <a:t>unforeseen </a:t>
            </a:r>
            <a:r>
              <a:rPr lang="en-US" sz="2000" dirty="0"/>
              <a:t>variability. </a:t>
            </a:r>
            <a:endParaRPr lang="en-US" sz="2000" dirty="0" smtClean="0"/>
          </a:p>
          <a:p>
            <a:pPr marL="0" indent="0" algn="just">
              <a:buNone/>
            </a:pPr>
            <a:endParaRPr lang="ru-RU" sz="2000" dirty="0" smtClean="0"/>
          </a:p>
          <a:p>
            <a:pPr marL="0" indent="0" algn="just">
              <a:buNone/>
            </a:pPr>
            <a:endParaRPr lang="ru-RU" sz="2000" dirty="0"/>
          </a:p>
          <a:p>
            <a:pPr marL="0" indent="0" algn="just">
              <a:buNone/>
            </a:pPr>
            <a:endParaRPr lang="ru-RU" sz="2000" dirty="0"/>
          </a:p>
        </p:txBody>
      </p:sp>
      <p:pic>
        <p:nvPicPr>
          <p:cNvPr id="1027" name="Picture 3" descr="C:\Users\Admin\Downloads\информ..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852936"/>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119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2967</Words>
  <Application>Microsoft Office PowerPoint</Application>
  <PresentationFormat>Экран (4:3)</PresentationFormat>
  <Paragraphs>177</Paragraphs>
  <Slides>41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Тема Office</vt:lpstr>
      <vt:lpstr>TEXT LINGUISTICS</vt:lpstr>
      <vt:lpstr>Problems to be discussed</vt:lpstr>
      <vt:lpstr>Cohesion</vt:lpstr>
      <vt:lpstr>Coherence</vt:lpstr>
      <vt:lpstr>Wholeness</vt:lpstr>
      <vt:lpstr>Dividedness</vt:lpstr>
      <vt:lpstr>Structural-and-thematic types of paragraphs</vt:lpstr>
      <vt:lpstr>Title or Heading of the Text</vt:lpstr>
      <vt:lpstr>Informativity </vt:lpstr>
      <vt:lpstr>Subcategories of informativity </vt:lpstr>
      <vt:lpstr>Evaluation</vt:lpstr>
      <vt:lpstr>THE SCALE OF EVALUATION</vt:lpstr>
      <vt:lpstr>Evaluation includes the following components</vt:lpstr>
      <vt:lpstr>Emotiveness </vt:lpstr>
      <vt:lpstr>Language means of emotiveness </vt:lpstr>
      <vt:lpstr>Language means of emotiveness </vt:lpstr>
      <vt:lpstr>Examples of emotive microcontexts </vt:lpstr>
      <vt:lpstr>Examples of emotive microcontexts</vt:lpstr>
      <vt:lpstr>Examples of emotive microcontexts</vt:lpstr>
      <vt:lpstr>Continuum</vt:lpstr>
      <vt:lpstr>SUBCATEGORIES OF THE CATEGORY OF CONTINUUM</vt:lpstr>
      <vt:lpstr>PROSPECTION</vt:lpstr>
      <vt:lpstr>RETROSPECTION</vt:lpstr>
      <vt:lpstr>Subcategory of time </vt:lpstr>
      <vt:lpstr>Subcategory of space </vt:lpstr>
      <vt:lpstr>Intentionality</vt:lpstr>
      <vt:lpstr>Acceptability</vt:lpstr>
      <vt:lpstr>Text addressees </vt:lpstr>
      <vt:lpstr>Intertextuality</vt:lpstr>
      <vt:lpstr>Explanation by Graham Allen </vt:lpstr>
      <vt:lpstr>Deliberate and latent intertextuality</vt:lpstr>
      <vt:lpstr>Examples of intertextuality</vt:lpstr>
      <vt:lpstr>Examples of intertextuality</vt:lpstr>
      <vt:lpstr>Examples of intertextuality</vt:lpstr>
      <vt:lpstr>Types of intertextuality</vt:lpstr>
      <vt:lpstr>Allusion </vt:lpstr>
      <vt:lpstr>Examples of allusion</vt:lpstr>
      <vt:lpstr>Examples of allusion</vt:lpstr>
      <vt:lpstr>Examples of allusion</vt:lpstr>
      <vt:lpstr>Examples of allusion</vt:lpstr>
      <vt:lpstr>Examples of allusion</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LINGUISTICS</dc:title>
  <dc:creator>Admin</dc:creator>
  <cp:lastModifiedBy>Admin</cp:lastModifiedBy>
  <cp:revision>23</cp:revision>
  <dcterms:created xsi:type="dcterms:W3CDTF">2019-11-08T22:42:09Z</dcterms:created>
  <dcterms:modified xsi:type="dcterms:W3CDTF">2021-10-12T21:27:20Z</dcterms:modified>
</cp:coreProperties>
</file>