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layfair Display Semi Bold" panose="020B0604020202020204" charset="-52"/>
      <p:regular r:id="rId27"/>
    </p:embeddedFont>
    <p:embeddedFont>
      <p:font typeface="Public Sans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664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2248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Перехід НБУ до режиму цінової стабільності (IT)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26029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Передумови, виклики та перспективи повноцінного інфляційного таргетування в Україні у 2025–2028 роках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5126236"/>
            <a:ext cx="794623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</p:sp>
      <p:sp>
        <p:nvSpPr>
          <p:cNvPr id="6" name="Text 3"/>
          <p:cNvSpPr/>
          <p:nvPr/>
        </p:nvSpPr>
        <p:spPr>
          <a:xfrm>
            <a:off x="6399252" y="5185767"/>
            <a:ext cx="55649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ТЕМА 9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7173992" y="5118616"/>
            <a:ext cx="2064068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E1C2C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300674" y="5185767"/>
            <a:ext cx="181070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1C2C2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МОНЕТАРНА ПОЛІТИКА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27346"/>
            <a:ext cx="1020247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686878"/>
            <a:ext cx="78212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ВИКЛИК 2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2079784"/>
            <a:ext cx="122267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Зовнішнє фінансування: благо та ризик одночасно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299751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Масштабна зовнішня фінансова підтримка є необхідною умовою макроекономічної стабільності, однак створює специфічні ризики для монетарної трансмісії.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3855839"/>
            <a:ext cx="13042821" cy="2746415"/>
          </a:xfrm>
          <a:prstGeom prst="roundRect">
            <a:avLst>
              <a:gd name="adj" fmla="val 3035"/>
            </a:avLst>
          </a:prstGeom>
          <a:solidFill>
            <a:srgbClr val="F0DEDC"/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801410" y="3863459"/>
            <a:ext cx="4342448" cy="2731175"/>
          </a:xfrm>
          <a:prstGeom prst="roundRect">
            <a:avLst>
              <a:gd name="adj" fmla="val 3052"/>
            </a:avLst>
          </a:prstGeom>
          <a:solidFill>
            <a:srgbClr val="F0DEDC"/>
          </a:solidFill>
          <a:ln/>
        </p:spPr>
      </p:sp>
      <p:sp>
        <p:nvSpPr>
          <p:cNvPr id="8" name="Text 6"/>
          <p:cNvSpPr/>
          <p:nvPr/>
        </p:nvSpPr>
        <p:spPr>
          <a:xfrm>
            <a:off x="999768" y="40618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Позитивний канал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999768" y="4491038"/>
            <a:ext cx="394573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Надходження від МВФ, ЄС, США та союзників поповнюють резерви, фінансують дефіцит бюджету без монетарної емісії та підтримують курсову стабільність — ключову для дезінфляції.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5143857" y="3863459"/>
            <a:ext cx="4342567" cy="2731175"/>
          </a:xfrm>
          <a:prstGeom prst="rect">
            <a:avLst/>
          </a:prstGeom>
          <a:solidFill>
            <a:srgbClr val="F0DEDC"/>
          </a:solidFill>
          <a:ln/>
        </p:spPr>
      </p:sp>
      <p:sp>
        <p:nvSpPr>
          <p:cNvPr id="11" name="Shape 9"/>
          <p:cNvSpPr/>
          <p:nvPr/>
        </p:nvSpPr>
        <p:spPr>
          <a:xfrm>
            <a:off x="5143857" y="3863459"/>
            <a:ext cx="22860" cy="2731175"/>
          </a:xfrm>
          <a:prstGeom prst="roundRect">
            <a:avLst>
              <a:gd name="adj" fmla="val 364651"/>
            </a:avLst>
          </a:prstGeom>
          <a:solidFill>
            <a:srgbClr val="B2AAD2"/>
          </a:solidFill>
          <a:ln/>
        </p:spPr>
      </p:sp>
      <p:sp>
        <p:nvSpPr>
          <p:cNvPr id="12" name="Text 10"/>
          <p:cNvSpPr/>
          <p:nvPr/>
        </p:nvSpPr>
        <p:spPr>
          <a:xfrm>
            <a:off x="5342215" y="40618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Ризик залежності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5342215" y="4491038"/>
            <a:ext cx="394585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Непередбачуваність обсягів і строків надходжень ускладнює прогнозування монетарних умов. Раптове скорочення підтримки загрожує курсовим стрибком та інфляційним сплеском поза контролем НБУ.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9486424" y="3863459"/>
            <a:ext cx="4342567" cy="2731175"/>
          </a:xfrm>
          <a:prstGeom prst="rect">
            <a:avLst/>
          </a:prstGeom>
          <a:solidFill>
            <a:srgbClr val="F0DEDC"/>
          </a:solidFill>
          <a:ln/>
        </p:spPr>
      </p:sp>
      <p:sp>
        <p:nvSpPr>
          <p:cNvPr id="15" name="Shape 13"/>
          <p:cNvSpPr/>
          <p:nvPr/>
        </p:nvSpPr>
        <p:spPr>
          <a:xfrm>
            <a:off x="9486424" y="3863459"/>
            <a:ext cx="22860" cy="2731175"/>
          </a:xfrm>
          <a:prstGeom prst="roundRect">
            <a:avLst>
              <a:gd name="adj" fmla="val 364651"/>
            </a:avLst>
          </a:prstGeom>
          <a:solidFill>
            <a:srgbClr val="9AC0CA"/>
          </a:solidFill>
          <a:ln/>
        </p:spPr>
      </p:sp>
      <p:sp>
        <p:nvSpPr>
          <p:cNvPr id="16" name="Text 14"/>
          <p:cNvSpPr/>
          <p:nvPr/>
        </p:nvSpPr>
        <p:spPr>
          <a:xfrm>
            <a:off x="9684782" y="4061817"/>
            <a:ext cx="39183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Фіскально-монетарна взаємодія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684782" y="4491038"/>
            <a:ext cx="394585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Зовнішнє фінансування бюджету знижує тиск на монетарну фінансування дефіциту, проте не усуває його повністю — особливо в умовах розширення видатків на оборону.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139672" y="859274"/>
            <a:ext cx="677823" cy="218123"/>
          </a:xfrm>
          <a:prstGeom prst="roundRect">
            <a:avLst>
              <a:gd name="adj" fmla="val 20220"/>
            </a:avLst>
          </a:prstGeom>
          <a:solidFill>
            <a:srgbClr val="EEDDDD"/>
          </a:solidFill>
          <a:ln/>
        </p:spPr>
      </p:sp>
      <p:sp>
        <p:nvSpPr>
          <p:cNvPr id="3" name="Text 1"/>
          <p:cNvSpPr/>
          <p:nvPr/>
        </p:nvSpPr>
        <p:spPr>
          <a:xfrm>
            <a:off x="2218373" y="898565"/>
            <a:ext cx="520422" cy="139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ВИКЛИК 3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2139672" y="1112044"/>
            <a:ext cx="9873734" cy="410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Доларизація економіки: перешкода для монетарної трансмісії</a:t>
            </a:r>
            <a:endParaRPr lang="en-US" sz="2550" dirty="0"/>
          </a:p>
        </p:txBody>
      </p:sp>
      <p:sp>
        <p:nvSpPr>
          <p:cNvPr id="5" name="Text 3"/>
          <p:cNvSpPr/>
          <p:nvPr/>
        </p:nvSpPr>
        <p:spPr>
          <a:xfrm>
            <a:off x="2139672" y="1739146"/>
            <a:ext cx="1640681" cy="205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Масштаб проблеми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2139672" y="2030968"/>
            <a:ext cx="5548789" cy="522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Україна характеризується стійко високим рівнем фінансової доларизації: значна частка депозитів та кредитів деномінована в іноземній валюті. Це суттєво послаблює ефективність процентного каналу монетарної трансмісії — основного механізму IT.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2139672" y="2640687"/>
            <a:ext cx="1986082" cy="205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Чому це важливо для IT?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2139672" y="2932509"/>
            <a:ext cx="5548789" cy="522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Коли домогосподарства та підприємства орієнтуються на курс долара, а не на гривневі відсоткові ставки, зміна облікової ставки НБУ має обмежений прямий вплив на їх фінансову поведінку та інфляційні очікування.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9449872" y="2603063"/>
            <a:ext cx="1614488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45%</a:t>
            </a:r>
            <a:endParaRPr lang="en-US" sz="2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707" y="1782723"/>
            <a:ext cx="1968937" cy="1968937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9436894" y="3871198"/>
            <a:ext cx="1640681" cy="205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Валютні депозити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8016359" y="4163020"/>
            <a:ext cx="4481751" cy="348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Частка вкладів в іноземній валюті в загальному обсязі депозитів банківської системи</a:t>
            </a:r>
            <a:endParaRPr lang="en-US" sz="1000" dirty="0"/>
          </a:p>
        </p:txBody>
      </p:sp>
      <p:sp>
        <p:nvSpPr>
          <p:cNvPr id="13" name="Text 10"/>
          <p:cNvSpPr/>
          <p:nvPr/>
        </p:nvSpPr>
        <p:spPr>
          <a:xfrm>
            <a:off x="9449872" y="5538311"/>
            <a:ext cx="1614488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30%</a:t>
            </a:r>
            <a:endParaRPr lang="en-US" sz="255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707" y="4717971"/>
            <a:ext cx="1968937" cy="1968937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9436894" y="6806446"/>
            <a:ext cx="1640681" cy="205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Валютні кредити</a:t>
            </a:r>
            <a:endParaRPr lang="en-US" sz="1250" dirty="0"/>
          </a:p>
        </p:txBody>
      </p:sp>
      <p:sp>
        <p:nvSpPr>
          <p:cNvPr id="16" name="Text 12"/>
          <p:cNvSpPr/>
          <p:nvPr/>
        </p:nvSpPr>
        <p:spPr>
          <a:xfrm>
            <a:off x="8016359" y="7098268"/>
            <a:ext cx="4481751" cy="174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Частка кредитного портфеля в іноземній валюті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18473"/>
            <a:ext cx="1025366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178004"/>
            <a:ext cx="78724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ВИКЛИК 4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570911"/>
            <a:ext cx="987361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Фіскальний тиск на монетарну політику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248864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Масштабний бюджетний дефіцит воєнного часу створює системний конфлікт між фіскальними потребами держави та цілями монетарної стабільності НБУ.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46966"/>
            <a:ext cx="2425660" cy="149911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3790" y="50940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Дефіцит бюджету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93790" y="5523309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Видатки на оборону, безпеку та соціальну підтримку формують стійкий дефіцит державного бюджету понад 20% ВВП, що є безпрецедентним для мирного часу.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346966"/>
            <a:ext cx="2425660" cy="149911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223986" y="5094089"/>
            <a:ext cx="31658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Тиск на процентну ставку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223986" y="5523309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Уряд зацікавлений у низьких ставках для здешевлення обслуговування держборгу, що суперечить антиінфляційній логіці IT, яка вимагає позитивних реальних ставок.</a:t>
            </a:r>
            <a:endParaRPr lang="en-US" sz="15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346966"/>
            <a:ext cx="2425660" cy="149911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54302" y="50940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Ризик монетизації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654302" y="5523309"/>
            <a:ext cx="418230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 недостатнього зовнішнього фінансування виникає загроза монетизації дефіциту — прямого або непрямого фінансування бюджету НБУ, що руйнує антиінфляційний режим.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62745" y="577572"/>
            <a:ext cx="7565469" cy="42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Інфляційна динаміка: від шоку до стабілізації</a:t>
            </a:r>
            <a:endParaRPr lang="en-US" sz="2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745" y="1187291"/>
            <a:ext cx="10706100" cy="600105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745" y="1187291"/>
            <a:ext cx="10706100" cy="60010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62745" y="7286387"/>
            <a:ext cx="10704790" cy="3655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Графік демонструє інфляційний цикл: різке прискорення після початку повномасштабного вторгнення, дезінфляційний тренд 2023–2024 років та прогнозний шлях повернення до цілі 5% у трирічному горизонті. Пунктирна лінія позначає ціль гнучкого IT НБУ.</a:t>
            </a:r>
            <a:endParaRPr lang="en-US" sz="10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086" y="471011"/>
            <a:ext cx="6384131" cy="53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Чому гнучке IT, а не класичне?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5086" y="1301948"/>
            <a:ext cx="13260229" cy="510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Класичне IT передбачає повністю плаваючий курс, домінування цінової стабільності та мінімальне використання нестандартних інструментів. Умови воєнної України роблять таку модель неприйнятною на поточному етапі.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86" y="1978700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86" y="1978700"/>
            <a:ext cx="1048512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9867"/>
            <a:ext cx="1018365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Інституційні передумови повноцінного IT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5678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Успішне функціонування режиму IT потребує не лише відповідних макроекономічних умов, а й міцного інституційного фундаменту. НБУ досяг значного прогресу, проте окремі умови залишаються частково виконаними.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012758"/>
            <a:ext cx="4215289" cy="2099191"/>
          </a:xfrm>
          <a:prstGeom prst="roundRect">
            <a:avLst>
              <a:gd name="adj" fmla="val 5227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793790" y="2989898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6" name="Shape 4"/>
          <p:cNvSpPr/>
          <p:nvPr/>
        </p:nvSpPr>
        <p:spPr>
          <a:xfrm>
            <a:off x="2603778" y="271510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1C2C2">
              <a:alpha val="50000"/>
            </a:srgbClr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2372" y="2893695"/>
            <a:ext cx="238125" cy="23812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15008" y="35088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Незалежність НБУ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15008" y="3938111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Законодавчо закріплена операційна та інституційна незалежність.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Статус: виконано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207437" y="3012758"/>
            <a:ext cx="4215408" cy="2099191"/>
          </a:xfrm>
          <a:prstGeom prst="roundRect">
            <a:avLst>
              <a:gd name="adj" fmla="val 5227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5207437" y="2989898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12" name="Shape 9"/>
          <p:cNvSpPr/>
          <p:nvPr/>
        </p:nvSpPr>
        <p:spPr>
          <a:xfrm>
            <a:off x="7017425" y="271510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CCC4EC">
              <a:alpha val="50000"/>
            </a:srgbClr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018" y="2893695"/>
            <a:ext cx="238125" cy="238125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428655" y="3508891"/>
            <a:ext cx="32211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Прозорість та комунікація</a:t>
            </a:r>
            <a:endParaRPr lang="en-US" sz="1950" dirty="0"/>
          </a:p>
        </p:txBody>
      </p:sp>
      <p:sp>
        <p:nvSpPr>
          <p:cNvPr id="15" name="Text 11"/>
          <p:cNvSpPr/>
          <p:nvPr/>
        </p:nvSpPr>
        <p:spPr>
          <a:xfrm>
            <a:off x="5428655" y="3938111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Інфляційні звіти, прес-конференції, прогнозні треки.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Статус: виконано</a:t>
            </a:r>
            <a:endParaRPr lang="en-US" sz="1550" dirty="0"/>
          </a:p>
        </p:txBody>
      </p:sp>
      <p:sp>
        <p:nvSpPr>
          <p:cNvPr id="16" name="Shape 12"/>
          <p:cNvSpPr/>
          <p:nvPr/>
        </p:nvSpPr>
        <p:spPr>
          <a:xfrm>
            <a:off x="9621203" y="3012758"/>
            <a:ext cx="4215289" cy="2099191"/>
          </a:xfrm>
          <a:prstGeom prst="roundRect">
            <a:avLst>
              <a:gd name="adj" fmla="val 5227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7" name="Shape 13"/>
          <p:cNvSpPr/>
          <p:nvPr/>
        </p:nvSpPr>
        <p:spPr>
          <a:xfrm>
            <a:off x="9621203" y="2989898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</p:sp>
      <p:sp>
        <p:nvSpPr>
          <p:cNvPr id="18" name="Shape 14"/>
          <p:cNvSpPr/>
          <p:nvPr/>
        </p:nvSpPr>
        <p:spPr>
          <a:xfrm>
            <a:off x="11431191" y="2715101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B4DAE4">
              <a:alpha val="50000"/>
            </a:srgbClr>
          </a:solidFill>
          <a:ln/>
        </p:spPr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9784" y="2893695"/>
            <a:ext cx="238125" cy="238125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42421" y="3508891"/>
            <a:ext cx="25874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Розвиток фін. ринків</a:t>
            </a:r>
            <a:endParaRPr lang="en-US" sz="1950" dirty="0"/>
          </a:p>
        </p:txBody>
      </p:sp>
      <p:sp>
        <p:nvSpPr>
          <p:cNvPr id="21" name="Text 16"/>
          <p:cNvSpPr/>
          <p:nvPr/>
        </p:nvSpPr>
        <p:spPr>
          <a:xfrm>
            <a:off x="9842421" y="3938111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Глибина ОВДП-ринку, міжбанківський ринок.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Статус: частково</a:t>
            </a:r>
            <a:endParaRPr lang="en-US" sz="1550" dirty="0"/>
          </a:p>
        </p:txBody>
      </p:sp>
      <p:sp>
        <p:nvSpPr>
          <p:cNvPr id="22" name="Shape 17"/>
          <p:cNvSpPr/>
          <p:nvPr/>
        </p:nvSpPr>
        <p:spPr>
          <a:xfrm>
            <a:off x="793790" y="5607963"/>
            <a:ext cx="6422112" cy="1781651"/>
          </a:xfrm>
          <a:prstGeom prst="roundRect">
            <a:avLst>
              <a:gd name="adj" fmla="val 6159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23" name="Shape 18"/>
          <p:cNvSpPr/>
          <p:nvPr/>
        </p:nvSpPr>
        <p:spPr>
          <a:xfrm>
            <a:off x="793790" y="5585103"/>
            <a:ext cx="6422112" cy="91440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24" name="Shape 19"/>
          <p:cNvSpPr/>
          <p:nvPr/>
        </p:nvSpPr>
        <p:spPr>
          <a:xfrm>
            <a:off x="3707130" y="5310307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1C2C2">
              <a:alpha val="50000"/>
            </a:srgbClr>
          </a:solidFill>
          <a:ln/>
        </p:spPr>
      </p:sp>
      <p:pic>
        <p:nvPicPr>
          <p:cNvPr id="2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5724" y="5488900"/>
            <a:ext cx="238125" cy="238125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1015008" y="61040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Де-доларизація</a:t>
            </a:r>
            <a:endParaRPr lang="en-US" sz="1950" dirty="0"/>
          </a:p>
        </p:txBody>
      </p:sp>
      <p:sp>
        <p:nvSpPr>
          <p:cNvPr id="27" name="Text 21"/>
          <p:cNvSpPr/>
          <p:nvPr/>
        </p:nvSpPr>
        <p:spPr>
          <a:xfrm>
            <a:off x="1015008" y="6533317"/>
            <a:ext cx="597967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Зміцнення гривні як засобу заощадження.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Статус: в процесі</a:t>
            </a:r>
            <a:endParaRPr lang="en-US" sz="1550" dirty="0"/>
          </a:p>
        </p:txBody>
      </p:sp>
      <p:sp>
        <p:nvSpPr>
          <p:cNvPr id="28" name="Shape 22"/>
          <p:cNvSpPr/>
          <p:nvPr/>
        </p:nvSpPr>
        <p:spPr>
          <a:xfrm>
            <a:off x="7414260" y="5607963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29" name="Shape 23"/>
          <p:cNvSpPr/>
          <p:nvPr/>
        </p:nvSpPr>
        <p:spPr>
          <a:xfrm>
            <a:off x="7414260" y="5585103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30" name="Shape 24"/>
          <p:cNvSpPr/>
          <p:nvPr/>
        </p:nvSpPr>
        <p:spPr>
          <a:xfrm>
            <a:off x="10327719" y="5310307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CCC4EC">
              <a:alpha val="50000"/>
            </a:srgbClr>
          </a:solidFill>
          <a:ln/>
        </p:spPr>
      </p:sp>
      <p:pic>
        <p:nvPicPr>
          <p:cNvPr id="31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06313" y="5488900"/>
            <a:ext cx="238125" cy="238125"/>
          </a:xfrm>
          <a:prstGeom prst="rect">
            <a:avLst/>
          </a:prstGeom>
        </p:spPr>
      </p:pic>
      <p:sp>
        <p:nvSpPr>
          <p:cNvPr id="32" name="Text 25"/>
          <p:cNvSpPr/>
          <p:nvPr/>
        </p:nvSpPr>
        <p:spPr>
          <a:xfrm>
            <a:off x="7635478" y="6104096"/>
            <a:ext cx="28363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Фіскальна координація</a:t>
            </a:r>
            <a:endParaRPr lang="en-US" sz="1950" dirty="0"/>
          </a:p>
        </p:txBody>
      </p:sp>
      <p:sp>
        <p:nvSpPr>
          <p:cNvPr id="33" name="Text 26"/>
          <p:cNvSpPr/>
          <p:nvPr/>
        </p:nvSpPr>
        <p:spPr>
          <a:xfrm>
            <a:off x="7635478" y="653331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Узгодженість бюджетної та монетарної політики.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Статус: потребує посилення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548640"/>
            <a:ext cx="11860649" cy="618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Стратегія НБУ на 2025–2028: ключові пріоритети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3237905" y="1561862"/>
            <a:ext cx="1630799" cy="1455539"/>
          </a:xfrm>
          <a:prstGeom prst="roundRect">
            <a:avLst>
              <a:gd name="adj" fmla="val 5711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3914180" y="2115622"/>
            <a:ext cx="278249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5066586" y="1759744"/>
            <a:ext cx="3843218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Відновлення курсової гнучкості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066586" y="2187297"/>
            <a:ext cx="8574286" cy="632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Поступове скасування залишкових валютних обмежень відповідно до стабілізації платіжного балансу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4967645" y="3007876"/>
            <a:ext cx="8772168" cy="11430"/>
          </a:xfrm>
          <a:prstGeom prst="roundRect">
            <a:avLst>
              <a:gd name="adj" fmla="val 727282"/>
            </a:avLst>
          </a:prstGeom>
          <a:solidFill>
            <a:srgbClr val="E1C2C2"/>
          </a:solidFill>
          <a:ln/>
        </p:spPr>
      </p:sp>
      <p:sp>
        <p:nvSpPr>
          <p:cNvPr id="8" name="Shape 6"/>
          <p:cNvSpPr/>
          <p:nvPr/>
        </p:nvSpPr>
        <p:spPr>
          <a:xfrm>
            <a:off x="2422446" y="3116342"/>
            <a:ext cx="3261717" cy="1455539"/>
          </a:xfrm>
          <a:prstGeom prst="roundRect">
            <a:avLst>
              <a:gd name="adj" fmla="val 5711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3914180" y="3670102"/>
            <a:ext cx="278249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5882045" y="3314224"/>
            <a:ext cx="266069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Заякорення очікувань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5882045" y="3741777"/>
            <a:ext cx="7758827" cy="632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Посилення довіри до цілі 5% через послідовну комунікаційну стратегію та виконання прогнозних траєкторій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5783104" y="4562356"/>
            <a:ext cx="7956709" cy="11430"/>
          </a:xfrm>
          <a:prstGeom prst="roundRect">
            <a:avLst>
              <a:gd name="adj" fmla="val 727282"/>
            </a:avLst>
          </a:prstGeom>
          <a:solidFill>
            <a:srgbClr val="CCC4EC"/>
          </a:solidFill>
          <a:ln/>
        </p:spPr>
      </p:sp>
      <p:sp>
        <p:nvSpPr>
          <p:cNvPr id="13" name="Shape 11"/>
          <p:cNvSpPr/>
          <p:nvPr/>
        </p:nvSpPr>
        <p:spPr>
          <a:xfrm>
            <a:off x="1606987" y="4670822"/>
            <a:ext cx="4892635" cy="1455539"/>
          </a:xfrm>
          <a:prstGeom prst="roundRect">
            <a:avLst>
              <a:gd name="adj" fmla="val 5711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3914180" y="5224582"/>
            <a:ext cx="278249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3"/>
          <p:cNvSpPr/>
          <p:nvPr/>
        </p:nvSpPr>
        <p:spPr>
          <a:xfrm>
            <a:off x="6697504" y="4868704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Де-доларизація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6697504" y="5296257"/>
            <a:ext cx="6943368" cy="632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Стимулювання гривневих заощаджень через позитивні реальні ставки та розвиток внутрішнього боргового ринку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6598563" y="6116836"/>
            <a:ext cx="7141250" cy="11430"/>
          </a:xfrm>
          <a:prstGeom prst="roundRect">
            <a:avLst>
              <a:gd name="adj" fmla="val 727282"/>
            </a:avLst>
          </a:prstGeom>
          <a:solidFill>
            <a:srgbClr val="B4DAE4"/>
          </a:solidFill>
          <a:ln/>
        </p:spPr>
      </p:sp>
      <p:sp>
        <p:nvSpPr>
          <p:cNvPr id="18" name="Shape 16"/>
          <p:cNvSpPr/>
          <p:nvPr/>
        </p:nvSpPr>
        <p:spPr>
          <a:xfrm>
            <a:off x="791647" y="6225302"/>
            <a:ext cx="6523553" cy="1455539"/>
          </a:xfrm>
          <a:prstGeom prst="roundRect">
            <a:avLst>
              <a:gd name="adj" fmla="val 5711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3914299" y="6779062"/>
            <a:ext cx="278249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2150" dirty="0"/>
          </a:p>
        </p:txBody>
      </p:sp>
      <p:sp>
        <p:nvSpPr>
          <p:cNvPr id="20" name="Text 18"/>
          <p:cNvSpPr/>
          <p:nvPr/>
        </p:nvSpPr>
        <p:spPr>
          <a:xfrm>
            <a:off x="7513082" y="6423184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Повноцінне IT</a:t>
            </a:r>
            <a:endParaRPr lang="en-US" sz="1900" dirty="0"/>
          </a:p>
        </p:txBody>
      </p:sp>
      <p:sp>
        <p:nvSpPr>
          <p:cNvPr id="21" name="Text 19"/>
          <p:cNvSpPr/>
          <p:nvPr/>
        </p:nvSpPr>
        <p:spPr>
          <a:xfrm>
            <a:off x="7513082" y="6850737"/>
            <a:ext cx="6127790" cy="632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Перехід до класичного режиму IT за умов сталого миру, відновлення економіки та зміцнення інституцій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98069"/>
            <a:ext cx="1230225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Ризики для досягнення інфляційної цілі 2025–2028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14982"/>
            <a:ext cx="6422231" cy="1809036"/>
          </a:xfrm>
          <a:prstGeom prst="roundRect">
            <a:avLst>
              <a:gd name="adj" fmla="val 460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99768" y="2920960"/>
            <a:ext cx="2906554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🔴 Ескалація конфлікту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365421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Нові масштабні руйнування інфраструктури, примусова мобілізація та скорочення виробничого потенціалу можуть генерувати некеровані пропозиційні шоки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714982"/>
            <a:ext cx="6422231" cy="1809036"/>
          </a:xfrm>
          <a:prstGeom prst="roundRect">
            <a:avLst>
              <a:gd name="adj" fmla="val 4608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7620357" y="2920960"/>
            <a:ext cx="3649504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🟠 Розрив зовн. фінансування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3365421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Затримки або скорочення допомоги від партнерів може призвести до різкої курсової корекції та відповідного інфляційного сплеску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4722376"/>
            <a:ext cx="6422231" cy="1809036"/>
          </a:xfrm>
          <a:prstGeom prst="roundRect">
            <a:avLst>
              <a:gd name="adj" fmla="val 4608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999768" y="4928354"/>
            <a:ext cx="3219807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🟠 Фіскальне домінування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99768" y="5372814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Тиск на НБУ щодо монетизації бюджетного дефіциту ставить під загрозу функціональну незалежність та антиінфляційний мандат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4722376"/>
            <a:ext cx="6422231" cy="1809036"/>
          </a:xfrm>
          <a:prstGeom prst="roundRect">
            <a:avLst>
              <a:gd name="adj" fmla="val 460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7620357" y="4928354"/>
            <a:ext cx="3207306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🟡 Дисякорення очікувань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20357" y="5372814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Будь-яке відхилення інфляції вище 10% протягом тривалого часу може підірвати довіру до цілі та унеможливити повернення до IT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616" y="1214199"/>
            <a:ext cx="13111163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Міжнародний досвід: IT у країнах з вразливою економікою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4616" y="2128123"/>
            <a:ext cx="13161169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Досвід країн, які запроваджували IT в умовах структурних шоків, надає важливі уроки для України.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434" y="2799100"/>
            <a:ext cx="275511" cy="27551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31476" y="2793444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Ізраїль (1992)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31476" y="3250287"/>
            <a:ext cx="5759648" cy="848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Поступовий перехід до IT в умовах підвищеної геополітичної невизначеності. Ключовий урок: послідовність і терпіння у зниженні цілі.</a:t>
            </a:r>
            <a:endParaRPr lang="en-US" sz="1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434" y="4444544"/>
            <a:ext cx="275511" cy="27551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331476" y="4438888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Польща (1998)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1331476" y="4895731"/>
            <a:ext cx="5759648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IT після трансформаційного шоку. Ефективна координація з фіскальною консолідацією стала запорукою успіху.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3434" y="5807095"/>
            <a:ext cx="275511" cy="27551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331476" y="5801439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Грузія (2009)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1331476" y="6258282"/>
            <a:ext cx="5759648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Запровадження IT після воєнного конфлікту. Демонструє можливість успішного IT за неповної інституційної зрілості.</a:t>
            </a:r>
            <a:endParaRPr lang="en-US" sz="1400" dirty="0"/>
          </a:p>
        </p:txBody>
      </p:sp>
      <p:sp>
        <p:nvSpPr>
          <p:cNvPr id="13" name="Text 8"/>
          <p:cNvSpPr/>
          <p:nvPr/>
        </p:nvSpPr>
        <p:spPr>
          <a:xfrm>
            <a:off x="7822406" y="2793444"/>
            <a:ext cx="6080998" cy="848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i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"Успішне IT в умовах структурних вразливостей вимагає гнучкості рамок, а не відмови від них. Ціль залишається незмінною — змінюється інструментарій."</a:t>
            </a:r>
            <a:endParaRPr lang="en-US" sz="1400" dirty="0"/>
          </a:p>
        </p:txBody>
      </p:sp>
      <p:sp>
        <p:nvSpPr>
          <p:cNvPr id="14" name="Text 9"/>
          <p:cNvSpPr/>
          <p:nvPr/>
        </p:nvSpPr>
        <p:spPr>
          <a:xfrm>
            <a:off x="7822406" y="3794998"/>
            <a:ext cx="6080998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— МВФ, World Economic Outlook, 2023</a:t>
            </a:r>
            <a:endParaRPr lang="en-US" sz="1400" dirty="0"/>
          </a:p>
        </p:txBody>
      </p:sp>
      <p:sp>
        <p:nvSpPr>
          <p:cNvPr id="15" name="Shape 10"/>
          <p:cNvSpPr/>
          <p:nvPr/>
        </p:nvSpPr>
        <p:spPr>
          <a:xfrm>
            <a:off x="7546896" y="2793444"/>
            <a:ext cx="22860" cy="1284446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16" name="Shape 11"/>
          <p:cNvSpPr/>
          <p:nvPr/>
        </p:nvSpPr>
        <p:spPr>
          <a:xfrm>
            <a:off x="7546896" y="4269105"/>
            <a:ext cx="6356509" cy="1309092"/>
          </a:xfrm>
          <a:prstGeom prst="roundRect">
            <a:avLst>
              <a:gd name="adj" fmla="val 5893"/>
            </a:avLst>
          </a:prstGeom>
          <a:solidFill>
            <a:srgbClr val="E6CCCC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490" y="4543544"/>
            <a:ext cx="229553" cy="18359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143637" y="4484846"/>
            <a:ext cx="5576173" cy="848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Висновок:</a:t>
            </a:r>
            <a:r>
              <a:rPr lang="en-US" sz="14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Жодна з успішних країн не запроваджувала «чисте» IT одночасно з системними шоками. Гнучкість на етапі переходу є нормою, а не відхиленням.</a:t>
            </a:r>
            <a:endParaRPr 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8674" y="453033"/>
            <a:ext cx="9657278" cy="514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Умови переходу від гнучкого до повноцінного IT</a:t>
            </a:r>
            <a:endParaRPr lang="en-US" sz="3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01" y="1241465"/>
            <a:ext cx="10576560" cy="661463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8688" y="4230838"/>
            <a:ext cx="2180568" cy="730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3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Де‑доларизація &lt;30%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24308" y="7027349"/>
            <a:ext cx="2180567" cy="730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Фіскальна консолідація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0160535" y="4229417"/>
            <a:ext cx="2180568" cy="730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Курсова лібералізація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6224308" y="1339115"/>
            <a:ext cx="2180567" cy="730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Стала інфляція ~5%</a:t>
            </a:r>
            <a:endParaRPr lang="en-US" sz="2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2319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Структура аналізу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4010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Ця презентація розкриває логіку еволюційного переходу НБУ до режиму інфляційного таргетування — від фіксованого обмінного курсу до гнучкого IT в умовах воєнної економіки.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59842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912751"/>
            <a:ext cx="6422231" cy="22860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0576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Еволюція режимів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448687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Фіксація → керована гнучкість → гнучке IT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414379" y="359842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3912751"/>
            <a:ext cx="6422231" cy="22860"/>
          </a:xfrm>
          <a:prstGeom prst="rect">
            <a:avLst/>
          </a:prstGeom>
          <a:solidFill>
            <a:srgbClr val="CCC4EC"/>
          </a:solidFill>
          <a:ln/>
        </p:spPr>
      </p:sp>
      <p:sp>
        <p:nvSpPr>
          <p:cNvPr id="10" name="Text 8"/>
          <p:cNvSpPr/>
          <p:nvPr/>
        </p:nvSpPr>
        <p:spPr>
          <a:xfrm>
            <a:off x="7414379" y="4057650"/>
            <a:ext cx="293989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Параметри IT 2024–2028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14379" y="448687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Ціль 5%, горизонт 3 роки, роль інтервенцій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15159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5465921"/>
            <a:ext cx="6422231" cy="22860"/>
          </a:xfrm>
          <a:prstGeom prst="rect">
            <a:avLst/>
          </a:prstGeom>
          <a:solidFill>
            <a:srgbClr val="B4DAE4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610820"/>
            <a:ext cx="25095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Структурні виклики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790" y="604004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Війна, енергошоки, доларизація, фіскальний тиск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414379" y="515159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379" y="5465921"/>
            <a:ext cx="6422231" cy="22860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18" name="Text 16"/>
          <p:cNvSpPr/>
          <p:nvPr/>
        </p:nvSpPr>
        <p:spPr>
          <a:xfrm>
            <a:off x="7414379" y="56108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Чому гнучке IT?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414379" y="604004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Аргументація на користь адаптованої моделі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1128" y="1105853"/>
            <a:ext cx="4280178" cy="534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Ключові висновки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171128" y="1862257"/>
            <a:ext cx="7774543" cy="510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Гнучке IT НБУ — це не компроміс із принципами, а адаптована відповідь на безпрецедентні виклики.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171128" y="2538413"/>
            <a:ext cx="385167" cy="385167"/>
          </a:xfrm>
          <a:prstGeom prst="roundRect">
            <a:avLst>
              <a:gd name="adj" fmla="val 18669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524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6235303" y="2570440"/>
            <a:ext cx="256699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703933" y="2597229"/>
            <a:ext cx="2688193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Еволюція є закономірною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703933" y="2953226"/>
            <a:ext cx="7241738" cy="510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Шлях від фіксації через керовану гнучкість до IT відображає поетапне нарощення інституційної спроможності НБУ та відповідність міжнародній практиці.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6171128" y="3758565"/>
            <a:ext cx="385167" cy="385167"/>
          </a:xfrm>
          <a:prstGeom prst="roundRect">
            <a:avLst>
              <a:gd name="adj" fmla="val 18669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524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10" name="Text 7"/>
          <p:cNvSpPr/>
          <p:nvPr/>
        </p:nvSpPr>
        <p:spPr>
          <a:xfrm>
            <a:off x="6235303" y="3790593"/>
            <a:ext cx="256699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6703933" y="3817382"/>
            <a:ext cx="2448997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Ціль 5% є реалістичною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6703933" y="4173379"/>
            <a:ext cx="7241738" cy="510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 умов збереження зовнішнього фінансування, фіскальної дисципліни та відсутності нових масштабних шоків — горизонт трьох років є достатнім.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6171128" y="4978717"/>
            <a:ext cx="385167" cy="385167"/>
          </a:xfrm>
          <a:prstGeom prst="roundRect">
            <a:avLst>
              <a:gd name="adj" fmla="val 18669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524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6235303" y="5010745"/>
            <a:ext cx="256699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703933" y="5037534"/>
            <a:ext cx="2614851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Гнучкість — не слабкість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6703933" y="5393531"/>
            <a:ext cx="7241738" cy="510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Активні валютні інтервенції та множинні цілі є виправданими в умовах структурних вразливостей і не суперечать ідеології IT.</a:t>
            </a:r>
            <a:endParaRPr lang="en-US" sz="1300" dirty="0"/>
          </a:p>
        </p:txBody>
      </p:sp>
      <p:sp>
        <p:nvSpPr>
          <p:cNvPr id="17" name="Shape 14"/>
          <p:cNvSpPr/>
          <p:nvPr/>
        </p:nvSpPr>
        <p:spPr>
          <a:xfrm>
            <a:off x="6171128" y="6198870"/>
            <a:ext cx="385167" cy="385167"/>
          </a:xfrm>
          <a:prstGeom prst="roundRect">
            <a:avLst>
              <a:gd name="adj" fmla="val 18669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524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6235303" y="6230898"/>
            <a:ext cx="256699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6703933" y="6257687"/>
            <a:ext cx="2659737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IT — це шлях до стійкості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6703933" y="6613684"/>
            <a:ext cx="7241738" cy="510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Послідовне дотримання рамок гнучкого IT формує довіру, знижує доларизацію та створює фундамент для повоєнного економічного відновлення.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6087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Що таке інфляційне таргетування?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50915" y="2613898"/>
            <a:ext cx="3821906" cy="4539496"/>
          </a:xfrm>
          <a:prstGeom prst="roundRect">
            <a:avLst>
              <a:gd name="adj" fmla="val 3739"/>
            </a:avLst>
          </a:prstGeom>
          <a:solidFill>
            <a:srgbClr val="B05B5C"/>
          </a:solidFill>
          <a:ln/>
        </p:spPr>
      </p:sp>
      <p:sp>
        <p:nvSpPr>
          <p:cNvPr id="5" name="Text 2"/>
          <p:cNvSpPr/>
          <p:nvPr/>
        </p:nvSpPr>
        <p:spPr>
          <a:xfrm>
            <a:off x="849273" y="28122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Визначення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849273" y="3320772"/>
            <a:ext cx="342519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Режим монетарної політики, за якого центральний банк публічно оголошує кількісну ціль щодо інфляції та підпорядковує їй інструменти грошово-кредитної політики, насамперед ключову процентну ставку.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821674" y="2812256"/>
            <a:ext cx="35361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Ключові елементи класичного IT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4821674" y="3630930"/>
            <a:ext cx="3536156" cy="3453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Цінова стабільність як пріоритетна ціль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Інституційна незалежність центрального банку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Прозорість і підзвітність перед суспільством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Гнучкий обмінний курс як буфер зовнішніх шоків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Прогнозно-орієнтована комунікаційна стратегія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616" y="571500"/>
            <a:ext cx="10090309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Еволюція режимів монетарної політики НБУ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4616" y="1485424"/>
            <a:ext cx="13161169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Україна пройшла тривалий шлях трансформації від жорсткої фіксації валютного курсу до сучасного гнучкого інфляційного таргетування, кожен етап якого відображав зміну структурних умов та інституційної спроможності.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303770" y="2242423"/>
            <a:ext cx="22860" cy="5415558"/>
          </a:xfrm>
          <a:prstGeom prst="roundRect">
            <a:avLst>
              <a:gd name="adj" fmla="val 337466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6580406" y="2437567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C7A8A8"/>
          </a:solidFill>
          <a:ln/>
        </p:spPr>
      </p:sp>
      <p:sp>
        <p:nvSpPr>
          <p:cNvPr id="6" name="Shape 4"/>
          <p:cNvSpPr/>
          <p:nvPr/>
        </p:nvSpPr>
        <p:spPr>
          <a:xfrm>
            <a:off x="7108567" y="2242423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651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7177385" y="2276832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4100989" y="2305526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До 2014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734616" y="2694384"/>
            <a:ext cx="5662255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Фіксований обмінний курс. Курс як номінальний якір. Інфляційні цілі відсутні.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7498973" y="3512106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B2AAD2"/>
          </a:solidFill>
          <a:ln/>
        </p:spPr>
      </p:sp>
      <p:sp>
        <p:nvSpPr>
          <p:cNvPr id="11" name="Shape 9"/>
          <p:cNvSpPr/>
          <p:nvPr/>
        </p:nvSpPr>
        <p:spPr>
          <a:xfrm>
            <a:off x="7108567" y="3316962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651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7177385" y="3351371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150" dirty="0"/>
          </a:p>
        </p:txBody>
      </p:sp>
      <p:sp>
        <p:nvSpPr>
          <p:cNvPr id="13" name="Text 11"/>
          <p:cNvSpPr/>
          <p:nvPr/>
        </p:nvSpPr>
        <p:spPr>
          <a:xfrm>
            <a:off x="8233529" y="3380065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2015–2016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8233529" y="3768923"/>
            <a:ext cx="5662255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Перехід до керованої гнучкості. Офіційне проголошення IT. Перші кроки незалежності НБУ.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6580406" y="4448294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9AC0CA"/>
          </a:solidFill>
          <a:ln/>
        </p:spPr>
      </p:sp>
      <p:sp>
        <p:nvSpPr>
          <p:cNvPr id="16" name="Shape 14"/>
          <p:cNvSpPr/>
          <p:nvPr/>
        </p:nvSpPr>
        <p:spPr>
          <a:xfrm>
            <a:off x="7108567" y="4253151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651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7177385" y="4287560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4100989" y="4316254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2017–2021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734616" y="4705112"/>
            <a:ext cx="5662255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Становлення IT. Зниження інфляції до однозначних цифр. Зміцнення довіри до НБУ.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7498973" y="5384483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C7A8A8"/>
          </a:solidFill>
          <a:ln/>
        </p:spPr>
      </p:sp>
      <p:sp>
        <p:nvSpPr>
          <p:cNvPr id="21" name="Shape 19"/>
          <p:cNvSpPr/>
          <p:nvPr/>
        </p:nvSpPr>
        <p:spPr>
          <a:xfrm>
            <a:off x="7108567" y="5189339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651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22" name="Text 20"/>
          <p:cNvSpPr/>
          <p:nvPr/>
        </p:nvSpPr>
        <p:spPr>
          <a:xfrm>
            <a:off x="7177385" y="5223748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2150" dirty="0"/>
          </a:p>
        </p:txBody>
      </p:sp>
      <p:sp>
        <p:nvSpPr>
          <p:cNvPr id="23" name="Text 21"/>
          <p:cNvSpPr/>
          <p:nvPr/>
        </p:nvSpPr>
        <p:spPr>
          <a:xfrm>
            <a:off x="8233529" y="5252442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2022–2023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8233529" y="5641300"/>
            <a:ext cx="5662255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Воєнний стан. Тимчасова фіксація курсу. Режим надзвичайної монетарної стабілізації.</a:t>
            </a:r>
            <a:endParaRPr lang="en-US" sz="1400" dirty="0"/>
          </a:p>
        </p:txBody>
      </p:sp>
      <p:sp>
        <p:nvSpPr>
          <p:cNvPr id="25" name="Shape 23"/>
          <p:cNvSpPr/>
          <p:nvPr/>
        </p:nvSpPr>
        <p:spPr>
          <a:xfrm>
            <a:off x="6580406" y="6320671"/>
            <a:ext cx="551021" cy="22860"/>
          </a:xfrm>
          <a:prstGeom prst="roundRect">
            <a:avLst>
              <a:gd name="adj" fmla="val 337466"/>
            </a:avLst>
          </a:prstGeom>
          <a:solidFill>
            <a:srgbClr val="B2AAD2"/>
          </a:solidFill>
          <a:ln/>
        </p:spPr>
      </p:sp>
      <p:sp>
        <p:nvSpPr>
          <p:cNvPr id="26" name="Shape 24"/>
          <p:cNvSpPr/>
          <p:nvPr/>
        </p:nvSpPr>
        <p:spPr>
          <a:xfrm>
            <a:off x="7108567" y="6125527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651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27" name="Text 25"/>
          <p:cNvSpPr/>
          <p:nvPr/>
        </p:nvSpPr>
        <p:spPr>
          <a:xfrm>
            <a:off x="7177385" y="6159937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5</a:t>
            </a:r>
            <a:endParaRPr lang="en-US" sz="2150" dirty="0"/>
          </a:p>
        </p:txBody>
      </p:sp>
      <p:sp>
        <p:nvSpPr>
          <p:cNvPr id="28" name="Text 26"/>
          <p:cNvSpPr/>
          <p:nvPr/>
        </p:nvSpPr>
        <p:spPr>
          <a:xfrm>
            <a:off x="4100989" y="6188631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2024–2028</a:t>
            </a:r>
            <a:endParaRPr lang="en-US" sz="1800" dirty="0"/>
          </a:p>
        </p:txBody>
      </p:sp>
      <p:sp>
        <p:nvSpPr>
          <p:cNvPr id="29" name="Text 27"/>
          <p:cNvSpPr/>
          <p:nvPr/>
        </p:nvSpPr>
        <p:spPr>
          <a:xfrm>
            <a:off x="734616" y="6577489"/>
            <a:ext cx="5662255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Гнучке IT. Ціль 5%, горизонт 3 роки. Поступове відновлення курсової гнучкості.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3415" y="1165265"/>
            <a:ext cx="7837170" cy="1021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Режим фіксації під час повномасштабного вторгнення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53415" y="2522458"/>
            <a:ext cx="2854881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Логіка рішення (лютий 2022)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53415" y="2912031"/>
            <a:ext cx="3719274" cy="19059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 початком повномасштабного вторгнення НБУ був змушений повернутись до фіксованого курсу як інструменту антипанічної стабілізації. Це рішення дозволило зупинити відтік депозитів, зберегти функціонування платіжної системи та запобігти гіперінфляційній спіралі в умовах критичної невизначеності.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653415" y="4952405"/>
            <a:ext cx="2042160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Наслідки для IT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53415" y="5341977"/>
            <a:ext cx="3719274" cy="952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Фіксація курсу фактично призупинила функціонування класичного IT, оскільки обмінний курс втратив роль автоматичного амортизатора зовнішніх шоків.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4778931" y="2522458"/>
            <a:ext cx="2731294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Ключові заходи стабілізації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778931" y="2928818"/>
            <a:ext cx="3719274" cy="1238488"/>
          </a:xfrm>
          <a:prstGeom prst="roundRect">
            <a:avLst>
              <a:gd name="adj" fmla="val 8860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524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0" name="Shape 7"/>
          <p:cNvSpPr/>
          <p:nvPr/>
        </p:nvSpPr>
        <p:spPr>
          <a:xfrm>
            <a:off x="4756071" y="2928818"/>
            <a:ext cx="91440" cy="1238488"/>
          </a:xfrm>
          <a:prstGeom prst="roundRect">
            <a:avLst>
              <a:gd name="adj" fmla="val 75042"/>
            </a:avLst>
          </a:prstGeom>
          <a:solidFill>
            <a:srgbClr val="E1C2C2"/>
          </a:solidFill>
          <a:ln/>
        </p:spPr>
      </p:sp>
      <p:sp>
        <p:nvSpPr>
          <p:cNvPr id="11" name="Text 8"/>
          <p:cNvSpPr/>
          <p:nvPr/>
        </p:nvSpPr>
        <p:spPr>
          <a:xfrm>
            <a:off x="5033724" y="3115032"/>
            <a:ext cx="2042160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Курс UAH/USD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5033724" y="3504605"/>
            <a:ext cx="3278267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Зафіксовано на рівні 29.25, потім поетапно скориговано до 36.57</a:t>
            </a:r>
            <a:endParaRPr lang="en-US" sz="1250" dirty="0"/>
          </a:p>
        </p:txBody>
      </p:sp>
      <p:sp>
        <p:nvSpPr>
          <p:cNvPr id="13" name="Shape 10"/>
          <p:cNvSpPr/>
          <p:nvPr/>
        </p:nvSpPr>
        <p:spPr>
          <a:xfrm>
            <a:off x="4778931" y="4301728"/>
            <a:ext cx="3719274" cy="1238488"/>
          </a:xfrm>
          <a:prstGeom prst="roundRect">
            <a:avLst>
              <a:gd name="adj" fmla="val 8860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524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14" name="Shape 11"/>
          <p:cNvSpPr/>
          <p:nvPr/>
        </p:nvSpPr>
        <p:spPr>
          <a:xfrm>
            <a:off x="4756071" y="4301728"/>
            <a:ext cx="91440" cy="1238488"/>
          </a:xfrm>
          <a:prstGeom prst="roundRect">
            <a:avLst>
              <a:gd name="adj" fmla="val 75042"/>
            </a:avLst>
          </a:prstGeom>
          <a:solidFill>
            <a:srgbClr val="CCC4EC"/>
          </a:solidFill>
          <a:ln/>
        </p:spPr>
      </p:sp>
      <p:sp>
        <p:nvSpPr>
          <p:cNvPr id="15" name="Text 12"/>
          <p:cNvSpPr/>
          <p:nvPr/>
        </p:nvSpPr>
        <p:spPr>
          <a:xfrm>
            <a:off x="5033724" y="4487942"/>
            <a:ext cx="2042160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Облікова ставка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5033724" y="4877514"/>
            <a:ext cx="3278267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Підвищено до 25% у червні 2022 для стримування інфляційного тиску</a:t>
            </a:r>
            <a:endParaRPr lang="en-US" sz="1250" dirty="0"/>
          </a:p>
        </p:txBody>
      </p:sp>
      <p:sp>
        <p:nvSpPr>
          <p:cNvPr id="17" name="Shape 14"/>
          <p:cNvSpPr/>
          <p:nvPr/>
        </p:nvSpPr>
        <p:spPr>
          <a:xfrm>
            <a:off x="4778931" y="5674638"/>
            <a:ext cx="3719274" cy="1238488"/>
          </a:xfrm>
          <a:prstGeom prst="roundRect">
            <a:avLst>
              <a:gd name="adj" fmla="val 8860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524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8" name="Shape 15"/>
          <p:cNvSpPr/>
          <p:nvPr/>
        </p:nvSpPr>
        <p:spPr>
          <a:xfrm>
            <a:off x="4756071" y="5674638"/>
            <a:ext cx="91440" cy="1238488"/>
          </a:xfrm>
          <a:prstGeom prst="roundRect">
            <a:avLst>
              <a:gd name="adj" fmla="val 75042"/>
            </a:avLst>
          </a:prstGeom>
          <a:solidFill>
            <a:srgbClr val="B4DAE4"/>
          </a:solidFill>
          <a:ln/>
        </p:spPr>
      </p:sp>
      <p:sp>
        <p:nvSpPr>
          <p:cNvPr id="19" name="Text 16"/>
          <p:cNvSpPr/>
          <p:nvPr/>
        </p:nvSpPr>
        <p:spPr>
          <a:xfrm>
            <a:off x="5033724" y="5860852"/>
            <a:ext cx="2042160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Валютні обмеження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5033724" y="6250424"/>
            <a:ext cx="3278267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Введено обмеження на рух капіталу та валютні операції</a:t>
            </a:r>
            <a:endParaRPr lang="en-US" sz="12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1748"/>
            <a:ext cx="105881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Перехід до керованої гнучкості: передумови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1866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Відновлення відносної макроекономічної стабілізації у 2023 році та нарощення міжнародних резервів створили умови для поступового повернення до гнучкого курсоутворення — необхідного підґрунтя повноцінного IT.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476982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999768" y="36829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Резервна підтримка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4112181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Зростання МВР понад $40 млрд завдяки зовнішньому фінансуванню від МВФ, ЄС та G7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3476982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7620357" y="36829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Зниження інфляції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20357" y="4112181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Дезінфляційний тренд: з піку ~26% (жовтень 2022) до однозначних значень у 2023–2024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151596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999768" y="5357574"/>
            <a:ext cx="26385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Курсова лібералізація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99768" y="5786795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Поетапне послаблення валютних обмежень та запровадження режиму керованої гнучкості у жовтні 2023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5151596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7620357" y="53575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Програма МВФ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20357" y="5786795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EFF 2023–2027 як якір реформ та каталізатор довіри до монетарної політики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8978"/>
            <a:ext cx="99127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Параметри гнучкого IT: ціль та горизонт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266712"/>
            <a:ext cx="5888712" cy="4613791"/>
          </a:xfrm>
          <a:prstGeom prst="roundRect">
            <a:avLst>
              <a:gd name="adj" fmla="val 3097"/>
            </a:avLst>
          </a:prstGeom>
          <a:solidFill>
            <a:srgbClr val="B05B5C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4650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Кількісна ціль НБУ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2973586"/>
            <a:ext cx="5491996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FFFFFF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5%</a:t>
            </a:r>
            <a:endParaRPr lang="en-US" sz="5350" dirty="0"/>
          </a:p>
        </p:txBody>
      </p:sp>
      <p:sp>
        <p:nvSpPr>
          <p:cNvPr id="6" name="Text 4"/>
          <p:cNvSpPr/>
          <p:nvPr/>
        </p:nvSpPr>
        <p:spPr>
          <a:xfrm>
            <a:off x="849273" y="4027765"/>
            <a:ext cx="54919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Середньострокова ціль по інфляції CPI. Діапазон допустимого відхилення: </a:t>
            </a:r>
            <a:r>
              <a:rPr lang="en-US" sz="1550" b="1" dirty="0">
                <a:solidFill>
                  <a:srgbClr val="FFFFFF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±1 п.п.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849273" y="4985235"/>
            <a:ext cx="5491996" cy="32385"/>
          </a:xfrm>
          <a:prstGeom prst="rect">
            <a:avLst/>
          </a:prstGeom>
          <a:solidFill>
            <a:srgbClr val="FFFFFF">
              <a:alpha val="50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849273" y="52407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Часовий горизонт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849273" y="5749290"/>
            <a:ext cx="54919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Повернення інфляції до цілі передбачається протягом </a:t>
            </a:r>
            <a:r>
              <a:rPr lang="en-US" sz="1550" b="1" dirty="0">
                <a:solidFill>
                  <a:srgbClr val="FFFFFF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3 років</a:t>
            </a:r>
            <a:r>
              <a:rPr lang="en-US" sz="1550" dirty="0">
                <a:solidFill>
                  <a:srgbClr val="FFFFFF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що відповідає міжнародній практиці для економік з підвищеною волатильністю.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6888480" y="24650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Чому саме 5%?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6888480" y="2973586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Ціль 5% є свідомим компромісом між амбіційністю (збереження дезінфляційного тренду) та реалізмом (врахування структурних проінфляційних факторів воєнної економіки).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6888480" y="4104799"/>
            <a:ext cx="6955631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Нижча, ніж довоєнний середній рівень інфляції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Досяжна за умов стабільного зовнішнього фінансування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Сумісна з реальним позитивним відсотком за депозитами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Відповідає рекомендаціям МВФ для post-conflict economies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4875"/>
            <a:ext cx="1008947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Роль валютних інтервенцій у гнучкому IT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7178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 відміну від класичного IT, де обмінний курс є повністю плаваючим, гнучке IT НБУ передбачає активне використання інтервенцій як доповняльного інструменту монетарної трансмісії.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730109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7930" y="3730109"/>
            <a:ext cx="343804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Згладжування волатильності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537930" y="4469487"/>
            <a:ext cx="3438049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Інтервенції спрямовані не на утримання курсу, а на запобігання надмірним короткостроковим коливанням, що дестабілізують інфляційні очікування та імпортні ціни.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3986" y="3730109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968127" y="3730109"/>
            <a:ext cx="343816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Управління інфляційними очікуваннями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968127" y="4469487"/>
            <a:ext cx="343816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Курсова стабільність у короткому горизонті підтримує заякореність інфляційних очікувань в умовах високої доларизації та слабкої довіри до гривні.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4302" y="3730109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398443" y="3730109"/>
            <a:ext cx="24857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Нарощення резервів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0398443" y="4159329"/>
            <a:ext cx="3438168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Закупівлі валюти в умовах сприятливого платіжного балансу слугують поповненню МВР — критичного буфера в умовах невизначеності щодо зовнішнього фінансування.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985123"/>
            <a:ext cx="990243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1044654"/>
            <a:ext cx="75211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ВИКЛИК 1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143756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Війна та енергетичні шоки як структурні обмеження IT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317373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Природа шоку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3682246"/>
            <a:ext cx="3536156" cy="3175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Систематичні удари по енергетичній інфраструктурі України формують стагфляційний шок — одночасне скорочення виробничого потенціалу та зростання витрат виробників. Це принципово відрізняється від попитових інфляційних шоків, на які класичне IT реагує підвищенням ставки.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821674" y="3173730"/>
            <a:ext cx="34791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Дилема монетарної відповіді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821674" y="3682246"/>
            <a:ext cx="35361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Реагування на пропозиційний шок підвищенням ставки стримує інфляцію, але посилює рецесійний тиск. НБУ змушений балансувати між: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5448538"/>
            <a:ext cx="3536156" cy="1726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Дотриманням інфляційної цілі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Підтримкою економічної активності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Збереженням фінансової стабільності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1697</Words>
  <Application>Microsoft Office PowerPoint</Application>
  <PresentationFormat>Довільний</PresentationFormat>
  <Paragraphs>213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Public Sans</vt:lpstr>
      <vt:lpstr>Playfair Display Light</vt:lpstr>
      <vt:lpstr>Calibri</vt:lpstr>
      <vt:lpstr>Arial</vt:lpstr>
      <vt:lpstr>Playfair Display Semi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2026-03-10T16:38:23Z</dcterms:created>
  <dcterms:modified xsi:type="dcterms:W3CDTF">2026-03-10T16:29:58Z</dcterms:modified>
</cp:coreProperties>
</file>