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a:xfrm>
            <a:off x="2692397" y="5037663"/>
            <a:ext cx="5214635" cy="279400"/>
          </a:xfrm>
        </p:spPr>
        <p:txBody>
          <a:bodyPr/>
          <a:lstStyle/>
          <a:p>
            <a:endParaRPr lang="ru-UA"/>
          </a:p>
        </p:txBody>
      </p:sp>
      <p:sp>
        <p:nvSpPr>
          <p:cNvPr id="6" name="Slide Number Placeholder 5"/>
          <p:cNvSpPr>
            <a:spLocks noGrp="1"/>
          </p:cNvSpPr>
          <p:nvPr>
            <p:ph type="sldNum" sz="quarter" idx="12"/>
          </p:nvPr>
        </p:nvSpPr>
        <p:spPr>
          <a:xfrm>
            <a:off x="8956900" y="5037663"/>
            <a:ext cx="551167" cy="279400"/>
          </a:xfrm>
        </p:spPr>
        <p:txBody>
          <a:bodyPr/>
          <a:lstStyle/>
          <a:p>
            <a:fld id="{89D71008-8D4D-4950-83BF-3DA1959341C1}" type="slidenum">
              <a:rPr lang="ru-UA" smtClean="0"/>
              <a:t>‹#›</a:t>
            </a:fld>
            <a:endParaRPr lang="ru-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37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5A1155-A953-4178-86A7-4780DDA6F59C}" type="datetimeFigureOut">
              <a:rPr lang="ru-UA" smtClean="0"/>
              <a:t>16.09.2024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179366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97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392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381857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36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672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76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7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198809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5A1155-A953-4178-86A7-4780DDA6F59C}" type="datetimeFigureOut">
              <a:rPr lang="ru-UA" smtClean="0"/>
              <a:t>16.09.2024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9D71008-8D4D-4950-83BF-3DA1959341C1}" type="slidenum">
              <a:rPr lang="ru-UA" smtClean="0"/>
              <a:t>‹#›</a:t>
            </a:fld>
            <a:endParaRPr lang="ru-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69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5A1155-A953-4178-86A7-4780DDA6F59C}" type="datetimeFigureOut">
              <a:rPr lang="ru-UA" smtClean="0"/>
              <a:t>16.09.2024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54168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25A1155-A953-4178-86A7-4780DDA6F59C}" type="datetimeFigureOut">
              <a:rPr lang="ru-UA" smtClean="0"/>
              <a:t>16.09.2024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89D71008-8D4D-4950-83BF-3DA1959341C1}" type="slidenum">
              <a:rPr lang="ru-UA" smtClean="0"/>
              <a:t>‹#›</a:t>
            </a:fld>
            <a:endParaRPr lang="ru-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2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25A1155-A953-4178-86A7-4780DDA6F59C}" type="datetimeFigureOut">
              <a:rPr lang="ru-UA" smtClean="0"/>
              <a:t>16.09.2024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89D71008-8D4D-4950-83BF-3DA1959341C1}"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54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A1155-A953-4178-86A7-4780DDA6F59C}" type="datetimeFigureOut">
              <a:rPr lang="ru-UA" smtClean="0"/>
              <a:t>16.09.2024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339771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5A1155-A953-4178-86A7-4780DDA6F59C}" type="datetimeFigureOut">
              <a:rPr lang="ru-UA" smtClean="0"/>
              <a:t>16.09.2024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9D71008-8D4D-4950-83BF-3DA1959341C1}" type="slidenum">
              <a:rPr lang="ru-UA" smtClean="0"/>
              <a:t>‹#›</a:t>
            </a:fld>
            <a:endParaRPr lang="ru-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3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5A1155-A953-4178-86A7-4780DDA6F59C}" type="datetimeFigureOut">
              <a:rPr lang="ru-UA" smtClean="0"/>
              <a:t>16.09.2024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9D71008-8D4D-4950-83BF-3DA1959341C1}" type="slidenum">
              <a:rPr lang="ru-UA" smtClean="0"/>
              <a:t>‹#›</a:t>
            </a:fld>
            <a:endParaRPr lang="ru-UA"/>
          </a:p>
        </p:txBody>
      </p:sp>
    </p:spTree>
    <p:extLst>
      <p:ext uri="{BB962C8B-B14F-4D97-AF65-F5344CB8AC3E}">
        <p14:creationId xmlns:p14="http://schemas.microsoft.com/office/powerpoint/2010/main" val="179268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5A1155-A953-4178-86A7-4780DDA6F59C}" type="datetimeFigureOut">
              <a:rPr lang="ru-UA" smtClean="0"/>
              <a:t>16.09.2024</a:t>
            </a:fld>
            <a:endParaRPr lang="ru-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D71008-8D4D-4950-83BF-3DA1959341C1}" type="slidenum">
              <a:rPr lang="ru-UA" smtClean="0"/>
              <a:t>‹#›</a:t>
            </a:fld>
            <a:endParaRPr lang="ru-UA"/>
          </a:p>
        </p:txBody>
      </p:sp>
    </p:spTree>
    <p:extLst>
      <p:ext uri="{BB962C8B-B14F-4D97-AF65-F5344CB8AC3E}">
        <p14:creationId xmlns:p14="http://schemas.microsoft.com/office/powerpoint/2010/main" val="2501410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A11868-3E56-42F4-B21E-191FB7E0BA9C}"/>
              </a:ext>
            </a:extLst>
          </p:cNvPr>
          <p:cNvSpPr>
            <a:spLocks noGrp="1"/>
          </p:cNvSpPr>
          <p:nvPr>
            <p:ph type="ctrTitle"/>
          </p:nvPr>
        </p:nvSpPr>
        <p:spPr>
          <a:xfrm>
            <a:off x="2692398" y="1871131"/>
            <a:ext cx="6815670" cy="1515533"/>
          </a:xfrm>
        </p:spPr>
        <p:txBody>
          <a:bodyPr>
            <a:noAutofit/>
          </a:bodyPr>
          <a:lstStyle/>
          <a:p>
            <a:r>
              <a:rPr lang="az-Cyrl-AZ" sz="3200" dirty="0"/>
              <a:t>СТАНДАРТИ І ПРИНЦИПИ</a:t>
            </a:r>
            <a:br>
              <a:rPr lang="az-Cyrl-AZ" sz="3200" dirty="0"/>
            </a:br>
            <a:r>
              <a:rPr lang="az-Cyrl-AZ" sz="3200" dirty="0"/>
              <a:t>ВНУТРІШНЬОГО АУДИТУ</a:t>
            </a:r>
            <a:br>
              <a:rPr lang="az-Cyrl-AZ" sz="3200" dirty="0"/>
            </a:br>
            <a:r>
              <a:rPr lang="az-Cyrl-AZ" sz="3200" dirty="0"/>
              <a:t>В БАНКУ</a:t>
            </a:r>
            <a:endParaRPr lang="ru-UA" sz="3200" dirty="0"/>
          </a:p>
        </p:txBody>
      </p:sp>
      <p:sp>
        <p:nvSpPr>
          <p:cNvPr id="3" name="Подзаголовок 2">
            <a:extLst>
              <a:ext uri="{FF2B5EF4-FFF2-40B4-BE49-F238E27FC236}">
                <a16:creationId xmlns:a16="http://schemas.microsoft.com/office/drawing/2014/main" id="{6BBA3F92-30FA-4A1A-8707-5E606C6BC44B}"/>
              </a:ext>
            </a:extLst>
          </p:cNvPr>
          <p:cNvSpPr>
            <a:spLocks noGrp="1"/>
          </p:cNvSpPr>
          <p:nvPr>
            <p:ph type="subTitle" idx="1"/>
          </p:nvPr>
        </p:nvSpPr>
        <p:spPr/>
        <p:txBody>
          <a:bodyPr>
            <a:normAutofit fontScale="92500" lnSpcReduction="20000"/>
          </a:bodyPr>
          <a:lstStyle/>
          <a:p>
            <a:r>
              <a:rPr lang="az-Cyrl-AZ" dirty="0"/>
              <a:t>2.1. Міжнародні стандарти професійної практики</a:t>
            </a:r>
            <a:br>
              <a:rPr lang="az-Cyrl-AZ" dirty="0"/>
            </a:br>
            <a:r>
              <a:rPr lang="az-Cyrl-AZ" dirty="0"/>
              <a:t>внутрішнього аудиту</a:t>
            </a:r>
            <a:br>
              <a:rPr lang="az-Cyrl-AZ" dirty="0"/>
            </a:br>
            <a:r>
              <a:rPr lang="az-Cyrl-AZ" dirty="0"/>
              <a:t>2.2. Вітчизняні стандарти внутрішнього аудиту в банку</a:t>
            </a:r>
            <a:br>
              <a:rPr lang="az-Cyrl-AZ" dirty="0"/>
            </a:br>
            <a:r>
              <a:rPr lang="az-Cyrl-AZ" dirty="0"/>
              <a:t>2.3. Професійні та моральні принципи етики</a:t>
            </a:r>
            <a:br>
              <a:rPr lang="az-Cyrl-AZ" dirty="0"/>
            </a:br>
            <a:r>
              <a:rPr lang="az-Cyrl-AZ" dirty="0"/>
              <a:t>внутрішнього аудиту</a:t>
            </a:r>
            <a:endParaRPr lang="ru-UA" dirty="0"/>
          </a:p>
        </p:txBody>
      </p:sp>
    </p:spTree>
    <p:extLst>
      <p:ext uri="{BB962C8B-B14F-4D97-AF65-F5344CB8AC3E}">
        <p14:creationId xmlns:p14="http://schemas.microsoft.com/office/powerpoint/2010/main" val="8289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BE0C34-9AA1-48DC-AED3-05A806E4CAB0}"/>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BA6F1920-84CE-422C-B20C-E150276AB4AC}"/>
              </a:ext>
            </a:extLst>
          </p:cNvPr>
          <p:cNvSpPr>
            <a:spLocks noGrp="1"/>
          </p:cNvSpPr>
          <p:nvPr>
            <p:ph idx="1"/>
          </p:nvPr>
        </p:nvSpPr>
        <p:spPr/>
        <p:txBody>
          <a:bodyPr/>
          <a:lstStyle/>
          <a:p>
            <a:r>
              <a:rPr lang="ru-RU" b="1" dirty="0"/>
              <a:t>Стандарт 1 </a:t>
            </a:r>
            <a:r>
              <a:rPr lang="ru-RU" dirty="0"/>
              <a:t>– </a:t>
            </a:r>
            <a:r>
              <a:rPr lang="ru-RU" dirty="0" err="1"/>
              <a:t>Керівництво</a:t>
            </a:r>
            <a:r>
              <a:rPr lang="ru-RU" dirty="0"/>
              <a:t> службою </a:t>
            </a:r>
            <a:r>
              <a:rPr lang="ru-RU" dirty="0" err="1"/>
              <a:t>внутрішнього</a:t>
            </a:r>
            <a:r>
              <a:rPr lang="ru-RU" dirty="0"/>
              <a:t> аудиту</a:t>
            </a:r>
          </a:p>
          <a:p>
            <a:r>
              <a:rPr lang="ru-RU" dirty="0"/>
              <a:t>Кандидатура </a:t>
            </a:r>
            <a:r>
              <a:rPr lang="ru-RU" dirty="0" err="1"/>
              <a:t>керівника</a:t>
            </a:r>
            <a:r>
              <a:rPr lang="ru-RU" dirty="0"/>
              <a:t> </a:t>
            </a:r>
            <a:r>
              <a:rPr lang="ru-RU" dirty="0" err="1"/>
              <a:t>служби</a:t>
            </a:r>
            <a:r>
              <a:rPr lang="ru-RU" dirty="0"/>
              <a:t> </a:t>
            </a:r>
            <a:r>
              <a:rPr lang="ru-RU" dirty="0" err="1"/>
              <a:t>внутрішнього</a:t>
            </a:r>
            <a:r>
              <a:rPr lang="ru-RU" dirty="0"/>
              <a:t> аудиту </a:t>
            </a:r>
            <a:r>
              <a:rPr lang="ru-RU" dirty="0" err="1"/>
              <a:t>має</a:t>
            </a:r>
            <a:r>
              <a:rPr lang="ru-RU" dirty="0"/>
              <a:t> бути</a:t>
            </a:r>
          </a:p>
          <a:p>
            <a:r>
              <a:rPr lang="ru-RU" dirty="0" err="1"/>
              <a:t>погоджена</a:t>
            </a:r>
            <a:r>
              <a:rPr lang="ru-RU" dirty="0"/>
              <a:t> з радою банку і </a:t>
            </a:r>
            <a:r>
              <a:rPr lang="ru-RU" dirty="0" err="1"/>
              <a:t>відповідати</a:t>
            </a:r>
            <a:r>
              <a:rPr lang="ru-RU" dirty="0"/>
              <a:t> </a:t>
            </a:r>
            <a:r>
              <a:rPr lang="ru-RU" dirty="0" err="1"/>
              <a:t>вимогам</a:t>
            </a:r>
            <a:r>
              <a:rPr lang="ru-RU" dirty="0"/>
              <a:t>, </a:t>
            </a:r>
            <a:r>
              <a:rPr lang="ru-RU" dirty="0" err="1"/>
              <a:t>установленим</a:t>
            </a:r>
            <a:endParaRPr lang="ru-RU" dirty="0"/>
          </a:p>
          <a:p>
            <a:r>
              <a:rPr lang="ru-RU" dirty="0" err="1"/>
              <a:t>Національним</a:t>
            </a:r>
            <a:r>
              <a:rPr lang="ru-RU" dirty="0"/>
              <a:t> банком </a:t>
            </a:r>
            <a:r>
              <a:rPr lang="ru-RU" dirty="0" err="1"/>
              <a:t>України</a:t>
            </a:r>
            <a:r>
              <a:rPr lang="ru-RU" dirty="0"/>
              <a:t>. </a:t>
            </a:r>
            <a:r>
              <a:rPr lang="ru-RU" dirty="0" err="1"/>
              <a:t>Рішення</a:t>
            </a:r>
            <a:r>
              <a:rPr lang="ru-RU" dirty="0"/>
              <a:t> про </a:t>
            </a:r>
            <a:r>
              <a:rPr lang="ru-RU" dirty="0" err="1"/>
              <a:t>призначення</a:t>
            </a:r>
            <a:r>
              <a:rPr lang="ru-RU" dirty="0"/>
              <a:t> на </a:t>
            </a:r>
            <a:r>
              <a:rPr lang="ru-RU" dirty="0" err="1"/>
              <a:t>цю</a:t>
            </a:r>
            <a:endParaRPr lang="ru-RU" dirty="0"/>
          </a:p>
          <a:p>
            <a:r>
              <a:rPr lang="ru-RU" dirty="0"/>
              <a:t>посаду </a:t>
            </a:r>
            <a:r>
              <a:rPr lang="ru-RU" dirty="0" err="1"/>
              <a:t>затверджується</a:t>
            </a:r>
            <a:r>
              <a:rPr lang="ru-RU" dirty="0"/>
              <a:t> наказом </a:t>
            </a:r>
            <a:r>
              <a:rPr lang="ru-RU" dirty="0" err="1"/>
              <a:t>керівника</a:t>
            </a:r>
            <a:r>
              <a:rPr lang="ru-RU" dirty="0"/>
              <a:t> банку. </a:t>
            </a:r>
            <a:endParaRPr lang="ru-UA" dirty="0"/>
          </a:p>
        </p:txBody>
      </p:sp>
    </p:spTree>
    <p:extLst>
      <p:ext uri="{BB962C8B-B14F-4D97-AF65-F5344CB8AC3E}">
        <p14:creationId xmlns:p14="http://schemas.microsoft.com/office/powerpoint/2010/main" val="126919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C19BD-72B6-4A97-850A-CE00E3A56C27}"/>
              </a:ext>
            </a:extLst>
          </p:cNvPr>
          <p:cNvSpPr>
            <a:spLocks noGrp="1"/>
          </p:cNvSpPr>
          <p:nvPr>
            <p:ph type="title"/>
          </p:nvPr>
        </p:nvSpPr>
        <p:spPr/>
        <p:txBody>
          <a:bodyPr>
            <a:normAutofit fontScale="90000"/>
          </a:bodyPr>
          <a:lstStyle/>
          <a:p>
            <a:r>
              <a:rPr lang="az-Cyrl-AZ" dirty="0"/>
              <a:t>Керівник служби внутрішнього аудиту відповідає:</a:t>
            </a:r>
            <a:endParaRPr lang="ru-UA" dirty="0"/>
          </a:p>
        </p:txBody>
      </p:sp>
      <p:sp>
        <p:nvSpPr>
          <p:cNvPr id="3" name="Объект 2">
            <a:extLst>
              <a:ext uri="{FF2B5EF4-FFF2-40B4-BE49-F238E27FC236}">
                <a16:creationId xmlns:a16="http://schemas.microsoft.com/office/drawing/2014/main" id="{B7B654A3-B6A0-4C0C-B10B-11659E4F7272}"/>
              </a:ext>
            </a:extLst>
          </p:cNvPr>
          <p:cNvSpPr>
            <a:spLocks noGrp="1"/>
          </p:cNvSpPr>
          <p:nvPr>
            <p:ph idx="1"/>
          </p:nvPr>
        </p:nvSpPr>
        <p:spPr/>
        <p:txBody>
          <a:bodyPr>
            <a:normAutofit fontScale="85000" lnSpcReduction="20000"/>
          </a:bodyPr>
          <a:lstStyle/>
          <a:p>
            <a:pPr marL="0" indent="0">
              <a:buNone/>
            </a:pPr>
            <a:r>
              <a:rPr lang="az-Cyrl-AZ" dirty="0"/>
              <a:t>• за виконання поставленої перед банком мети, яка ґрунтуєть ся на його стабільності, надійності, платоспроможнос ті та ліквідності і контролюється внутрішніми аудиторами;</a:t>
            </a:r>
          </a:p>
          <a:p>
            <a:pPr marL="0" indent="0">
              <a:buNone/>
            </a:pPr>
            <a:r>
              <a:rPr lang="az-Cyrl-AZ" dirty="0"/>
              <a:t>• роботу внутрішніх аудиторів, спрямовану на досягнення загальної мети та виконання завдань, що поставлені перед банком;</a:t>
            </a:r>
          </a:p>
          <a:p>
            <a:pPr marL="0" indent="0">
              <a:buNone/>
            </a:pPr>
            <a:r>
              <a:rPr lang="az-Cyrl-AZ" dirty="0"/>
              <a:t>• ефективне та раціональне використання коштів, що передбачені для утримання служби внутрішнього аудиту;</a:t>
            </a:r>
          </a:p>
          <a:p>
            <a:pPr marL="0" indent="0">
              <a:buNone/>
            </a:pPr>
            <a:r>
              <a:rPr lang="az-Cyrl-AZ" dirty="0"/>
              <a:t>• наявність положення про службу внутрішнього аудиту банку, затвердженого правлінням та погодженого з радою банку. В положенні зазначаються цілі, повноваження тафункціональні обов’язки служби внутрішнього аудиту,</a:t>
            </a:r>
          </a:p>
          <a:p>
            <a:pPr marL="0" indent="0">
              <a:buNone/>
            </a:pPr>
            <a:r>
              <a:rPr lang="az-Cyrl-AZ" dirty="0"/>
              <a:t>механізм організації її роботи, а також своєчасне виконання вимог цього положення;</a:t>
            </a:r>
            <a:endParaRPr lang="ru-UA" dirty="0"/>
          </a:p>
        </p:txBody>
      </p:sp>
    </p:spTree>
    <p:extLst>
      <p:ext uri="{BB962C8B-B14F-4D97-AF65-F5344CB8AC3E}">
        <p14:creationId xmlns:p14="http://schemas.microsoft.com/office/powerpoint/2010/main" val="130248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DCC2A4-9242-4805-87B6-C4FCB24D8FF5}"/>
              </a:ext>
            </a:extLst>
          </p:cNvPr>
          <p:cNvSpPr>
            <a:spLocks noGrp="1"/>
          </p:cNvSpPr>
          <p:nvPr>
            <p:ph idx="1"/>
          </p:nvPr>
        </p:nvSpPr>
        <p:spPr/>
        <p:txBody>
          <a:bodyPr/>
          <a:lstStyle/>
          <a:p>
            <a:pPr marL="0" indent="0">
              <a:buNone/>
            </a:pPr>
            <a:r>
              <a:rPr lang="az-Cyrl-AZ" dirty="0"/>
              <a:t>• складання планів (графіків), що відображають виконання</a:t>
            </a:r>
          </a:p>
          <a:p>
            <a:pPr marL="0" indent="0">
              <a:buNone/>
            </a:pPr>
            <a:r>
              <a:rPr lang="az-Cyrl-AZ" dirty="0"/>
              <a:t>функціональних обов’язків працівниками служби внутрішнього аудиту. Структура та обсяги роботи, яку виконує служба внутрішнього аудиту, мають відповідати функціям, повноваженням, а також меті та завданням банку й охоплювати всі напрями його діяльності.</a:t>
            </a:r>
            <a:endParaRPr lang="ru-UA" dirty="0"/>
          </a:p>
        </p:txBody>
      </p:sp>
    </p:spTree>
    <p:extLst>
      <p:ext uri="{BB962C8B-B14F-4D97-AF65-F5344CB8AC3E}">
        <p14:creationId xmlns:p14="http://schemas.microsoft.com/office/powerpoint/2010/main" val="95808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A19B54-F52D-4005-9AEE-20DDF54DD2B9}"/>
              </a:ext>
            </a:extLst>
          </p:cNvPr>
          <p:cNvSpPr>
            <a:spLocks noGrp="1"/>
          </p:cNvSpPr>
          <p:nvPr>
            <p:ph type="title"/>
          </p:nvPr>
        </p:nvSpPr>
        <p:spPr/>
        <p:txBody>
          <a:bodyPr>
            <a:normAutofit fontScale="90000"/>
          </a:bodyPr>
          <a:lstStyle/>
          <a:p>
            <a:r>
              <a:rPr lang="az-Cyrl-AZ" dirty="0"/>
              <a:t>Об’єктами внутрішнього аудиторського контролю мають бути: </a:t>
            </a:r>
            <a:endParaRPr lang="ru-UA" dirty="0"/>
          </a:p>
        </p:txBody>
      </p:sp>
      <p:sp>
        <p:nvSpPr>
          <p:cNvPr id="3" name="Объект 2">
            <a:extLst>
              <a:ext uri="{FF2B5EF4-FFF2-40B4-BE49-F238E27FC236}">
                <a16:creationId xmlns:a16="http://schemas.microsoft.com/office/drawing/2014/main" id="{50FBDEE8-6015-4ECD-8F42-88DF012D83DB}"/>
              </a:ext>
            </a:extLst>
          </p:cNvPr>
          <p:cNvSpPr>
            <a:spLocks noGrp="1"/>
          </p:cNvSpPr>
          <p:nvPr>
            <p:ph idx="1"/>
          </p:nvPr>
        </p:nvSpPr>
        <p:spPr/>
        <p:txBody>
          <a:bodyPr>
            <a:normAutofit fontScale="77500" lnSpcReduction="20000"/>
          </a:bodyPr>
          <a:lstStyle/>
          <a:p>
            <a:pPr marL="0" indent="0">
              <a:buNone/>
            </a:pPr>
            <a:r>
              <a:rPr lang="az-Cyrl-AZ" dirty="0"/>
              <a:t>• банківські операції (види діяльності банку) і їх відповідність чинному законодавству України;</a:t>
            </a:r>
          </a:p>
          <a:p>
            <a:pPr marL="0" indent="0">
              <a:buNone/>
            </a:pPr>
            <a:r>
              <a:rPr lang="az-Cyrl-AZ" dirty="0"/>
              <a:t> • правила й процедури, згідно з якими здійснюються банківські операції, та їх дотримання; </a:t>
            </a:r>
          </a:p>
          <a:p>
            <a:pPr marL="0" indent="0">
              <a:buNone/>
            </a:pPr>
            <a:r>
              <a:rPr lang="az-Cyrl-AZ" dirty="0"/>
              <a:t>• види банківських операцій, ефективність їх здійснення та оцінка ризиків; </a:t>
            </a:r>
          </a:p>
          <a:p>
            <a:pPr marL="0" indent="0">
              <a:buNone/>
            </a:pPr>
            <a:r>
              <a:rPr lang="az-Cyrl-AZ" dirty="0"/>
              <a:t>• рівень комп’ютеризації та інформаційно-аналітичного забез печення діяльності банку;</a:t>
            </a:r>
          </a:p>
          <a:p>
            <a:pPr marL="0" indent="0">
              <a:buNone/>
            </a:pPr>
            <a:r>
              <a:rPr lang="az-Cyrl-AZ" dirty="0"/>
              <a:t> • внутрішня і зовнішня фінансова звітність банку, адекватність відображення в ній банківської діяльності;</a:t>
            </a:r>
          </a:p>
          <a:p>
            <a:pPr marL="0" indent="0">
              <a:buNone/>
            </a:pPr>
            <a:r>
              <a:rPr lang="az-Cyrl-AZ" dirty="0"/>
              <a:t> • організація бухгалтерського та управлінського обліку, а також їх відповідність меті та завданням діяльності банку;</a:t>
            </a:r>
          </a:p>
          <a:p>
            <a:pPr marL="0" indent="0">
              <a:buNone/>
            </a:pPr>
            <a:r>
              <a:rPr lang="az-Cyrl-AZ" dirty="0"/>
              <a:t> • управління трудовими і матеріальними ресурсами банку тощо.</a:t>
            </a:r>
            <a:endParaRPr lang="ru-UA" dirty="0"/>
          </a:p>
        </p:txBody>
      </p:sp>
    </p:spTree>
    <p:extLst>
      <p:ext uri="{BB962C8B-B14F-4D97-AF65-F5344CB8AC3E}">
        <p14:creationId xmlns:p14="http://schemas.microsoft.com/office/powerpoint/2010/main" val="170853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07C60D3-B0AF-46E7-9F47-800D44D3F22A}"/>
              </a:ext>
            </a:extLst>
          </p:cNvPr>
          <p:cNvSpPr>
            <a:spLocks noGrp="1"/>
          </p:cNvSpPr>
          <p:nvPr>
            <p:ph idx="1"/>
          </p:nvPr>
        </p:nvSpPr>
        <p:spPr/>
        <p:txBody>
          <a:bodyPr/>
          <a:lstStyle/>
          <a:p>
            <a:r>
              <a:rPr lang="az-Cyrl-AZ" dirty="0"/>
              <a:t>Внутрішні аудитори оцінюють найбільш ризикові види діяльностібанку. Ризик важливо не тільки виявити, а й визначити його розмір, а також постійно контролювати тенденції до його зміни та розробити комплекс заходів для мінімізації ризику.</a:t>
            </a:r>
            <a:endParaRPr lang="ru-UA" dirty="0"/>
          </a:p>
        </p:txBody>
      </p:sp>
    </p:spTree>
    <p:extLst>
      <p:ext uri="{BB962C8B-B14F-4D97-AF65-F5344CB8AC3E}">
        <p14:creationId xmlns:p14="http://schemas.microsoft.com/office/powerpoint/2010/main" val="44573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6DE3CD-6DB0-4690-BFA9-50474EBB6CD1}"/>
              </a:ext>
            </a:extLst>
          </p:cNvPr>
          <p:cNvSpPr>
            <a:spLocks noGrp="1"/>
          </p:cNvSpPr>
          <p:nvPr>
            <p:ph type="title"/>
          </p:nvPr>
        </p:nvSpPr>
        <p:spPr/>
        <p:txBody>
          <a:bodyPr>
            <a:normAutofit fontScale="90000"/>
          </a:bodyPr>
          <a:lstStyle/>
          <a:p>
            <a:r>
              <a:rPr lang="az-Cyrl-AZ" dirty="0"/>
              <a:t>Причинами виникнення ризиків можуть бути:</a:t>
            </a:r>
            <a:endParaRPr lang="ru-UA" dirty="0"/>
          </a:p>
        </p:txBody>
      </p:sp>
      <p:sp>
        <p:nvSpPr>
          <p:cNvPr id="3" name="Объект 2">
            <a:extLst>
              <a:ext uri="{FF2B5EF4-FFF2-40B4-BE49-F238E27FC236}">
                <a16:creationId xmlns:a16="http://schemas.microsoft.com/office/drawing/2014/main" id="{D4CB8A7F-8FAA-40AB-ADD6-5AD26C0BC9B9}"/>
              </a:ext>
            </a:extLst>
          </p:cNvPr>
          <p:cNvSpPr>
            <a:spLocks noGrp="1"/>
          </p:cNvSpPr>
          <p:nvPr>
            <p:ph idx="1"/>
          </p:nvPr>
        </p:nvSpPr>
        <p:spPr/>
        <p:txBody>
          <a:bodyPr/>
          <a:lstStyle/>
          <a:p>
            <a:pPr marL="0" indent="0">
              <a:buNone/>
            </a:pPr>
            <a:r>
              <a:rPr lang="az-Cyrl-AZ" dirty="0"/>
              <a:t>• помилкові управлінські рішення в результаті використання</a:t>
            </a:r>
          </a:p>
          <a:p>
            <a:pPr marL="0" indent="0">
              <a:buNone/>
            </a:pPr>
            <a:r>
              <a:rPr lang="az-Cyrl-AZ" dirty="0"/>
              <a:t>неправильної, несвоєчасної, неповної або недостовірної інформації;</a:t>
            </a:r>
          </a:p>
          <a:p>
            <a:pPr marL="0" indent="0">
              <a:buNone/>
            </a:pPr>
            <a:r>
              <a:rPr lang="az-Cyrl-AZ" dirty="0"/>
              <a:t>• неправильні бухгалтерські записи (свідомі чи несвідомі),</a:t>
            </a:r>
          </a:p>
          <a:p>
            <a:r>
              <a:rPr lang="az-Cyrl-AZ" dirty="0"/>
              <a:t>помилки в бухгалтерському та управлінському обліку;</a:t>
            </a:r>
          </a:p>
          <a:p>
            <a:pPr marL="0" indent="0">
              <a:buNone/>
            </a:pPr>
            <a:r>
              <a:rPr lang="az-Cyrl-AZ" dirty="0"/>
              <a:t>• нездатність відповідних підрозділів банку належно зберігати активи;</a:t>
            </a:r>
            <a:endParaRPr lang="ru-UA" dirty="0"/>
          </a:p>
        </p:txBody>
      </p:sp>
    </p:spTree>
    <p:extLst>
      <p:ext uri="{BB962C8B-B14F-4D97-AF65-F5344CB8AC3E}">
        <p14:creationId xmlns:p14="http://schemas.microsoft.com/office/powerpoint/2010/main" val="235389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8524F1-F7EA-43F4-885F-79554031D28E}"/>
              </a:ext>
            </a:extLst>
          </p:cNvPr>
          <p:cNvSpPr>
            <a:spLocks noGrp="1"/>
          </p:cNvSpPr>
          <p:nvPr>
            <p:ph idx="1"/>
          </p:nvPr>
        </p:nvSpPr>
        <p:spPr/>
        <p:txBody>
          <a:bodyPr>
            <a:normAutofit fontScale="92500" lnSpcReduction="20000"/>
          </a:bodyPr>
          <a:lstStyle/>
          <a:p>
            <a:pPr marL="0" indent="0">
              <a:buNone/>
            </a:pPr>
            <a:r>
              <a:rPr lang="az-Cyrl-AZ" dirty="0"/>
              <a:t>• незадоволення клієнтів банком, їхні неправильні уявлення</a:t>
            </a:r>
          </a:p>
          <a:p>
            <a:pPr marL="0" indent="0">
              <a:buNone/>
            </a:pPr>
            <a:r>
              <a:rPr lang="az-Cyrl-AZ" dirty="0"/>
              <a:t>про банк та його репутацію (ризик репутації);</a:t>
            </a:r>
          </a:p>
          <a:p>
            <a:pPr marL="0" indent="0">
              <a:buNone/>
            </a:pPr>
            <a:r>
              <a:rPr lang="az-Cyrl-AZ" dirty="0"/>
              <a:t>• нездатність службовців банку додержуватися правил, планів,</a:t>
            </a:r>
          </a:p>
          <a:p>
            <a:pPr marL="0" indent="0">
              <a:buNone/>
            </a:pPr>
            <a:r>
              <a:rPr lang="az-Cyrl-AZ" dirty="0"/>
              <a:t>процедур банку і невиконання ними вимог чинного законодавства України та нормативних актів Національного банку України;</a:t>
            </a:r>
          </a:p>
          <a:p>
            <a:pPr marL="0" indent="0">
              <a:buNone/>
            </a:pPr>
            <a:r>
              <a:rPr lang="az-Cyrl-AZ" dirty="0"/>
              <a:t>• недоцільне, нерентабельне придбання матеріальних ресурсів, коштів та нераціональне і неефективне їх використання;</a:t>
            </a:r>
          </a:p>
          <a:p>
            <a:pPr marL="0" indent="0">
              <a:buNone/>
            </a:pPr>
            <a:r>
              <a:rPr lang="ru-RU" dirty="0"/>
              <a:t>• </a:t>
            </a:r>
            <a:r>
              <a:rPr lang="ru-RU" dirty="0" err="1"/>
              <a:t>нездатність</a:t>
            </a:r>
            <a:r>
              <a:rPr lang="ru-RU" dirty="0"/>
              <a:t> </a:t>
            </a:r>
            <a:r>
              <a:rPr lang="ru-RU" dirty="0" err="1"/>
              <a:t>працівників</a:t>
            </a:r>
            <a:r>
              <a:rPr lang="ru-RU" dirty="0"/>
              <a:t> банку </a:t>
            </a:r>
            <a:r>
              <a:rPr lang="ru-RU" dirty="0" err="1"/>
              <a:t>досягати</a:t>
            </a:r>
            <a:r>
              <a:rPr lang="ru-RU" dirty="0"/>
              <a:t> </a:t>
            </a:r>
            <a:r>
              <a:rPr lang="ru-RU" dirty="0" err="1"/>
              <a:t>відповідних</a:t>
            </a:r>
            <a:r>
              <a:rPr lang="ru-RU" dirty="0"/>
              <a:t> опера </a:t>
            </a:r>
            <a:r>
              <a:rPr lang="ru-RU" dirty="0" err="1"/>
              <a:t>ційних</a:t>
            </a:r>
            <a:r>
              <a:rPr lang="ru-RU" dirty="0"/>
              <a:t> </a:t>
            </a:r>
            <a:r>
              <a:rPr lang="ru-RU" dirty="0" err="1"/>
              <a:t>або</a:t>
            </a:r>
            <a:r>
              <a:rPr lang="ru-RU" dirty="0"/>
              <a:t> </a:t>
            </a:r>
            <a:r>
              <a:rPr lang="ru-RU" dirty="0" err="1"/>
              <a:t>програмних</a:t>
            </a:r>
            <a:r>
              <a:rPr lang="ru-RU" dirty="0"/>
              <a:t> </a:t>
            </a:r>
            <a:r>
              <a:rPr lang="ru-RU" dirty="0" err="1"/>
              <a:t>цілей</a:t>
            </a:r>
            <a:r>
              <a:rPr lang="ru-RU" dirty="0"/>
              <a:t> і </a:t>
            </a:r>
            <a:r>
              <a:rPr lang="ru-RU" dirty="0" err="1"/>
              <a:t>виконувати</a:t>
            </a:r>
            <a:r>
              <a:rPr lang="ru-RU" dirty="0"/>
              <a:t> </a:t>
            </a:r>
            <a:r>
              <a:rPr lang="ru-RU" dirty="0" err="1"/>
              <a:t>необхідні</a:t>
            </a:r>
            <a:r>
              <a:rPr lang="ru-RU" dirty="0"/>
              <a:t> </a:t>
            </a:r>
            <a:r>
              <a:rPr lang="ru-RU" dirty="0" err="1"/>
              <a:t>завдання</a:t>
            </a:r>
            <a:r>
              <a:rPr lang="ru-RU" dirty="0"/>
              <a:t>.</a:t>
            </a:r>
            <a:endParaRPr lang="ru-UA" dirty="0"/>
          </a:p>
        </p:txBody>
      </p:sp>
    </p:spTree>
    <p:extLst>
      <p:ext uri="{BB962C8B-B14F-4D97-AF65-F5344CB8AC3E}">
        <p14:creationId xmlns:p14="http://schemas.microsoft.com/office/powerpoint/2010/main" val="168745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5CC38-934A-4B47-BDB2-F740204A1AC1}"/>
              </a:ext>
            </a:extLst>
          </p:cNvPr>
          <p:cNvSpPr>
            <a:spLocks noGrp="1"/>
          </p:cNvSpPr>
          <p:nvPr>
            <p:ph type="title"/>
          </p:nvPr>
        </p:nvSpPr>
        <p:spPr>
          <a:xfrm>
            <a:off x="785445" y="982132"/>
            <a:ext cx="10621107" cy="1303867"/>
          </a:xfrm>
        </p:spPr>
        <p:txBody>
          <a:bodyPr>
            <a:normAutofit fontScale="90000"/>
          </a:bodyPr>
          <a:lstStyle/>
          <a:p>
            <a:r>
              <a:rPr lang="ru-RU" dirty="0"/>
              <a:t>3. ПРОФЕСІЙНІ ТА МОРАЛЬНІ ПРИНЦИПИ</a:t>
            </a:r>
            <a:br>
              <a:rPr lang="ru-RU" dirty="0"/>
            </a:br>
            <a:r>
              <a:rPr lang="ru-RU" dirty="0"/>
              <a:t>ЕТИКИ ВНУТРІШНЬОГО АУДИТУ </a:t>
            </a:r>
            <a:endParaRPr lang="ru-UA" dirty="0"/>
          </a:p>
        </p:txBody>
      </p:sp>
      <p:sp>
        <p:nvSpPr>
          <p:cNvPr id="3" name="Объект 2">
            <a:extLst>
              <a:ext uri="{FF2B5EF4-FFF2-40B4-BE49-F238E27FC236}">
                <a16:creationId xmlns:a16="http://schemas.microsoft.com/office/drawing/2014/main" id="{6EA594B5-71DB-4FF4-8B01-334DD0E31C47}"/>
              </a:ext>
            </a:extLst>
          </p:cNvPr>
          <p:cNvSpPr>
            <a:spLocks noGrp="1"/>
          </p:cNvSpPr>
          <p:nvPr>
            <p:ph idx="1"/>
          </p:nvPr>
        </p:nvSpPr>
        <p:spPr/>
        <p:txBody>
          <a:bodyPr/>
          <a:lstStyle/>
          <a:p>
            <a:r>
              <a:rPr lang="az-Cyrl-AZ" dirty="0"/>
              <a:t>Стандарти внутрішнього аудиту регулюють основ ні вимоги до функціонування підрозділів внутрішнього аудитув банках. Виконання професійних обов’язків безпосередньо аудиторів (етичних норм поведінки) та реалізація вимог Ключових принципів ефективного банківського нагляду визначається Кодексом професійної етики внутрішніх аудиторів банківських установ, затвердженим постановою Правління НБУ від 12.12.2003 № 50. </a:t>
            </a:r>
            <a:endParaRPr lang="ru-UA" dirty="0"/>
          </a:p>
        </p:txBody>
      </p:sp>
    </p:spTree>
    <p:extLst>
      <p:ext uri="{BB962C8B-B14F-4D97-AF65-F5344CB8AC3E}">
        <p14:creationId xmlns:p14="http://schemas.microsoft.com/office/powerpoint/2010/main" val="4893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FD1B6E-17D2-4809-949B-7EF05163F535}"/>
              </a:ext>
            </a:extLst>
          </p:cNvPr>
          <p:cNvSpPr>
            <a:spLocks noGrp="1"/>
          </p:cNvSpPr>
          <p:nvPr>
            <p:ph idx="1"/>
          </p:nvPr>
        </p:nvSpPr>
        <p:spPr/>
        <p:txBody>
          <a:bodyPr/>
          <a:lstStyle/>
          <a:p>
            <a:r>
              <a:rPr lang="az-Cyrl-AZ" dirty="0"/>
              <a:t>Кодекс етики включає дві невід’ємні складові:</a:t>
            </a:r>
          </a:p>
          <a:p>
            <a:pPr marL="0" indent="0">
              <a:buNone/>
            </a:pPr>
            <a:r>
              <a:rPr lang="az-Cyrl-AZ" dirty="0"/>
              <a:t>• моральні принципи, що стосуються професії та практики</a:t>
            </a:r>
          </a:p>
          <a:p>
            <a:pPr marL="0" indent="0">
              <a:buNone/>
            </a:pPr>
            <a:r>
              <a:rPr lang="az-Cyrl-AZ" dirty="0"/>
              <a:t>внутрішнього аудиту, а саме: об’єктивність, чесність, конфіденційність та професійна компетентність.</a:t>
            </a:r>
          </a:p>
          <a:p>
            <a:pPr marL="0" indent="0">
              <a:buNone/>
            </a:pPr>
            <a:r>
              <a:rPr lang="ru-RU" dirty="0"/>
              <a:t>• правила </a:t>
            </a:r>
            <a:r>
              <a:rPr lang="ru-RU" dirty="0" err="1"/>
              <a:t>поведінки</a:t>
            </a:r>
            <a:r>
              <a:rPr lang="ru-RU" dirty="0"/>
              <a:t>, </a:t>
            </a:r>
            <a:r>
              <a:rPr lang="ru-RU" dirty="0" err="1"/>
              <a:t>що</a:t>
            </a:r>
            <a:r>
              <a:rPr lang="ru-RU" dirty="0"/>
              <a:t> </a:t>
            </a:r>
            <a:r>
              <a:rPr lang="ru-RU" dirty="0" err="1"/>
              <a:t>описують</a:t>
            </a:r>
            <a:r>
              <a:rPr lang="ru-RU" dirty="0"/>
              <a:t> </a:t>
            </a:r>
            <a:r>
              <a:rPr lang="ru-RU" dirty="0" err="1"/>
              <a:t>норми</a:t>
            </a:r>
            <a:r>
              <a:rPr lang="ru-RU" dirty="0"/>
              <a:t> </a:t>
            </a:r>
            <a:r>
              <a:rPr lang="ru-RU" dirty="0" err="1"/>
              <a:t>поведінки</a:t>
            </a:r>
            <a:r>
              <a:rPr lang="ru-RU" dirty="0"/>
              <a:t>, </a:t>
            </a:r>
            <a:r>
              <a:rPr lang="ru-RU" dirty="0" err="1"/>
              <a:t>очікуваної</a:t>
            </a:r>
            <a:r>
              <a:rPr lang="ru-RU" dirty="0"/>
              <a:t> </a:t>
            </a:r>
            <a:r>
              <a:rPr lang="ru-RU" dirty="0" err="1"/>
              <a:t>від</a:t>
            </a:r>
            <a:r>
              <a:rPr lang="ru-RU" dirty="0"/>
              <a:t> </a:t>
            </a:r>
            <a:r>
              <a:rPr lang="ru-RU" dirty="0" err="1"/>
              <a:t>внутрішніх</a:t>
            </a:r>
            <a:r>
              <a:rPr lang="ru-RU" dirty="0"/>
              <a:t> </a:t>
            </a:r>
            <a:r>
              <a:rPr lang="ru-RU" dirty="0" err="1"/>
              <a:t>аудиторів</a:t>
            </a:r>
            <a:r>
              <a:rPr lang="ru-RU" dirty="0"/>
              <a:t>. </a:t>
            </a:r>
            <a:endParaRPr lang="ru-UA" dirty="0"/>
          </a:p>
        </p:txBody>
      </p:sp>
    </p:spTree>
    <p:extLst>
      <p:ext uri="{BB962C8B-B14F-4D97-AF65-F5344CB8AC3E}">
        <p14:creationId xmlns:p14="http://schemas.microsoft.com/office/powerpoint/2010/main" val="411659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B6238A-81B6-4A05-98EE-9ED65DD28DAA}"/>
              </a:ext>
            </a:extLst>
          </p:cNvPr>
          <p:cNvSpPr>
            <a:spLocks noGrp="1"/>
          </p:cNvSpPr>
          <p:nvPr>
            <p:ph idx="1"/>
          </p:nvPr>
        </p:nvSpPr>
        <p:spPr/>
        <p:txBody>
          <a:bodyPr>
            <a:normAutofit lnSpcReduction="10000"/>
          </a:bodyPr>
          <a:lstStyle/>
          <a:p>
            <a:r>
              <a:rPr lang="az-Cyrl-AZ" b="1" dirty="0"/>
              <a:t>Принцип чесності </a:t>
            </a:r>
            <a:r>
              <a:rPr lang="az-Cyrl-AZ" dirty="0"/>
              <a:t>внутрішніх аудиторів є основою, на якій базується довіра до його результатів, та означає, що він не повинен брати участь у діях, які можуть дискредитувати професію</a:t>
            </a:r>
          </a:p>
          <a:p>
            <a:pPr marL="0" indent="0">
              <a:buNone/>
            </a:pPr>
            <a:r>
              <a:rPr lang="az-Cyrl-AZ" dirty="0"/>
              <a:t>внутрішнього аудитора і його банк, викликати конфлікт інтересів,</a:t>
            </a:r>
          </a:p>
          <a:p>
            <a:pPr marL="0" indent="0">
              <a:buNone/>
            </a:pPr>
            <a:r>
              <a:rPr lang="az-Cyrl-AZ" dirty="0"/>
              <a:t>завдати шкоди банкові. Усі дії аудитора мають відповідати чинному</a:t>
            </a:r>
          </a:p>
          <a:p>
            <a:pPr marL="0" indent="0">
              <a:buNone/>
            </a:pPr>
            <a:r>
              <a:rPr lang="az-Cyrl-AZ" dirty="0"/>
              <a:t>законодавству, тобто не слід свідомо брати участь у незаконній діяльності або діях, що дискредитують професію внутрішнього аудитора чи організацію</a:t>
            </a:r>
            <a:endParaRPr lang="ru-UA" dirty="0"/>
          </a:p>
        </p:txBody>
      </p:sp>
    </p:spTree>
    <p:extLst>
      <p:ext uri="{BB962C8B-B14F-4D97-AF65-F5344CB8AC3E}">
        <p14:creationId xmlns:p14="http://schemas.microsoft.com/office/powerpoint/2010/main" val="41417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462299-9FF2-45AC-B1ED-7C0692BDD1F9}"/>
              </a:ext>
            </a:extLst>
          </p:cNvPr>
          <p:cNvSpPr>
            <a:spLocks noGrp="1"/>
          </p:cNvSpPr>
          <p:nvPr>
            <p:ph idx="1"/>
          </p:nvPr>
        </p:nvSpPr>
        <p:spPr/>
        <p:txBody>
          <a:bodyPr>
            <a:normAutofit fontScale="92500" lnSpcReduction="10000"/>
          </a:bodyPr>
          <a:lstStyle/>
          <a:p>
            <a:r>
              <a:rPr lang="az-Cyrl-AZ" dirty="0"/>
              <a:t>Міжнародних стандартів професійної практики внутрішнього аудиту (далі – Стандарти) є важливим у частині виконання обов’язків внутрішніх аудиторів і функції внутрішнього аудиту.</a:t>
            </a:r>
          </a:p>
          <a:p>
            <a:r>
              <a:rPr lang="az-Cyrl-AZ" dirty="0"/>
              <a:t>Якщо Стандарти використовуються разом зі стандартами, виданими іншими повноважними органами, то внутрішні аудитори, за необхідності, можуть посилатися у своїх звітах на використання інших стандартів. У такому разі, якщо існують розбіжності між Стан дартами та іншими стандартами повноважних органів, внутрішні аудитори та служба внутрішнього аудиту повинні дотри мувати Стандартів, але можуть дотримувати й інших стандартів, якщо вони передбачають більш суворі обмеження.</a:t>
            </a:r>
            <a:endParaRPr lang="ru-UA" dirty="0"/>
          </a:p>
        </p:txBody>
      </p:sp>
    </p:spTree>
    <p:extLst>
      <p:ext uri="{BB962C8B-B14F-4D97-AF65-F5344CB8AC3E}">
        <p14:creationId xmlns:p14="http://schemas.microsoft.com/office/powerpoint/2010/main" val="368227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6B375-4968-4A36-A37F-D0926EB160E9}"/>
              </a:ext>
            </a:extLst>
          </p:cNvPr>
          <p:cNvSpPr>
            <a:spLocks noGrp="1"/>
          </p:cNvSpPr>
          <p:nvPr>
            <p:ph type="title"/>
          </p:nvPr>
        </p:nvSpPr>
        <p:spPr/>
        <p:txBody>
          <a:bodyPr>
            <a:normAutofit fontScale="90000"/>
          </a:bodyPr>
          <a:lstStyle/>
          <a:p>
            <a:r>
              <a:rPr lang="az-Cyrl-AZ" dirty="0"/>
              <a:t>Принцип об’єктивності служби внутрішнього аудиту полягає ось у чому:</a:t>
            </a:r>
            <a:br>
              <a:rPr lang="az-Cyrl-AZ" dirty="0"/>
            </a:br>
            <a:endParaRPr lang="ru-UA" dirty="0"/>
          </a:p>
        </p:txBody>
      </p:sp>
      <p:sp>
        <p:nvSpPr>
          <p:cNvPr id="3" name="Объект 2">
            <a:extLst>
              <a:ext uri="{FF2B5EF4-FFF2-40B4-BE49-F238E27FC236}">
                <a16:creationId xmlns:a16="http://schemas.microsoft.com/office/drawing/2014/main" id="{180E1E79-B206-4305-BF35-69C2D15C2EB0}"/>
              </a:ext>
            </a:extLst>
          </p:cNvPr>
          <p:cNvSpPr>
            <a:spLocks noGrp="1"/>
          </p:cNvSpPr>
          <p:nvPr>
            <p:ph idx="1"/>
          </p:nvPr>
        </p:nvSpPr>
        <p:spPr/>
        <p:txBody>
          <a:bodyPr>
            <a:normAutofit fontScale="70000" lnSpcReduction="20000"/>
          </a:bodyPr>
          <a:lstStyle/>
          <a:p>
            <a:pPr marL="0" indent="0">
              <a:buNone/>
            </a:pPr>
            <a:r>
              <a:rPr lang="az-Cyrl-AZ" dirty="0"/>
              <a:t>• аудитори відстоюють власну думку, яка може не збігатися з думкою інших працівників банку, зовнішніх аудиторів;</a:t>
            </a:r>
          </a:p>
          <a:p>
            <a:pPr marL="0" indent="0">
              <a:buNone/>
            </a:pPr>
            <a:r>
              <a:rPr lang="az-Cyrl-AZ" dirty="0"/>
              <a:t>• обмеженість конфлікту інтересів при здійсненні перевірок;</a:t>
            </a:r>
          </a:p>
          <a:p>
            <a:pPr marL="0" indent="0">
              <a:buNone/>
            </a:pPr>
            <a:r>
              <a:rPr lang="az-Cyrl-AZ" dirty="0"/>
              <a:t>• працівники служби внутрішнього аудиту, які раніше працю вали в інших підрозділах цього банку, не можуть бути призначені для проведення аудиторської перевірки цих підрозділів протягом тривалого часу після їх зарахування до служби внутрішнього аудиту;</a:t>
            </a:r>
          </a:p>
          <a:p>
            <a:pPr marL="0" indent="0">
              <a:buNone/>
            </a:pPr>
            <a:r>
              <a:rPr lang="az-Cyrl-AZ" dirty="0"/>
              <a:t>• рівень об’єктивності внутрішнього аудитора не знижується, якщо він надає рекомендації працівникам банку щодо застосування стандартів контролю та перевіряє відповідні процедури їх застосування;</a:t>
            </a:r>
          </a:p>
          <a:p>
            <a:pPr marL="0" indent="0">
              <a:buNone/>
            </a:pPr>
            <a:r>
              <a:rPr lang="az-Cyrl-AZ" dirty="0"/>
              <a:t>• проектування, впровадження та складання різних операційних систем не належить до функцій внутрішнього аудиту, оскільки їх виконання знижуватиме рівень об’єктивності аудиту.</a:t>
            </a:r>
            <a:endParaRPr lang="ru-UA" dirty="0"/>
          </a:p>
        </p:txBody>
      </p:sp>
    </p:spTree>
    <p:extLst>
      <p:ext uri="{BB962C8B-B14F-4D97-AF65-F5344CB8AC3E}">
        <p14:creationId xmlns:p14="http://schemas.microsoft.com/office/powerpoint/2010/main" val="278890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ABB336-1670-4909-850A-8911D4486C74}"/>
              </a:ext>
            </a:extLst>
          </p:cNvPr>
          <p:cNvSpPr>
            <a:spLocks noGrp="1"/>
          </p:cNvSpPr>
          <p:nvPr>
            <p:ph idx="1"/>
          </p:nvPr>
        </p:nvSpPr>
        <p:spPr/>
        <p:txBody>
          <a:bodyPr/>
          <a:lstStyle/>
          <a:p>
            <a:r>
              <a:rPr lang="az-Cyrl-AZ" b="1" dirty="0"/>
              <a:t>Принцип конфіденційності </a:t>
            </a:r>
            <a:r>
              <a:rPr lang="az-Cyrl-AZ" dirty="0"/>
              <a:t>означає, що внутрішні аудитори,</a:t>
            </a:r>
          </a:p>
          <a:p>
            <a:pPr marL="0" indent="0">
              <a:buNone/>
            </a:pPr>
            <a:r>
              <a:rPr lang="az-Cyrl-AZ" dirty="0"/>
              <a:t>володіючи правом власності на інформацію, яку вони отримують</a:t>
            </a:r>
          </a:p>
          <a:p>
            <a:pPr marL="0" indent="0">
              <a:buNone/>
            </a:pPr>
            <a:r>
              <a:rPr lang="az-Cyrl-AZ" dirty="0"/>
              <a:t>у ході виконання завдань, та визнаючи її цінність, повинні бути </a:t>
            </a:r>
            <a:r>
              <a:rPr lang="ru-RU" dirty="0" err="1"/>
              <a:t>обережні</a:t>
            </a:r>
            <a:r>
              <a:rPr lang="ru-RU" dirty="0"/>
              <a:t> в </a:t>
            </a:r>
            <a:r>
              <a:rPr lang="ru-RU" dirty="0" err="1"/>
              <a:t>питаннях</a:t>
            </a:r>
            <a:r>
              <a:rPr lang="ru-RU" dirty="0"/>
              <a:t> </a:t>
            </a:r>
            <a:r>
              <a:rPr lang="ru-RU" dirty="0" err="1"/>
              <a:t>використання</a:t>
            </a:r>
            <a:r>
              <a:rPr lang="ru-RU" dirty="0"/>
              <a:t> </a:t>
            </a:r>
            <a:r>
              <a:rPr lang="ru-RU" dirty="0" err="1"/>
              <a:t>інформації</a:t>
            </a:r>
            <a:r>
              <a:rPr lang="ru-RU" dirty="0"/>
              <a:t>, </a:t>
            </a:r>
            <a:r>
              <a:rPr lang="ru-RU" dirty="0" err="1"/>
              <a:t>набутої</a:t>
            </a:r>
            <a:r>
              <a:rPr lang="ru-RU" dirty="0"/>
              <a:t> у </a:t>
            </a:r>
            <a:r>
              <a:rPr lang="ru-RU" dirty="0" err="1"/>
              <a:t>процесі</a:t>
            </a:r>
            <a:endParaRPr lang="ru-RU" dirty="0"/>
          </a:p>
          <a:p>
            <a:pPr marL="0" indent="0">
              <a:buNone/>
            </a:pPr>
            <a:r>
              <a:rPr lang="ru-RU" dirty="0" err="1"/>
              <a:t>виконання</a:t>
            </a:r>
            <a:r>
              <a:rPr lang="ru-RU" dirty="0"/>
              <a:t> </a:t>
            </a:r>
            <a:r>
              <a:rPr lang="ru-RU" dirty="0" err="1"/>
              <a:t>своїх</a:t>
            </a:r>
            <a:r>
              <a:rPr lang="ru-RU" dirty="0"/>
              <a:t> </a:t>
            </a:r>
            <a:r>
              <a:rPr lang="ru-RU" dirty="0" err="1"/>
              <a:t>функцій</a:t>
            </a:r>
            <a:r>
              <a:rPr lang="ru-RU" dirty="0"/>
              <a:t>.</a:t>
            </a:r>
            <a:endParaRPr lang="ru-UA" dirty="0"/>
          </a:p>
        </p:txBody>
      </p:sp>
    </p:spTree>
    <p:extLst>
      <p:ext uri="{BB962C8B-B14F-4D97-AF65-F5344CB8AC3E}">
        <p14:creationId xmlns:p14="http://schemas.microsoft.com/office/powerpoint/2010/main" val="342797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F7529-F638-444C-B51D-547BF4BF66F1}"/>
              </a:ext>
            </a:extLst>
          </p:cNvPr>
          <p:cNvSpPr>
            <a:spLocks noGrp="1"/>
          </p:cNvSpPr>
          <p:nvPr>
            <p:ph type="title"/>
          </p:nvPr>
        </p:nvSpPr>
        <p:spPr/>
        <p:txBody>
          <a:bodyPr>
            <a:normAutofit fontScale="90000"/>
          </a:bodyPr>
          <a:lstStyle/>
          <a:p>
            <a:r>
              <a:rPr lang="az-Cyrl-AZ" b="1" dirty="0"/>
              <a:t>Принцип професійної компетентності </a:t>
            </a:r>
            <a:r>
              <a:rPr lang="az-Cyrl-AZ" dirty="0"/>
              <a:t>внутрішніх аудиторів вимагає:</a:t>
            </a:r>
            <a:endParaRPr lang="ru-UA" dirty="0"/>
          </a:p>
        </p:txBody>
      </p:sp>
      <p:sp>
        <p:nvSpPr>
          <p:cNvPr id="3" name="Объект 2">
            <a:extLst>
              <a:ext uri="{FF2B5EF4-FFF2-40B4-BE49-F238E27FC236}">
                <a16:creationId xmlns:a16="http://schemas.microsoft.com/office/drawing/2014/main" id="{6A536800-055E-437E-82A8-30E856C7C7F3}"/>
              </a:ext>
            </a:extLst>
          </p:cNvPr>
          <p:cNvSpPr>
            <a:spLocks noGrp="1"/>
          </p:cNvSpPr>
          <p:nvPr>
            <p:ph idx="1"/>
          </p:nvPr>
        </p:nvSpPr>
        <p:spPr/>
        <p:txBody>
          <a:bodyPr/>
          <a:lstStyle/>
          <a:p>
            <a:pPr marL="0" indent="0">
              <a:buNone/>
            </a:pPr>
            <a:r>
              <a:rPr lang="az-Cyrl-AZ" dirty="0"/>
              <a:t>• брати участь тільки в тих завданнях, для виконання яких є достатні професійні знання, навички й досвід;</a:t>
            </a:r>
          </a:p>
          <a:p>
            <a:pPr marL="0" indent="0">
              <a:buNone/>
            </a:pPr>
            <a:r>
              <a:rPr lang="az-Cyrl-AZ" dirty="0"/>
              <a:t>• надавати послуги тільки відповідно до Кодексу професійної</a:t>
            </a:r>
          </a:p>
          <a:p>
            <a:pPr marL="0" indent="0">
              <a:buNone/>
            </a:pPr>
            <a:r>
              <a:rPr lang="az-Cyrl-AZ" dirty="0"/>
              <a:t>етики внутрішнього аудитора;</a:t>
            </a:r>
          </a:p>
          <a:p>
            <a:pPr marL="0" indent="0">
              <a:buNone/>
            </a:pPr>
            <a:r>
              <a:rPr lang="az-Cyrl-AZ" dirty="0"/>
              <a:t>• безупинно підвищувати свою професійну майстерність. </a:t>
            </a:r>
            <a:endParaRPr lang="ru-UA" dirty="0"/>
          </a:p>
        </p:txBody>
      </p:sp>
    </p:spTree>
    <p:extLst>
      <p:ext uri="{BB962C8B-B14F-4D97-AF65-F5344CB8AC3E}">
        <p14:creationId xmlns:p14="http://schemas.microsoft.com/office/powerpoint/2010/main" val="39405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895556-6309-48D3-B33D-3C3328375526}"/>
              </a:ext>
            </a:extLst>
          </p:cNvPr>
          <p:cNvSpPr>
            <a:spLocks noGrp="1"/>
          </p:cNvSpPr>
          <p:nvPr>
            <p:ph type="title"/>
          </p:nvPr>
        </p:nvSpPr>
        <p:spPr/>
        <p:txBody>
          <a:bodyPr>
            <a:normAutofit/>
          </a:bodyPr>
          <a:lstStyle/>
          <a:p>
            <a:r>
              <a:rPr lang="ru-RU" dirty="0" err="1"/>
              <a:t>Основні</a:t>
            </a:r>
            <a:r>
              <a:rPr lang="ru-RU" dirty="0"/>
              <a:t> </a:t>
            </a:r>
            <a:r>
              <a:rPr lang="ru-RU" dirty="0" err="1"/>
              <a:t>цілі</a:t>
            </a:r>
            <a:r>
              <a:rPr lang="ru-RU" dirty="0"/>
              <a:t> </a:t>
            </a:r>
            <a:r>
              <a:rPr lang="ru-RU" dirty="0" err="1"/>
              <a:t>Стандартів</a:t>
            </a:r>
            <a:r>
              <a:rPr lang="ru-RU" dirty="0"/>
              <a:t>:</a:t>
            </a:r>
            <a:endParaRPr lang="ru-UA" dirty="0"/>
          </a:p>
        </p:txBody>
      </p:sp>
      <p:sp>
        <p:nvSpPr>
          <p:cNvPr id="3" name="Объект 2">
            <a:extLst>
              <a:ext uri="{FF2B5EF4-FFF2-40B4-BE49-F238E27FC236}">
                <a16:creationId xmlns:a16="http://schemas.microsoft.com/office/drawing/2014/main" id="{5577D252-5A50-4552-BEDD-AB57834D6AD7}"/>
              </a:ext>
            </a:extLst>
          </p:cNvPr>
          <p:cNvSpPr>
            <a:spLocks noGrp="1"/>
          </p:cNvSpPr>
          <p:nvPr>
            <p:ph idx="1"/>
          </p:nvPr>
        </p:nvSpPr>
        <p:spPr/>
        <p:txBody>
          <a:bodyPr>
            <a:normAutofit lnSpcReduction="10000"/>
          </a:bodyPr>
          <a:lstStyle/>
          <a:p>
            <a:r>
              <a:rPr lang="ru-RU" dirty="0"/>
              <a:t>1) </a:t>
            </a:r>
            <a:r>
              <a:rPr lang="ru-RU" dirty="0" err="1"/>
              <a:t>окреслити</a:t>
            </a:r>
            <a:r>
              <a:rPr lang="ru-RU" dirty="0"/>
              <a:t> </a:t>
            </a:r>
            <a:r>
              <a:rPr lang="ru-RU" dirty="0" err="1"/>
              <a:t>основні</a:t>
            </a:r>
            <a:r>
              <a:rPr lang="ru-RU" dirty="0"/>
              <a:t> </a:t>
            </a:r>
            <a:r>
              <a:rPr lang="ru-RU" dirty="0" err="1"/>
              <a:t>принципи</a:t>
            </a:r>
            <a:r>
              <a:rPr lang="ru-RU" dirty="0"/>
              <a:t> практики </a:t>
            </a:r>
            <a:r>
              <a:rPr lang="ru-RU" dirty="0" err="1"/>
              <a:t>внутрішнього</a:t>
            </a:r>
            <a:r>
              <a:rPr lang="ru-RU" dirty="0"/>
              <a:t> аудиту;</a:t>
            </a:r>
          </a:p>
          <a:p>
            <a:r>
              <a:rPr lang="ru-RU" dirty="0"/>
              <a:t>2) </a:t>
            </a:r>
            <a:r>
              <a:rPr lang="ru-RU" dirty="0" err="1"/>
              <a:t>надати</a:t>
            </a:r>
            <a:r>
              <a:rPr lang="ru-RU" dirty="0"/>
              <a:t> </a:t>
            </a:r>
            <a:r>
              <a:rPr lang="ru-RU" dirty="0" err="1"/>
              <a:t>основні</a:t>
            </a:r>
            <a:r>
              <a:rPr lang="ru-RU" dirty="0"/>
              <a:t> </a:t>
            </a:r>
            <a:r>
              <a:rPr lang="ru-RU" dirty="0" err="1"/>
              <a:t>положення</a:t>
            </a:r>
            <a:r>
              <a:rPr lang="ru-RU" dirty="0"/>
              <a:t> для </a:t>
            </a:r>
            <a:r>
              <a:rPr lang="ru-RU" dirty="0" err="1"/>
              <a:t>здійснення</a:t>
            </a:r>
            <a:r>
              <a:rPr lang="ru-RU" dirty="0"/>
              <a:t> та </a:t>
            </a:r>
            <a:r>
              <a:rPr lang="ru-RU" dirty="0" err="1"/>
              <a:t>поширення</a:t>
            </a:r>
            <a:endParaRPr lang="ru-RU" dirty="0"/>
          </a:p>
          <a:p>
            <a:r>
              <a:rPr lang="ru-RU" dirty="0"/>
              <a:t>великого спектра </a:t>
            </a:r>
            <a:r>
              <a:rPr lang="ru-RU" dirty="0" err="1"/>
              <a:t>корисних</a:t>
            </a:r>
            <a:r>
              <a:rPr lang="ru-RU" dirty="0"/>
              <a:t> </a:t>
            </a:r>
            <a:r>
              <a:rPr lang="ru-RU" dirty="0" err="1"/>
              <a:t>послуг</a:t>
            </a:r>
            <a:r>
              <a:rPr lang="ru-RU" dirty="0"/>
              <a:t> </a:t>
            </a:r>
            <a:r>
              <a:rPr lang="ru-RU" dirty="0" err="1"/>
              <a:t>внутрішнього</a:t>
            </a:r>
            <a:r>
              <a:rPr lang="ru-RU" dirty="0"/>
              <a:t> аудиту;</a:t>
            </a:r>
          </a:p>
          <a:p>
            <a:r>
              <a:rPr lang="ru-RU" dirty="0"/>
              <a:t>3) </a:t>
            </a:r>
            <a:r>
              <a:rPr lang="ru-RU" dirty="0" err="1"/>
              <a:t>установити</a:t>
            </a:r>
            <a:r>
              <a:rPr lang="ru-RU" dirty="0"/>
              <a:t> основу для </a:t>
            </a:r>
            <a:r>
              <a:rPr lang="ru-RU" dirty="0" err="1"/>
              <a:t>оцінки</a:t>
            </a:r>
            <a:r>
              <a:rPr lang="ru-RU" dirty="0"/>
              <a:t> </a:t>
            </a:r>
            <a:r>
              <a:rPr lang="ru-RU" dirty="0" err="1"/>
              <a:t>діяльності</a:t>
            </a:r>
            <a:r>
              <a:rPr lang="ru-RU" dirty="0"/>
              <a:t> </a:t>
            </a:r>
            <a:r>
              <a:rPr lang="ru-RU" dirty="0" err="1"/>
              <a:t>внутрішнього</a:t>
            </a:r>
            <a:endParaRPr lang="ru-RU" dirty="0"/>
          </a:p>
          <a:p>
            <a:r>
              <a:rPr lang="ru-RU" dirty="0"/>
              <a:t>аудиту;</a:t>
            </a:r>
          </a:p>
          <a:p>
            <a:r>
              <a:rPr lang="ru-RU" dirty="0"/>
              <a:t>4) </a:t>
            </a:r>
            <a:r>
              <a:rPr lang="ru-RU" dirty="0" err="1"/>
              <a:t>сприяти</a:t>
            </a:r>
            <a:r>
              <a:rPr lang="ru-RU" dirty="0"/>
              <a:t> </a:t>
            </a:r>
            <a:r>
              <a:rPr lang="ru-RU" dirty="0" err="1"/>
              <a:t>вдосконаленню</a:t>
            </a:r>
            <a:r>
              <a:rPr lang="ru-RU" dirty="0"/>
              <a:t> </a:t>
            </a:r>
            <a:r>
              <a:rPr lang="ru-RU" dirty="0" err="1"/>
              <a:t>організаційних</a:t>
            </a:r>
            <a:r>
              <a:rPr lang="ru-RU" dirty="0"/>
              <a:t> </a:t>
            </a:r>
            <a:r>
              <a:rPr lang="ru-RU" dirty="0" err="1"/>
              <a:t>процесів</a:t>
            </a:r>
            <a:r>
              <a:rPr lang="ru-RU" dirty="0"/>
              <a:t> та </a:t>
            </a:r>
            <a:r>
              <a:rPr lang="ru-RU" dirty="0" err="1"/>
              <a:t>операційної</a:t>
            </a:r>
            <a:r>
              <a:rPr lang="ru-RU" dirty="0"/>
              <a:t> </a:t>
            </a:r>
            <a:r>
              <a:rPr lang="ru-RU" dirty="0" err="1"/>
              <a:t>діяльності</a:t>
            </a:r>
            <a:r>
              <a:rPr lang="ru-RU" dirty="0"/>
              <a:t>.</a:t>
            </a:r>
            <a:endParaRPr lang="ru-UA" dirty="0"/>
          </a:p>
        </p:txBody>
      </p:sp>
    </p:spTree>
    <p:extLst>
      <p:ext uri="{BB962C8B-B14F-4D97-AF65-F5344CB8AC3E}">
        <p14:creationId xmlns:p14="http://schemas.microsoft.com/office/powerpoint/2010/main" val="271410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A1662F-2994-47EB-B39D-3B2E6A2D5FA9}"/>
              </a:ext>
            </a:extLst>
          </p:cNvPr>
          <p:cNvSpPr>
            <a:spLocks noGrp="1"/>
          </p:cNvSpPr>
          <p:nvPr>
            <p:ph type="title"/>
          </p:nvPr>
        </p:nvSpPr>
        <p:spPr/>
        <p:txBody>
          <a:bodyPr>
            <a:normAutofit fontScale="90000"/>
          </a:bodyPr>
          <a:lstStyle/>
          <a:p>
            <a:r>
              <a:rPr lang="ru-RU" dirty="0" err="1"/>
              <a:t>Стандарти</a:t>
            </a:r>
            <a:r>
              <a:rPr lang="ru-RU" dirty="0"/>
              <a:t> – </a:t>
            </a:r>
            <a:r>
              <a:rPr lang="ru-RU" dirty="0" err="1"/>
              <a:t>це</a:t>
            </a:r>
            <a:r>
              <a:rPr lang="ru-RU" dirty="0"/>
              <a:t> </a:t>
            </a:r>
            <a:r>
              <a:rPr lang="ru-RU" dirty="0" err="1"/>
              <a:t>обов’язкові</a:t>
            </a:r>
            <a:r>
              <a:rPr lang="ru-RU" dirty="0"/>
              <a:t> </a:t>
            </a:r>
            <a:r>
              <a:rPr lang="ru-RU" dirty="0" err="1"/>
              <a:t>вимоги</a:t>
            </a:r>
            <a:r>
              <a:rPr lang="ru-RU" dirty="0"/>
              <a:t>, </a:t>
            </a:r>
            <a:r>
              <a:rPr lang="ru-RU" dirty="0" err="1"/>
              <a:t>що</a:t>
            </a:r>
            <a:r>
              <a:rPr lang="ru-RU" dirty="0"/>
              <a:t> </a:t>
            </a:r>
            <a:r>
              <a:rPr lang="ru-RU" dirty="0" err="1"/>
              <a:t>орієнтовані</a:t>
            </a:r>
            <a:r>
              <a:rPr lang="ru-RU" dirty="0"/>
              <a:t> на </a:t>
            </a:r>
            <a:r>
              <a:rPr lang="ru-RU" dirty="0" err="1"/>
              <a:t>принципи</a:t>
            </a:r>
            <a:r>
              <a:rPr lang="ru-RU" dirty="0"/>
              <a:t> і </a:t>
            </a:r>
            <a:r>
              <a:rPr lang="ru-RU" dirty="0" err="1"/>
              <a:t>складаються</a:t>
            </a:r>
            <a:r>
              <a:rPr lang="ru-RU" dirty="0"/>
              <a:t>:</a:t>
            </a:r>
            <a:endParaRPr lang="ru-UA" dirty="0"/>
          </a:p>
        </p:txBody>
      </p:sp>
      <p:sp>
        <p:nvSpPr>
          <p:cNvPr id="3" name="Объект 2">
            <a:extLst>
              <a:ext uri="{FF2B5EF4-FFF2-40B4-BE49-F238E27FC236}">
                <a16:creationId xmlns:a16="http://schemas.microsoft.com/office/drawing/2014/main" id="{96FD9BC4-CEEC-47D5-B1C0-F00CAB1AEDC4}"/>
              </a:ext>
            </a:extLst>
          </p:cNvPr>
          <p:cNvSpPr>
            <a:spLocks noGrp="1"/>
          </p:cNvSpPr>
          <p:nvPr>
            <p:ph idx="1"/>
          </p:nvPr>
        </p:nvSpPr>
        <p:spPr/>
        <p:txBody>
          <a:bodyPr/>
          <a:lstStyle/>
          <a:p>
            <a:pPr marL="0" indent="0">
              <a:buNone/>
            </a:pPr>
            <a:r>
              <a:rPr lang="az-Cyrl-AZ" dirty="0"/>
              <a:t>• з положень щодо основних вимог до професійної практики</a:t>
            </a:r>
          </a:p>
          <a:p>
            <a:pPr marL="0" indent="0">
              <a:buNone/>
            </a:pPr>
            <a:r>
              <a:rPr lang="az-Cyrl-AZ" dirty="0"/>
              <a:t>внутрішнього аудиту та оцінки ефективності її здійснення,</a:t>
            </a:r>
          </a:p>
          <a:p>
            <a:pPr marL="0" indent="0">
              <a:buNone/>
            </a:pPr>
            <a:r>
              <a:rPr lang="az-Cyrl-AZ" dirty="0"/>
              <a:t>що є прийнятними для використання в різних країнах як на</a:t>
            </a:r>
          </a:p>
          <a:p>
            <a:pPr marL="0" indent="0">
              <a:buNone/>
            </a:pPr>
            <a:r>
              <a:rPr lang="az-Cyrl-AZ" dirty="0"/>
              <a:t>рівні організацій, так і окремих осіб;</a:t>
            </a:r>
          </a:p>
          <a:p>
            <a:pPr marL="0" indent="0">
              <a:buNone/>
            </a:pPr>
            <a:r>
              <a:rPr lang="az-Cyrl-AZ" dirty="0"/>
              <a:t>• тлумачень, що роз’яснюють терміни чи концепції, які використовуються у положеннях</a:t>
            </a:r>
            <a:endParaRPr lang="ru-UA" dirty="0"/>
          </a:p>
        </p:txBody>
      </p:sp>
    </p:spTree>
    <p:extLst>
      <p:ext uri="{BB962C8B-B14F-4D97-AF65-F5344CB8AC3E}">
        <p14:creationId xmlns:p14="http://schemas.microsoft.com/office/powerpoint/2010/main" val="165183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E93AAB-FD0B-4A9B-9FC8-D43DFF806BE2}"/>
              </a:ext>
            </a:extLst>
          </p:cNvPr>
          <p:cNvSpPr>
            <a:spLocks noGrp="1"/>
          </p:cNvSpPr>
          <p:nvPr>
            <p:ph idx="1"/>
          </p:nvPr>
        </p:nvSpPr>
        <p:spPr/>
        <p:txBody>
          <a:bodyPr/>
          <a:lstStyle/>
          <a:p>
            <a:r>
              <a:rPr lang="az-Cyrl-AZ" dirty="0"/>
              <a:t>Структура Стандартів складається зі стандартів якісних харак те ристик та стандартів діяльності. Стандарти якісних характе- рис тик описують характеристики осіб та організацій, що надають послу ги внутрішнього аудиту. Стандарти діяльності описують суть діяль ності внутрішнього аудиту та надають критерії якості, відносно яких може оцінюватися виконання цих послуг. Стандарти якісних характеристик та стандарти діяльності поширюються на всі послуги внутрішнього аудиту</a:t>
            </a:r>
            <a:endParaRPr lang="ru-UA" dirty="0"/>
          </a:p>
        </p:txBody>
      </p:sp>
    </p:spTree>
    <p:extLst>
      <p:ext uri="{BB962C8B-B14F-4D97-AF65-F5344CB8AC3E}">
        <p14:creationId xmlns:p14="http://schemas.microsoft.com/office/powerpoint/2010/main" val="7716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898798C-EF57-4325-8B4E-2B6C9631020F}"/>
              </a:ext>
            </a:extLst>
          </p:cNvPr>
          <p:cNvSpPr>
            <a:spLocks noGrp="1"/>
          </p:cNvSpPr>
          <p:nvPr>
            <p:ph idx="1"/>
          </p:nvPr>
        </p:nvSpPr>
        <p:spPr/>
        <p:txBody>
          <a:bodyPr>
            <a:normAutofit fontScale="92500" lnSpcReduction="10000"/>
          </a:bodyPr>
          <a:lstStyle/>
          <a:p>
            <a:r>
              <a:rPr lang="ru-RU" dirty="0" err="1"/>
              <a:t>Стандарти</a:t>
            </a:r>
            <a:r>
              <a:rPr lang="ru-RU" dirty="0"/>
              <a:t> практичного </a:t>
            </a:r>
            <a:r>
              <a:rPr lang="ru-RU" dirty="0" err="1"/>
              <a:t>застосування</a:t>
            </a:r>
            <a:r>
              <a:rPr lang="ru-RU" dirty="0"/>
              <a:t> </a:t>
            </a:r>
            <a:r>
              <a:rPr lang="ru-RU" dirty="0" err="1"/>
              <a:t>доповнюють</a:t>
            </a:r>
            <a:r>
              <a:rPr lang="ru-RU" dirty="0"/>
              <a:t> </a:t>
            </a:r>
            <a:r>
              <a:rPr lang="ru-RU" dirty="0" err="1"/>
              <a:t>стандарти</a:t>
            </a:r>
            <a:endParaRPr lang="ru-RU" dirty="0"/>
          </a:p>
          <a:p>
            <a:pPr marL="0" indent="0">
              <a:buNone/>
            </a:pPr>
            <a:r>
              <a:rPr lang="ru-RU" dirty="0" err="1"/>
              <a:t>якісних</a:t>
            </a:r>
            <a:r>
              <a:rPr lang="ru-RU" dirty="0"/>
              <a:t> характеристик та </a:t>
            </a:r>
            <a:r>
              <a:rPr lang="ru-RU" dirty="0" err="1"/>
              <a:t>стандарти</a:t>
            </a:r>
            <a:r>
              <a:rPr lang="ru-RU" dirty="0"/>
              <a:t> </a:t>
            </a:r>
            <a:r>
              <a:rPr lang="ru-RU" dirty="0" err="1"/>
              <a:t>діяльності</a:t>
            </a:r>
            <a:r>
              <a:rPr lang="ru-RU" dirty="0"/>
              <a:t>, </a:t>
            </a:r>
            <a:r>
              <a:rPr lang="ru-RU" dirty="0" err="1"/>
              <a:t>надаючи</a:t>
            </a:r>
            <a:r>
              <a:rPr lang="ru-RU" dirty="0"/>
              <a:t> </a:t>
            </a:r>
            <a:r>
              <a:rPr lang="ru-RU" dirty="0" err="1"/>
              <a:t>вимоги</a:t>
            </a:r>
            <a:r>
              <a:rPr lang="ru-RU" dirty="0"/>
              <a:t>,</a:t>
            </a:r>
          </a:p>
          <a:p>
            <a:pPr marL="0" indent="0">
              <a:buNone/>
            </a:pPr>
            <a:r>
              <a:rPr lang="ru-RU" dirty="0" err="1"/>
              <a:t>що</a:t>
            </a:r>
            <a:r>
              <a:rPr lang="ru-RU" dirty="0"/>
              <a:t> </a:t>
            </a:r>
            <a:r>
              <a:rPr lang="ru-RU" dirty="0" err="1"/>
              <a:t>застосовуються</a:t>
            </a:r>
            <a:r>
              <a:rPr lang="ru-RU" dirty="0"/>
              <a:t> до </a:t>
            </a:r>
            <a:r>
              <a:rPr lang="ru-RU" dirty="0" err="1"/>
              <a:t>аудиторської</a:t>
            </a:r>
            <a:r>
              <a:rPr lang="ru-RU" dirty="0"/>
              <a:t> та </a:t>
            </a:r>
            <a:r>
              <a:rPr lang="ru-RU" dirty="0" err="1"/>
              <a:t>консультаційної</a:t>
            </a:r>
            <a:r>
              <a:rPr lang="ru-RU" dirty="0"/>
              <a:t> </a:t>
            </a:r>
            <a:r>
              <a:rPr lang="ru-RU" dirty="0" err="1"/>
              <a:t>діяль</a:t>
            </a:r>
            <a:r>
              <a:rPr lang="ru-RU" dirty="0"/>
              <a:t> -</a:t>
            </a:r>
          </a:p>
          <a:p>
            <a:pPr marL="0" indent="0">
              <a:buNone/>
            </a:pPr>
            <a:r>
              <a:rPr lang="ru-RU" dirty="0" err="1"/>
              <a:t>ностей</a:t>
            </a:r>
            <a:r>
              <a:rPr lang="ru-RU" dirty="0"/>
              <a:t>.</a:t>
            </a:r>
          </a:p>
          <a:p>
            <a:pPr marL="0" indent="0">
              <a:buNone/>
            </a:pPr>
            <a:r>
              <a:rPr lang="az-Cyrl-AZ" dirty="0"/>
              <a:t>Аудиторські послуги передбачають об’єктивне оцінювання </a:t>
            </a:r>
          </a:p>
          <a:p>
            <a:pPr marL="0" indent="0">
              <a:buNone/>
            </a:pPr>
            <a:r>
              <a:rPr lang="az-Cyrl-AZ" dirty="0"/>
              <a:t>внутрішнім аудитором доказів для формування незалежних висновків стосовно установи, операційної діяльності, функції, процесу, системи або іншого об’єкта перевірки. </a:t>
            </a:r>
            <a:endParaRPr lang="ru-UA" dirty="0"/>
          </a:p>
        </p:txBody>
      </p:sp>
    </p:spTree>
    <p:extLst>
      <p:ext uri="{BB962C8B-B14F-4D97-AF65-F5344CB8AC3E}">
        <p14:creationId xmlns:p14="http://schemas.microsoft.com/office/powerpoint/2010/main" val="215512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C945CE-BFA9-4DC6-82E0-23219F3AAE8D}"/>
              </a:ext>
            </a:extLst>
          </p:cNvPr>
          <p:cNvSpPr>
            <a:spLocks noGrp="1"/>
          </p:cNvSpPr>
          <p:nvPr>
            <p:ph type="title"/>
          </p:nvPr>
        </p:nvSpPr>
        <p:spPr/>
        <p:txBody>
          <a:bodyPr>
            <a:normAutofit fontScale="90000"/>
          </a:bodyPr>
          <a:lstStyle/>
          <a:p>
            <a:r>
              <a:rPr lang="ru-RU" dirty="0" err="1"/>
              <a:t>Послуги</a:t>
            </a:r>
            <a:r>
              <a:rPr lang="ru-RU" dirty="0"/>
              <a:t> такого характеру </a:t>
            </a:r>
            <a:r>
              <a:rPr lang="ru-RU" dirty="0" err="1"/>
              <a:t>включають</a:t>
            </a:r>
            <a:r>
              <a:rPr lang="ru-RU" dirty="0"/>
              <a:t> три </a:t>
            </a:r>
            <a:r>
              <a:rPr lang="ru-RU" dirty="0" err="1"/>
              <a:t>сторони</a:t>
            </a:r>
            <a:r>
              <a:rPr lang="ru-RU" dirty="0"/>
              <a:t>, а </a:t>
            </a:r>
            <a:r>
              <a:rPr lang="ru-RU" dirty="0" err="1"/>
              <a:t>саме</a:t>
            </a:r>
            <a:r>
              <a:rPr lang="ru-RU" dirty="0"/>
              <a:t>:</a:t>
            </a:r>
            <a:endParaRPr lang="ru-UA" dirty="0"/>
          </a:p>
        </p:txBody>
      </p:sp>
      <p:sp>
        <p:nvSpPr>
          <p:cNvPr id="3" name="Объект 2">
            <a:extLst>
              <a:ext uri="{FF2B5EF4-FFF2-40B4-BE49-F238E27FC236}">
                <a16:creationId xmlns:a16="http://schemas.microsoft.com/office/drawing/2014/main" id="{B1ECDB1C-242A-4900-8B43-672480378AEB}"/>
              </a:ext>
            </a:extLst>
          </p:cNvPr>
          <p:cNvSpPr>
            <a:spLocks noGrp="1"/>
          </p:cNvSpPr>
          <p:nvPr>
            <p:ph idx="1"/>
          </p:nvPr>
        </p:nvSpPr>
        <p:spPr/>
        <p:txBody>
          <a:bodyPr>
            <a:normAutofit/>
          </a:bodyPr>
          <a:lstStyle/>
          <a:p>
            <a:pPr marL="0" indent="0">
              <a:buNone/>
            </a:pPr>
            <a:r>
              <a:rPr lang="ru-RU" dirty="0"/>
              <a:t>1) особу </a:t>
            </a:r>
            <a:r>
              <a:rPr lang="ru-RU" dirty="0" err="1"/>
              <a:t>або</a:t>
            </a:r>
            <a:r>
              <a:rPr lang="ru-RU" dirty="0"/>
              <a:t> </a:t>
            </a:r>
            <a:r>
              <a:rPr lang="ru-RU" dirty="0" err="1"/>
              <a:t>групу</a:t>
            </a:r>
            <a:r>
              <a:rPr lang="ru-RU" dirty="0"/>
              <a:t> </a:t>
            </a:r>
            <a:r>
              <a:rPr lang="ru-RU" dirty="0" err="1"/>
              <a:t>осіб</a:t>
            </a:r>
            <a:r>
              <a:rPr lang="ru-RU" dirty="0"/>
              <a:t>, </a:t>
            </a:r>
            <a:r>
              <a:rPr lang="ru-RU" dirty="0" err="1"/>
              <a:t>безпосередньо</a:t>
            </a:r>
            <a:r>
              <a:rPr lang="ru-RU" dirty="0"/>
              <a:t> </a:t>
            </a:r>
            <a:r>
              <a:rPr lang="ru-RU" dirty="0" err="1"/>
              <a:t>залучених</a:t>
            </a:r>
            <a:r>
              <a:rPr lang="ru-RU" dirty="0"/>
              <a:t> до установи, </a:t>
            </a:r>
            <a:r>
              <a:rPr lang="ru-RU" dirty="0" err="1"/>
              <a:t>операційної</a:t>
            </a:r>
            <a:r>
              <a:rPr lang="ru-RU" dirty="0"/>
              <a:t> </a:t>
            </a:r>
            <a:r>
              <a:rPr lang="ru-RU" dirty="0" err="1"/>
              <a:t>діяльності,функції</a:t>
            </a:r>
            <a:r>
              <a:rPr lang="ru-RU" dirty="0"/>
              <a:t>, </a:t>
            </a:r>
            <a:r>
              <a:rPr lang="ru-RU" dirty="0" err="1"/>
              <a:t>процесу</a:t>
            </a:r>
            <a:r>
              <a:rPr lang="ru-RU" dirty="0"/>
              <a:t>, </a:t>
            </a:r>
            <a:r>
              <a:rPr lang="ru-RU" dirty="0" err="1"/>
              <a:t>системи</a:t>
            </a:r>
            <a:r>
              <a:rPr lang="ru-RU" dirty="0"/>
              <a:t> </a:t>
            </a:r>
            <a:r>
              <a:rPr lang="ru-RU" dirty="0" err="1"/>
              <a:t>або</a:t>
            </a:r>
            <a:r>
              <a:rPr lang="ru-RU" dirty="0"/>
              <a:t> </a:t>
            </a:r>
            <a:r>
              <a:rPr lang="ru-RU" dirty="0" err="1"/>
              <a:t>іншого</a:t>
            </a:r>
            <a:r>
              <a:rPr lang="ru-RU" dirty="0"/>
              <a:t> </a:t>
            </a:r>
            <a:r>
              <a:rPr lang="ru-RU" dirty="0" err="1"/>
              <a:t>об’єкта</a:t>
            </a:r>
            <a:r>
              <a:rPr lang="ru-RU" dirty="0"/>
              <a:t> </a:t>
            </a:r>
            <a:r>
              <a:rPr lang="ru-RU" dirty="0" err="1"/>
              <a:t>перевірки</a:t>
            </a:r>
            <a:r>
              <a:rPr lang="ru-RU" dirty="0"/>
              <a:t> – </a:t>
            </a:r>
            <a:r>
              <a:rPr lang="ru-RU" dirty="0" err="1"/>
              <a:t>власника</a:t>
            </a:r>
            <a:r>
              <a:rPr lang="ru-RU" dirty="0"/>
              <a:t> </a:t>
            </a:r>
            <a:r>
              <a:rPr lang="ru-RU" dirty="0" err="1"/>
              <a:t>процесу</a:t>
            </a:r>
            <a:r>
              <a:rPr lang="ru-RU" dirty="0"/>
              <a:t>;</a:t>
            </a:r>
          </a:p>
          <a:p>
            <a:pPr marL="0" indent="0">
              <a:buNone/>
            </a:pPr>
            <a:r>
              <a:rPr lang="ru-RU" dirty="0"/>
              <a:t> 2) особу </a:t>
            </a:r>
            <a:r>
              <a:rPr lang="ru-RU" dirty="0" err="1"/>
              <a:t>чи</a:t>
            </a:r>
            <a:r>
              <a:rPr lang="ru-RU" dirty="0"/>
              <a:t> </a:t>
            </a:r>
            <a:r>
              <a:rPr lang="ru-RU" dirty="0" err="1"/>
              <a:t>групу</a:t>
            </a:r>
            <a:r>
              <a:rPr lang="ru-RU" dirty="0"/>
              <a:t> </a:t>
            </a:r>
            <a:r>
              <a:rPr lang="ru-RU" dirty="0" err="1"/>
              <a:t>осіб</a:t>
            </a:r>
            <a:r>
              <a:rPr lang="ru-RU" dirty="0"/>
              <a:t>, </a:t>
            </a:r>
            <a:r>
              <a:rPr lang="ru-RU" dirty="0" err="1"/>
              <a:t>які</a:t>
            </a:r>
            <a:r>
              <a:rPr lang="ru-RU" dirty="0"/>
              <a:t> </a:t>
            </a:r>
            <a:r>
              <a:rPr lang="ru-RU" dirty="0" err="1"/>
              <a:t>здійснюють</a:t>
            </a:r>
            <a:r>
              <a:rPr lang="ru-RU" dirty="0"/>
              <a:t> </a:t>
            </a:r>
            <a:r>
              <a:rPr lang="ru-RU" dirty="0" err="1"/>
              <a:t>оцінку</a:t>
            </a:r>
            <a:r>
              <a:rPr lang="ru-RU" dirty="0"/>
              <a:t>, – </a:t>
            </a:r>
            <a:r>
              <a:rPr lang="ru-RU" dirty="0" err="1"/>
              <a:t>внутрішнього</a:t>
            </a:r>
            <a:r>
              <a:rPr lang="ru-RU" dirty="0"/>
              <a:t> аудитора; </a:t>
            </a:r>
          </a:p>
          <a:p>
            <a:pPr marL="0" indent="0">
              <a:buNone/>
            </a:pPr>
            <a:r>
              <a:rPr lang="ru-RU" dirty="0"/>
              <a:t>3) особу </a:t>
            </a:r>
            <a:r>
              <a:rPr lang="ru-RU" dirty="0" err="1"/>
              <a:t>чи</a:t>
            </a:r>
            <a:r>
              <a:rPr lang="ru-RU" dirty="0"/>
              <a:t> </a:t>
            </a:r>
            <a:r>
              <a:rPr lang="ru-RU" dirty="0" err="1"/>
              <a:t>групу</a:t>
            </a:r>
            <a:r>
              <a:rPr lang="ru-RU" dirty="0"/>
              <a:t> </a:t>
            </a:r>
            <a:r>
              <a:rPr lang="ru-RU" dirty="0" err="1"/>
              <a:t>осіб</a:t>
            </a:r>
            <a:r>
              <a:rPr lang="ru-RU" dirty="0"/>
              <a:t>, </a:t>
            </a:r>
            <a:r>
              <a:rPr lang="ru-RU" dirty="0" err="1"/>
              <a:t>які</a:t>
            </a:r>
            <a:r>
              <a:rPr lang="ru-RU" dirty="0"/>
              <a:t> </a:t>
            </a:r>
            <a:r>
              <a:rPr lang="ru-RU" dirty="0" err="1"/>
              <a:t>використовують</a:t>
            </a:r>
            <a:r>
              <a:rPr lang="ru-RU" dirty="0"/>
              <a:t> </a:t>
            </a:r>
            <a:r>
              <a:rPr lang="ru-RU" dirty="0" err="1"/>
              <a:t>результати</a:t>
            </a:r>
            <a:r>
              <a:rPr lang="ru-RU" dirty="0"/>
              <a:t> </a:t>
            </a:r>
            <a:r>
              <a:rPr lang="ru-RU" dirty="0" err="1"/>
              <a:t>оцінки</a:t>
            </a:r>
            <a:r>
              <a:rPr lang="ru-RU" dirty="0"/>
              <a:t>, – </a:t>
            </a:r>
            <a:r>
              <a:rPr lang="ru-RU" dirty="0" err="1"/>
              <a:t>користувача</a:t>
            </a:r>
            <a:r>
              <a:rPr lang="ru-RU" dirty="0"/>
              <a:t>.</a:t>
            </a:r>
            <a:endParaRPr lang="ru-UA" dirty="0"/>
          </a:p>
        </p:txBody>
      </p:sp>
    </p:spTree>
    <p:extLst>
      <p:ext uri="{BB962C8B-B14F-4D97-AF65-F5344CB8AC3E}">
        <p14:creationId xmlns:p14="http://schemas.microsoft.com/office/powerpoint/2010/main" val="129157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28C1C4-C8CA-42D1-99E6-A7A712D6A3F8}"/>
              </a:ext>
            </a:extLst>
          </p:cNvPr>
          <p:cNvSpPr>
            <a:spLocks noGrp="1"/>
          </p:cNvSpPr>
          <p:nvPr>
            <p:ph idx="1"/>
          </p:nvPr>
        </p:nvSpPr>
        <p:spPr/>
        <p:txBody>
          <a:bodyPr>
            <a:normAutofit fontScale="92500"/>
          </a:bodyPr>
          <a:lstStyle/>
          <a:p>
            <a:r>
              <a:rPr lang="ru-RU" dirty="0" err="1"/>
              <a:t>Консультаційні</a:t>
            </a:r>
            <a:r>
              <a:rPr lang="ru-RU" dirty="0"/>
              <a:t> </a:t>
            </a:r>
            <a:r>
              <a:rPr lang="ru-RU" dirty="0" err="1"/>
              <a:t>послуги</a:t>
            </a:r>
            <a:r>
              <a:rPr lang="ru-RU" dirty="0"/>
              <a:t> – </a:t>
            </a:r>
            <a:r>
              <a:rPr lang="ru-RU" dirty="0" err="1"/>
              <a:t>дорадчі</a:t>
            </a:r>
            <a:r>
              <a:rPr lang="ru-RU" dirty="0"/>
              <a:t> за </a:t>
            </a:r>
            <a:r>
              <a:rPr lang="ru-RU" dirty="0" err="1"/>
              <a:t>своїм</a:t>
            </a:r>
            <a:r>
              <a:rPr lang="ru-RU" dirty="0"/>
              <a:t> характером і </a:t>
            </a:r>
            <a:r>
              <a:rPr lang="ru-RU" dirty="0" err="1"/>
              <a:t>зазвичай</a:t>
            </a:r>
            <a:endParaRPr lang="ru-RU" dirty="0"/>
          </a:p>
          <a:p>
            <a:pPr marL="0" indent="0">
              <a:buNone/>
            </a:pPr>
            <a:r>
              <a:rPr lang="ru-RU" dirty="0" err="1"/>
              <a:t>виконуються</a:t>
            </a:r>
            <a:r>
              <a:rPr lang="ru-RU" dirty="0"/>
              <a:t> у </a:t>
            </a:r>
            <a:r>
              <a:rPr lang="ru-RU" dirty="0" err="1"/>
              <a:t>відповідь</a:t>
            </a:r>
            <a:r>
              <a:rPr lang="ru-RU" dirty="0"/>
              <a:t> на </a:t>
            </a:r>
            <a:r>
              <a:rPr lang="ru-RU" dirty="0" err="1"/>
              <a:t>окремий</a:t>
            </a:r>
            <a:r>
              <a:rPr lang="ru-RU" dirty="0"/>
              <a:t> запит </a:t>
            </a:r>
            <a:r>
              <a:rPr lang="ru-RU" dirty="0" err="1"/>
              <a:t>замовника</a:t>
            </a:r>
            <a:r>
              <a:rPr lang="ru-RU" dirty="0"/>
              <a:t> </a:t>
            </a:r>
            <a:r>
              <a:rPr lang="ru-RU" dirty="0" err="1"/>
              <a:t>завдання</a:t>
            </a:r>
            <a:r>
              <a:rPr lang="ru-RU" dirty="0"/>
              <a:t>.</a:t>
            </a:r>
          </a:p>
          <a:p>
            <a:r>
              <a:rPr lang="ru-RU" dirty="0"/>
              <a:t>Характер та </a:t>
            </a:r>
            <a:r>
              <a:rPr lang="ru-RU" dirty="0" err="1"/>
              <a:t>обсяг</a:t>
            </a:r>
            <a:r>
              <a:rPr lang="ru-RU" dirty="0"/>
              <a:t> </a:t>
            </a:r>
            <a:r>
              <a:rPr lang="ru-RU" dirty="0" err="1"/>
              <a:t>консультаційного</a:t>
            </a:r>
            <a:r>
              <a:rPr lang="ru-RU" dirty="0"/>
              <a:t> </a:t>
            </a:r>
            <a:r>
              <a:rPr lang="ru-RU" dirty="0" err="1"/>
              <a:t>завдання</a:t>
            </a:r>
            <a:r>
              <a:rPr lang="ru-RU" dirty="0"/>
              <a:t> </a:t>
            </a:r>
            <a:r>
              <a:rPr lang="ru-RU" dirty="0" err="1"/>
              <a:t>визначаються</a:t>
            </a:r>
            <a:r>
              <a:rPr lang="ru-RU" dirty="0"/>
              <a:t> за </a:t>
            </a:r>
            <a:r>
              <a:rPr lang="ru-RU" dirty="0" err="1"/>
              <a:t>домо</a:t>
            </a:r>
            <a:r>
              <a:rPr lang="ru-RU" dirty="0"/>
              <a:t> </a:t>
            </a:r>
            <a:r>
              <a:rPr lang="ru-RU" dirty="0" err="1"/>
              <a:t>вленістю</a:t>
            </a:r>
            <a:r>
              <a:rPr lang="ru-RU" dirty="0"/>
              <a:t> </a:t>
            </a:r>
            <a:r>
              <a:rPr lang="ru-RU" dirty="0" err="1"/>
              <a:t>із</a:t>
            </a:r>
            <a:r>
              <a:rPr lang="ru-RU" dirty="0"/>
              <a:t> </a:t>
            </a:r>
            <a:r>
              <a:rPr lang="ru-RU" dirty="0" err="1"/>
              <a:t>замовником</a:t>
            </a:r>
            <a:r>
              <a:rPr lang="ru-RU" dirty="0"/>
              <a:t> </a:t>
            </a:r>
            <a:r>
              <a:rPr lang="ru-RU" dirty="0" err="1"/>
              <a:t>завдання</a:t>
            </a:r>
            <a:r>
              <a:rPr lang="ru-RU" dirty="0"/>
              <a:t>. </a:t>
            </a:r>
          </a:p>
          <a:p>
            <a:r>
              <a:rPr lang="ru-RU" dirty="0" err="1"/>
              <a:t>Консультаційні</a:t>
            </a:r>
            <a:r>
              <a:rPr lang="ru-RU" dirty="0"/>
              <a:t> </a:t>
            </a:r>
            <a:r>
              <a:rPr lang="ru-RU" dirty="0" err="1"/>
              <a:t>послуги</a:t>
            </a:r>
            <a:r>
              <a:rPr lang="ru-RU" dirty="0"/>
              <a:t>, як правило, </a:t>
            </a:r>
            <a:r>
              <a:rPr lang="ru-RU" dirty="0" err="1"/>
              <a:t>включають</a:t>
            </a:r>
            <a:r>
              <a:rPr lang="ru-RU" dirty="0"/>
              <a:t> </a:t>
            </a:r>
            <a:r>
              <a:rPr lang="ru-RU" dirty="0" err="1"/>
              <a:t>дві</a:t>
            </a:r>
            <a:r>
              <a:rPr lang="ru-RU" dirty="0"/>
              <a:t> </a:t>
            </a:r>
            <a:r>
              <a:rPr lang="ru-RU" dirty="0" err="1"/>
              <a:t>сторони</a:t>
            </a:r>
            <a:r>
              <a:rPr lang="ru-RU" dirty="0"/>
              <a:t>, а </a:t>
            </a:r>
            <a:r>
              <a:rPr lang="ru-RU" dirty="0" err="1"/>
              <a:t>саме</a:t>
            </a:r>
            <a:r>
              <a:rPr lang="ru-RU" dirty="0"/>
              <a:t>:</a:t>
            </a:r>
          </a:p>
          <a:p>
            <a:r>
              <a:rPr lang="ru-RU" dirty="0"/>
              <a:t> 1) особу </a:t>
            </a:r>
            <a:r>
              <a:rPr lang="ru-RU" dirty="0" err="1"/>
              <a:t>або</a:t>
            </a:r>
            <a:r>
              <a:rPr lang="ru-RU" dirty="0"/>
              <a:t> </a:t>
            </a:r>
            <a:r>
              <a:rPr lang="ru-RU" dirty="0" err="1"/>
              <a:t>групу</a:t>
            </a:r>
            <a:r>
              <a:rPr lang="ru-RU" dirty="0"/>
              <a:t> </a:t>
            </a:r>
            <a:r>
              <a:rPr lang="ru-RU" dirty="0" err="1"/>
              <a:t>осіб</a:t>
            </a:r>
            <a:r>
              <a:rPr lang="ru-RU" dirty="0"/>
              <a:t>, </a:t>
            </a:r>
            <a:r>
              <a:rPr lang="ru-RU" dirty="0" err="1"/>
              <a:t>що</a:t>
            </a:r>
            <a:r>
              <a:rPr lang="ru-RU" dirty="0"/>
              <a:t> </a:t>
            </a:r>
            <a:r>
              <a:rPr lang="ru-RU" dirty="0" err="1"/>
              <a:t>надають</a:t>
            </a:r>
            <a:r>
              <a:rPr lang="ru-RU" dirty="0"/>
              <a:t> </a:t>
            </a:r>
            <a:r>
              <a:rPr lang="ru-RU" dirty="0" err="1"/>
              <a:t>консультацію</a:t>
            </a:r>
            <a:r>
              <a:rPr lang="ru-RU" dirty="0"/>
              <a:t>, – </a:t>
            </a:r>
            <a:r>
              <a:rPr lang="ru-RU" dirty="0" err="1"/>
              <a:t>внутрішнього</a:t>
            </a:r>
            <a:r>
              <a:rPr lang="ru-RU" dirty="0"/>
              <a:t> аудитора; </a:t>
            </a:r>
          </a:p>
          <a:p>
            <a:r>
              <a:rPr lang="ru-RU" dirty="0"/>
              <a:t>2) особу </a:t>
            </a:r>
            <a:r>
              <a:rPr lang="ru-RU" dirty="0" err="1"/>
              <a:t>абогрупу</a:t>
            </a:r>
            <a:r>
              <a:rPr lang="ru-RU" dirty="0"/>
              <a:t> </a:t>
            </a:r>
            <a:r>
              <a:rPr lang="ru-RU" dirty="0" err="1"/>
              <a:t>осіб</a:t>
            </a:r>
            <a:r>
              <a:rPr lang="ru-RU" dirty="0"/>
              <a:t>, </a:t>
            </a:r>
            <a:r>
              <a:rPr lang="ru-RU" dirty="0" err="1"/>
              <a:t>що</a:t>
            </a:r>
            <a:r>
              <a:rPr lang="ru-RU" dirty="0"/>
              <a:t> </a:t>
            </a:r>
            <a:r>
              <a:rPr lang="ru-RU" dirty="0" err="1"/>
              <a:t>потребують</a:t>
            </a:r>
            <a:r>
              <a:rPr lang="ru-RU" dirty="0"/>
              <a:t> та </a:t>
            </a:r>
            <a:r>
              <a:rPr lang="ru-RU" dirty="0" err="1"/>
              <a:t>отримують</a:t>
            </a:r>
            <a:r>
              <a:rPr lang="ru-RU" dirty="0"/>
              <a:t> </a:t>
            </a:r>
            <a:r>
              <a:rPr lang="ru-RU" dirty="0" err="1"/>
              <a:t>консультацію</a:t>
            </a:r>
            <a:r>
              <a:rPr lang="ru-RU" dirty="0"/>
              <a:t>.</a:t>
            </a:r>
            <a:endParaRPr lang="ru-UA" dirty="0"/>
          </a:p>
        </p:txBody>
      </p:sp>
    </p:spTree>
    <p:extLst>
      <p:ext uri="{BB962C8B-B14F-4D97-AF65-F5344CB8AC3E}">
        <p14:creationId xmlns:p14="http://schemas.microsoft.com/office/powerpoint/2010/main" val="115445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33CD5A-37F2-4701-BBBD-BB2557984233}"/>
              </a:ext>
            </a:extLst>
          </p:cNvPr>
          <p:cNvSpPr>
            <a:spLocks noGrp="1"/>
          </p:cNvSpPr>
          <p:nvPr>
            <p:ph type="title"/>
          </p:nvPr>
        </p:nvSpPr>
        <p:spPr/>
        <p:txBody>
          <a:bodyPr>
            <a:normAutofit fontScale="90000"/>
          </a:bodyPr>
          <a:lstStyle/>
          <a:p>
            <a:r>
              <a:rPr lang="ru-RU" dirty="0"/>
              <a:t>2. ВІТЧИЗНЯНІ СТАНДАРТИ</a:t>
            </a:r>
            <a:br>
              <a:rPr lang="ru-RU" dirty="0"/>
            </a:br>
            <a:r>
              <a:rPr lang="ru-RU" dirty="0"/>
              <a:t>ВНУТРІШНЬОГО АУДИТУ В БАНКУ</a:t>
            </a:r>
            <a:endParaRPr lang="ru-UA" dirty="0"/>
          </a:p>
        </p:txBody>
      </p:sp>
      <p:sp>
        <p:nvSpPr>
          <p:cNvPr id="3" name="Объект 2">
            <a:extLst>
              <a:ext uri="{FF2B5EF4-FFF2-40B4-BE49-F238E27FC236}">
                <a16:creationId xmlns:a16="http://schemas.microsoft.com/office/drawing/2014/main" id="{994E7EEF-97F2-4B7D-BAFD-CEF51C79989A}"/>
              </a:ext>
            </a:extLst>
          </p:cNvPr>
          <p:cNvSpPr>
            <a:spLocks noGrp="1"/>
          </p:cNvSpPr>
          <p:nvPr>
            <p:ph idx="1"/>
          </p:nvPr>
        </p:nvSpPr>
        <p:spPr/>
        <p:txBody>
          <a:bodyPr>
            <a:normAutofit fontScale="70000" lnSpcReduction="20000"/>
          </a:bodyPr>
          <a:lstStyle/>
          <a:p>
            <a:r>
              <a:rPr lang="az-Cyrl-AZ" dirty="0"/>
              <a:t>Стандарти внутрішнього аудиту впроваджені в діяльність банків з метою:</a:t>
            </a:r>
          </a:p>
          <a:p>
            <a:pPr marL="0" indent="0">
              <a:buNone/>
            </a:pPr>
            <a:r>
              <a:rPr lang="az-Cyrl-AZ" dirty="0"/>
              <a:t>• удосконалення практики проведення внутрішнього аудиту;</a:t>
            </a:r>
          </a:p>
          <a:p>
            <a:pPr marL="0" indent="0">
              <a:buNone/>
            </a:pPr>
            <a:r>
              <a:rPr lang="az-Cyrl-AZ" dirty="0"/>
              <a:t>• забезпечення якісного аналізу й оцінки системи внутрішнього контролю;</a:t>
            </a:r>
          </a:p>
          <a:p>
            <a:pPr marL="0" indent="0">
              <a:buNone/>
            </a:pPr>
            <a:r>
              <a:rPr lang="az-Cyrl-AZ" dirty="0"/>
              <a:t>• здійснення постійного моніторингу банківських ризиків;</a:t>
            </a:r>
          </a:p>
          <a:p>
            <a:pPr marL="0" indent="0">
              <a:buNone/>
            </a:pPr>
            <a:r>
              <a:rPr lang="az-Cyrl-AZ" dirty="0"/>
              <a:t>• перевірки відповідності здійснених банківських операцій політиці та встановленим процедурам банку, а також чинному законодавству України;</a:t>
            </a:r>
          </a:p>
          <a:p>
            <a:pPr marL="0" indent="0">
              <a:buNone/>
            </a:pPr>
            <a:r>
              <a:rPr lang="az-Cyrl-AZ" dirty="0"/>
              <a:t>• інформування правління банку та ради банку про виникнення певних проблем, розроблення і вживання упереджувальних заходів, спрямованих на запобігання виникненню ризиків у діяльності банку;</a:t>
            </a:r>
          </a:p>
          <a:p>
            <a:pPr marL="0" indent="0">
              <a:buNone/>
            </a:pPr>
            <a:r>
              <a:rPr lang="az-Cyrl-AZ" dirty="0"/>
              <a:t>• складання уніфікованих аудиторських висновків і звітів;</a:t>
            </a:r>
          </a:p>
          <a:p>
            <a:pPr marL="0" indent="0">
              <a:buNone/>
            </a:pPr>
            <a:r>
              <a:rPr lang="az-Cyrl-AZ" dirty="0"/>
              <a:t>• дотримання працівниками служби внутрішнього аудиту правил поведінки та етичних професійних норм. </a:t>
            </a:r>
            <a:endParaRPr lang="ru-UA" dirty="0"/>
          </a:p>
        </p:txBody>
      </p:sp>
    </p:spTree>
    <p:extLst>
      <p:ext uri="{BB962C8B-B14F-4D97-AF65-F5344CB8AC3E}">
        <p14:creationId xmlns:p14="http://schemas.microsoft.com/office/powerpoint/2010/main" val="20951800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446</TotalTime>
  <Words>1451</Words>
  <Application>Microsoft Office PowerPoint</Application>
  <PresentationFormat>Широкоэкранный</PresentationFormat>
  <Paragraphs>102</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Garamond</vt:lpstr>
      <vt:lpstr>Натуральные материалы</vt:lpstr>
      <vt:lpstr>СТАНДАРТИ І ПРИНЦИПИ ВНУТРІШНЬОГО АУДИТУ В БАНКУ</vt:lpstr>
      <vt:lpstr>Презентация PowerPoint</vt:lpstr>
      <vt:lpstr>Основні цілі Стандартів:</vt:lpstr>
      <vt:lpstr>Стандарти – це обов’язкові вимоги, що орієнтовані на принципи і складаються:</vt:lpstr>
      <vt:lpstr>Презентация PowerPoint</vt:lpstr>
      <vt:lpstr>Презентация PowerPoint</vt:lpstr>
      <vt:lpstr>Послуги такого характеру включають три сторони, а саме:</vt:lpstr>
      <vt:lpstr>Презентация PowerPoint</vt:lpstr>
      <vt:lpstr>2. ВІТЧИЗНЯНІ СТАНДАРТИ ВНУТРІШНЬОГО АУДИТУ В БАНКУ</vt:lpstr>
      <vt:lpstr>Презентация PowerPoint</vt:lpstr>
      <vt:lpstr>Керівник служби внутрішнього аудиту відповідає:</vt:lpstr>
      <vt:lpstr>Презентация PowerPoint</vt:lpstr>
      <vt:lpstr>Об’єктами внутрішнього аудиторського контролю мають бути: </vt:lpstr>
      <vt:lpstr>Презентация PowerPoint</vt:lpstr>
      <vt:lpstr>Причинами виникнення ризиків можуть бути:</vt:lpstr>
      <vt:lpstr>Презентация PowerPoint</vt:lpstr>
      <vt:lpstr>3. ПРОФЕСІЙНІ ТА МОРАЛЬНІ ПРИНЦИПИ ЕТИКИ ВНУТРІШНЬОГО АУДИТУ </vt:lpstr>
      <vt:lpstr>Презентация PowerPoint</vt:lpstr>
      <vt:lpstr>Презентация PowerPoint</vt:lpstr>
      <vt:lpstr>Принцип об’єктивності служби внутрішнього аудиту полягає ось у чому: </vt:lpstr>
      <vt:lpstr>Презентация PowerPoint</vt:lpstr>
      <vt:lpstr>Принцип професійної компетентності внутрішніх аудиторів вимагає: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СТАНДАРТИ І ПРИНЦИПИ ВНУТРІШНЬОГО АУДИТУ В БАНКУ</dc:title>
  <dc:creator>My comp</dc:creator>
  <cp:lastModifiedBy>My comp</cp:lastModifiedBy>
  <cp:revision>7</cp:revision>
  <dcterms:created xsi:type="dcterms:W3CDTF">2024-09-15T12:09:23Z</dcterms:created>
  <dcterms:modified xsi:type="dcterms:W3CDTF">2024-09-16T15:14:46Z</dcterms:modified>
</cp:coreProperties>
</file>