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1" r:id="rId2"/>
  </p:sldMasterIdLst>
  <p:notesMasterIdLst>
    <p:notesMasterId r:id="rId43"/>
  </p:notesMasterIdLst>
  <p:sldIdLst>
    <p:sldId id="278" r:id="rId3"/>
    <p:sldId id="346" r:id="rId4"/>
    <p:sldId id="290" r:id="rId5"/>
    <p:sldId id="279" r:id="rId6"/>
    <p:sldId id="319" r:id="rId7"/>
    <p:sldId id="337" r:id="rId8"/>
    <p:sldId id="330" r:id="rId9"/>
    <p:sldId id="320" r:id="rId10"/>
    <p:sldId id="316" r:id="rId11"/>
    <p:sldId id="351" r:id="rId12"/>
    <p:sldId id="333" r:id="rId13"/>
    <p:sldId id="352" r:id="rId14"/>
    <p:sldId id="353" r:id="rId15"/>
    <p:sldId id="321" r:id="rId16"/>
    <p:sldId id="327" r:id="rId17"/>
    <p:sldId id="329" r:id="rId18"/>
    <p:sldId id="325" r:id="rId19"/>
    <p:sldId id="302" r:id="rId20"/>
    <p:sldId id="335" r:id="rId21"/>
    <p:sldId id="344" r:id="rId22"/>
    <p:sldId id="317" r:id="rId23"/>
    <p:sldId id="341" r:id="rId24"/>
    <p:sldId id="323" r:id="rId25"/>
    <p:sldId id="345" r:id="rId26"/>
    <p:sldId id="328" r:id="rId27"/>
    <p:sldId id="336" r:id="rId28"/>
    <p:sldId id="322" r:id="rId29"/>
    <p:sldId id="324" r:id="rId30"/>
    <p:sldId id="339" r:id="rId31"/>
    <p:sldId id="326" r:id="rId32"/>
    <p:sldId id="338" r:id="rId33"/>
    <p:sldId id="347" r:id="rId34"/>
    <p:sldId id="315" r:id="rId35"/>
    <p:sldId id="314" r:id="rId36"/>
    <p:sldId id="340" r:id="rId37"/>
    <p:sldId id="334" r:id="rId38"/>
    <p:sldId id="348" r:id="rId39"/>
    <p:sldId id="332" r:id="rId40"/>
    <p:sldId id="350" r:id="rId41"/>
    <p:sldId id="349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06" autoAdjust="0"/>
    <p:restoredTop sz="95374" autoAdjust="0"/>
  </p:normalViewPr>
  <p:slideViewPr>
    <p:cSldViewPr>
      <p:cViewPr>
        <p:scale>
          <a:sx n="80" d="100"/>
          <a:sy n="80" d="100"/>
        </p:scale>
        <p:origin x="-14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5E78E-8848-4CF9-8290-932C9F7FBE44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76794-6F6C-42CA-AC90-9EA07C110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A49F-5DF2-4633-AD00-DC150EBA12F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НАТО в СИСТЕМІ </a:t>
            </a:r>
          </a:p>
          <a:p>
            <a:pPr algn="ctr"/>
            <a:r>
              <a:rPr lang="uk-UA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МІЖНАРОДНОЇ </a:t>
            </a:r>
          </a:p>
          <a:p>
            <a:pPr algn="ctr"/>
            <a:r>
              <a:rPr lang="uk-UA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ТА НАЦІОНАЛЬНОЇ </a:t>
            </a:r>
          </a:p>
          <a:p>
            <a:pPr algn="ctr"/>
            <a:r>
              <a:rPr lang="uk-UA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БЕЗПЕКИ: </a:t>
            </a:r>
            <a:endParaRPr lang="uk-UA" sz="72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uk-UA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нові реалії-</a:t>
            </a:r>
          </a:p>
          <a:p>
            <a:pPr algn="ctr"/>
            <a:r>
              <a:rPr lang="uk-UA" sz="72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нові виклики</a:t>
            </a:r>
            <a:endParaRPr lang="uk-UA" sz="7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2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7" y="1052736"/>
            <a:ext cx="8820471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86452" y="5771"/>
            <a:ext cx="6423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ВІДЕО: ІСТОРІЯ НАТО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9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79712" y="1844824"/>
            <a:ext cx="558197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НАТО  </a:t>
            </a:r>
          </a:p>
          <a:p>
            <a:pPr algn="ctr"/>
            <a:r>
              <a:rPr lang="uk-UA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сьогодні</a:t>
            </a:r>
            <a:endParaRPr lang="uk-UA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47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260" y="2204864"/>
            <a:ext cx="41399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Члени НАТО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дій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членства в НАТО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Інтенсивний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діалог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Індивідуальний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партнерський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план    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Партнерство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заради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миру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Члени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вступ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Партнерство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заради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миру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235" y="0"/>
            <a:ext cx="838842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Міжнародні відносини 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НАТО</a:t>
            </a:r>
          </a:p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Європа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NATO OTAN landscape logo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23"/>
            <a:ext cx="1905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3992" y="2289997"/>
            <a:ext cx="235124" cy="21602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8040" y="2650511"/>
            <a:ext cx="235124" cy="2160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0729" y="3414562"/>
            <a:ext cx="235124" cy="21602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2088" y="3767267"/>
            <a:ext cx="235124" cy="216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3587" y="5229200"/>
            <a:ext cx="235124" cy="2160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3992" y="4495933"/>
            <a:ext cx="235124" cy="21602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upload.wikimedia.org/wikipedia/commons/thumb/5/56/NATO_affiliations_in_Europe.svg/680px-NATO_affiliations_in_Europ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30" y="1196752"/>
            <a:ext cx="7403169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8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to.int/docu/review/2011/Partnerships/Photostory/files/1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1"/>
            <a:ext cx="9144000" cy="589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1663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Міжнародні відносини НАТО</a:t>
            </a:r>
          </a:p>
          <a:p>
            <a:pPr algn="ctr"/>
            <a:r>
              <a:rPr lang="uk-UA" altLang="ru-RU" sz="2800" b="1" dirty="0" smtClean="0">
                <a:latin typeface="Times New Roman" pitchFamily="18" charset="0"/>
                <a:cs typeface="Times New Roman" pitchFamily="18" charset="0"/>
              </a:rPr>
              <a:t>Програма </a:t>
            </a:r>
            <a:r>
              <a:rPr lang="uk-UA" altLang="ru-RU" sz="2800" b="1" dirty="0">
                <a:latin typeface="Times New Roman" pitchFamily="18" charset="0"/>
                <a:cs typeface="Times New Roman" pitchFamily="18" charset="0"/>
              </a:rPr>
              <a:t>партнерства заради </a:t>
            </a:r>
            <a:r>
              <a:rPr lang="uk-UA" altLang="ru-RU" sz="2800" b="1" dirty="0" smtClean="0">
                <a:latin typeface="Times New Roman" pitchFamily="18" charset="0"/>
                <a:cs typeface="Times New Roman" pitchFamily="18" charset="0"/>
              </a:rPr>
              <a:t>миру</a:t>
            </a:r>
            <a:endParaRPr lang="uk-UA" alt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NATO OTAN landscape logo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6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7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10" y="-24635"/>
            <a:ext cx="4349808" cy="3334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0" y="-33322"/>
            <a:ext cx="4651116" cy="3314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76" y="3314480"/>
            <a:ext cx="4770868" cy="34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11331"/>
            <a:ext cx="5038644" cy="37170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" y="3705701"/>
            <a:ext cx="4788024" cy="32866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94" y="3705701"/>
            <a:ext cx="4324026" cy="28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9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9985"/>
            <a:ext cx="4931479" cy="3486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" y="-6073"/>
            <a:ext cx="4904701" cy="3467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79" y="0"/>
            <a:ext cx="4896112" cy="3461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80" y="3489985"/>
            <a:ext cx="4830112" cy="34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5532" y="1844824"/>
            <a:ext cx="427033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НАТО  </a:t>
            </a:r>
          </a:p>
          <a:p>
            <a:pPr algn="ctr"/>
            <a:r>
              <a:rPr lang="uk-UA" sz="9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ІСТОРІЯ</a:t>
            </a:r>
            <a:endParaRPr lang="uk-UA" sz="9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7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56856" cy="673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80528" y="1916832"/>
            <a:ext cx="9843593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Україна – НАТО: </a:t>
            </a:r>
          </a:p>
          <a:p>
            <a:pPr algn="ctr"/>
            <a:r>
              <a:rPr lang="uk-UA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тернистий шлях… </a:t>
            </a:r>
            <a:endParaRPr lang="uk-UA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6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1196752"/>
            <a:ext cx="31951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Нкто</a:t>
            </a:r>
            <a:r>
              <a:rPr lang="uk-UA" dirty="0" smtClean="0"/>
              <a:t> історія та сьогодення </a:t>
            </a:r>
          </a:p>
          <a:p>
            <a:r>
              <a:rPr lang="uk-UA" dirty="0" smtClean="0"/>
              <a:t>Україна </a:t>
            </a:r>
            <a:r>
              <a:rPr lang="uk-UA" dirty="0" err="1" smtClean="0"/>
              <a:t>нато</a:t>
            </a:r>
            <a:r>
              <a:rPr lang="uk-UA" dirty="0" smtClean="0"/>
              <a:t> шлях до </a:t>
            </a:r>
          </a:p>
          <a:p>
            <a:r>
              <a:rPr lang="uk-UA" dirty="0" smtClean="0"/>
              <a:t>Досвід країн що </a:t>
            </a:r>
            <a:r>
              <a:rPr lang="uk-UA" dirty="0" err="1" smtClean="0"/>
              <a:t>ввійлидо</a:t>
            </a:r>
            <a:r>
              <a:rPr lang="uk-UA" dirty="0" smtClean="0"/>
              <a:t> </a:t>
            </a:r>
            <a:r>
              <a:rPr lang="uk-UA" dirty="0" err="1" smtClean="0"/>
              <a:t>нато</a:t>
            </a:r>
            <a:endParaRPr lang="uk-UA" dirty="0" smtClean="0"/>
          </a:p>
          <a:p>
            <a:r>
              <a:rPr lang="uk-UA" dirty="0" smtClean="0"/>
              <a:t>Перспективи </a:t>
            </a:r>
            <a:r>
              <a:rPr lang="uk-UA" dirty="0" err="1" smtClean="0"/>
              <a:t>Нвто</a:t>
            </a:r>
            <a:endParaRPr lang="uk-UA" dirty="0" smtClean="0"/>
          </a:p>
          <a:p>
            <a:r>
              <a:rPr lang="uk-UA" dirty="0" smtClean="0"/>
              <a:t>Альтернативи </a:t>
            </a:r>
            <a:r>
              <a:rPr lang="uk-UA" dirty="0" err="1" smtClean="0"/>
              <a:t>нато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82" y="3971997"/>
            <a:ext cx="5153577" cy="28860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" y="23208"/>
            <a:ext cx="4772584" cy="4772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18" y="-18390"/>
            <a:ext cx="2992790" cy="399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3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8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66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835988" cy="3504092"/>
          </a:xfrm>
          <a:prstGeom prst="rect">
            <a:avLst/>
          </a:prstGeom>
        </p:spPr>
      </p:pic>
      <p:pic>
        <p:nvPicPr>
          <p:cNvPr id="5" name="Рисунок 4" descr="https://mfa.gov.ua/mediafiles/sites/ukraine-nato/images/articles/info_nat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1" y="3570822"/>
            <a:ext cx="4932040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450"/>
            <a:ext cx="4028636" cy="33504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78" y="3570822"/>
            <a:ext cx="376407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329609"/>
            <a:ext cx="4489404" cy="35283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41" y="3329608"/>
            <a:ext cx="4453743" cy="3528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9" y="-250551"/>
            <a:ext cx="4497028" cy="358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14" y="-250551"/>
            <a:ext cx="4447084" cy="35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c.vseosvita.ua/000ajm-c556/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" y="0"/>
            <a:ext cx="9132851" cy="43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27129"/>
            <a:ext cx="3168352" cy="24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87802"/>
            <a:ext cx="3096344" cy="252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5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739" y="836712"/>
            <a:ext cx="874539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ru-RU" sz="9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порозі</a:t>
            </a:r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9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нових</a:t>
            </a:r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9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викликів</a:t>
            </a:r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9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 </a:t>
            </a:r>
            <a:r>
              <a:rPr lang="ru-RU" sz="9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загроз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7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3"/>
            <a:ext cx="9144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5" y="-99392"/>
            <a:ext cx="4146958" cy="424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98258"/>
            <a:ext cx="5909710" cy="37152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02" y="22844"/>
            <a:ext cx="4032448" cy="31134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3" y="3954583"/>
            <a:ext cx="2942177" cy="284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3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87"/>
            <a:ext cx="9135762" cy="68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839"/>
            <a:ext cx="3297163" cy="3290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74" y="3563840"/>
            <a:ext cx="5388759" cy="3290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70485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wgHBgkIBwgKCgkLDRYPDQwMDRsUFRAWIB0iIiAdHx8kKDQsJCYxJx8fLT0tMTU3Ojo6Iys/RD84QzQ5OjcBCgoKDQwNGg8PGjclHyU3Nzc3Nzc3Nzc3Nzc3Nzc3Nzc3Nzc3Nzc3Nzc3Nzc3Nzc3Nzc3Nzc3Nzc3Nzc3Nzc3N//AABEIAHcAdwMBEQACEQEDEQH/xAAbAAACAwEBAQAAAAAAAAAAAAAEBQADBgcCAf/EAEYQAAEDAgQDBAQJCAoDAAAAAAECAwQFEQAGEiETMUEUIlFxMmGBsQcVFjM3UpGh0SNTdJKVs8HTVGJygoOTorLD8CRCo//EABsBAAEFAQEAAAAAAAAAAAAAAAABAgMFBgQH/8QAOhEAAQMCAwQFCwQCAwEAAAAAAQACAwQREiExBUFRcRNhgbHBBhQiMjM1UpGh0fAVNHLhQvEjRMIk/9oADAMBAAIRAxEAPwDnxO588aVUJUvhbJFL4LITvKhAkVAEgEwVAX6nit4jd6zefgU53sX8k1x0qqUwiFMKhLKv84z5K/hjN7c9ozke9eh+RX7eb+Q7kBfFGtopfAhS+BCl8CFL4EKXwIVkf55P/emFGqa/1UtPM+eNyF46V8wqFYww7IdQyw2t1xZslCElRPsGGucG5kpzWl2i0uWqC+tdQffCUqiNNgJC0qs44qyRcE72SrbnuMQmcBzbaG/0T5ac9E6+uSNcjPNspeUj8irk4khSfK42B9R3x1Ne0nCDmqoscBchVYcmKYVCWVf5xnyV/DGb257RnI969D8iv2838h3JfijW0X0C+wFzgR1rTRslVF9Go3SOWyOvq1EXA8fsviuk2pBGbEqtdtJg0CKn5EmNvK7IorQACO6DfYXt3r3vfoPPEMW2IHNu42UbNpi3pjNZadEdgyVR3xZaQDyIuD57+zFqx4e3EFZRSiVmIIfDlIrY3zyPM+7CjVNfolp5nzxuQvHSvbDLkh9tllBW64oIQkdSTYDA44RcpzW4jZGypKY6Fwae5+Q9F55POUepJ/N+CeRG53O0TW4vSdr3f2pXvwjC1dEoFPVSvgpVN02fly0SRf6oWkI9lk3/AL2OTEJKwN4C30Uk46OkJ5H6hKqglVOqr4jKshRCkbbKbUApIIOxFiNjjvjtLEMX5ZVEt4pTh/LqiS2gtoksJ0tLJSpHPhrHMeR5j7OmHMcb4Xa94/NUx7RYPbp3H80Q+JVGllX+cZ8lfwxm9ue0ZyPevQ/Ir9vN/IdyX4o1tFOmBC3FNz4tinR2ZTfFkNgpW65eyt9jtfe1r+vFHPsVkkrntNgdyqJdnEvJboik/CC2COLGbUPBsrv94GIv0Fu55+iYdnP3Hu+5WFnTH58t2XLWVvOquo+4eQG3sxfRRtiYGNGQVtHG2Nga3ch8PUitjfPI8z7sKNU1+iJVll8An4xpp62Djtz/APPG2xO+E/T7rx8ui+MIvLuXJz8pLrL8Zp4BQSguo13IKdgpSRffYi++IqiTC2zmmykpix7rtctAxkCsxADGy3DfWDsufODo9iE6E/bqxymra71nEch/a7RT4fVHzWgcFfOXXKPmaLHjpKkqjuQglRDaLKUkNI3OkDaw8AfExMdGyUSR58/uknjMsXRvNiVVIzJ8HUqIwzIdeWWW0toe4DqXCALC5A3w9raxri5u/ko3R0r2hrt3zSicmgCI6qnVSUiOopX/AObBcSkkXtpXpA5KPQ88dLKiTEMbc+ojuXLJQNDTgdl1pAxLgPFYNQjtaeSnQ4Arysg/fbHYZQLZH87VxNpHnePn/SCrCmFOM8CWxIFjdTOqw5bd5IxndsvxSMytkVvvI+ExU8oJvdw05IJph58kMMuukWuG0FVr7Dl68U9ita57WesbL2mHKUkKTFkKSU6gQ0ogpte/Llbe+Cx4JvTRfEPmFHIcttpTrsSQhpPpLWyoJHTckWwWIQ2aNxwtcCea+NRZD4SWY7zgUSElDSlBRG5AsNzgsUrpWNyc4DtX3scuwPZJFja35FXW1unXUn9YeIwWPBN6aP4h8wouHLbaU65EkoaTa61MqCRfluR1wWKVs0bjZrgTzXmP88jzPuwDVOf6qfY368KVsVbTchCn0a2twtNr90ixt67G49eGPBLTh1ToyA4F2iOi1Wr0Z4tRZ7rYQRZIVqbULXBANxYixGIjDDMLlqnbPNAbB3itRQ5r1TzjSZ7yyovwjcdErSFJUAOm6b+3HBNGI6dzOBVhBI6WpZId7f8AaxeeMwORM0VGLQWokJpt3St6PHQHXV275K7XHevyI5Ykp4A6MF+fauieYtcWtWblrcFNS7McW9MmKS4FvK1rSym4BudxrUfsR6xidgGOzdB3qF5cGelqUrxOudFR/Q9uM5tn2rORW68lP28nPwWoyfCqUsVJVJeaQ+wyh0NuI1cVQV3Qm+wVflfrbFZEHG+FW+0XwtMYmFwSexNZDGY4Muj04Tmm3ag3ZLLaAExQmySD60pH+m2HnpAQL6rjYKJ7JJMJs3r1+m9CSYc6fV58OoVRlDUOMmX2tLBUlxpKtSFADc345PXw6YaWuLiCdFNHJDHCySJly42tfeRY9yJhU6fHQ7eqRTTgx25MoRVOh5K1gW08wdVrjxAw4B3HLVRSyQvIJYcd8NrgWsOPJXqYzA1KWn45QrSqG224GiNSH1AJOk2KfmwSn8cKRJx4KMGkc0Hoz/lv3t79f9pVmaNKXGlPpqcee3Ecbiyw2yppTSkFQQSDzF9QuMMkvYm9110To2ua0sLSbkZ3vfX8Kzcf55HmfdiIK1fon2N+vCipgQiWpCFNhmUguNp9BSDZbfkeov0PjsRiIsN8TNfoVIHi2F4y+oTnLdQj02T2riqW3CaffGpGk2LZuLXPIoHUjvY46tjnNzGtl30Lmh4sb28Vz8yISHFSngufMdVxFhxOhlK1bknfUvfp3R5jbEoa8jCMgPmukvYDi1KBkvuyX1vvuKcccOpSlcz/AN8OmJWtDRYKBzi43Kqw5NRUf5v24zm2fas5FbryU/byc/BPaBIltR6mzCU0hTrCVqcWspKOGrWCk8gbjmqw9eKtl87K7rWxFzHSaA/O4t+WTxuXW4E6NEIidqQ24w3UXCpSAp9ZcKzdPPmN029m+HgvBtv+64SylkYX3OG4OHf6ItbXt1Vc2s1CI6y9WIsSW45FXAeWsqa1IJQ4AsJCdJCVI5Dkqx3BAQucD6Q6k6KCKQEQuIAIcN+4jLM6qVKr1qkh1QRGhJW0ITDcVarxUpVrFvEq53J3ChhXOe3PsRBT01QQ25JHpG+/d9Fa3PqkxTtSZYhFc52PKWC4sEuMquAARtr3/q7EXFrYW7yL2THNgjtE5x9G40H+Xbu+fUhMxyZLlPlJajU6Iw88iRKEdTpW+tVym5WOmonTt4gEb4a+9juUtEIxK25cSAQL2sLcu9ZmP88jzPuxENVbv0T7G/XhSmBF1MCMlXMZU5TJ5S4UcNgLVtfUOIgaf9X3YhlcABlv+66qQEvNuBWSwq6ipgzSKYEIqP6HtxnNs+1ZyK3Xkp+3k5+CKYlSI4cEd91oOp0uBCynWPA+IxUXWnfGx9sQvZfe1ye1dq7Q92m9+NxDr8PS54Lm90dGzBgsLcNy8OvvPpQl55xxLYIQFrKgkdbX5YTXVK1jGXwiyjjzrvzrq19e8onoB7gB7MLcoaxrT6IVvb5vDS32yRw0NltKeKqwQbXTa/LYberBcpnQxXvhF+S+v1GdIaU1ImyXW1EFSXHVKBI5Eg4C4lDYImHE1oB5KqP88jzPuwDVPfol/wAsnv6A3/mn8Mavz9/wryT9LZ8RU+WL39Ab/wA0/hg8/f8ACj9LZ8RU+WL39Ab/AM0/hg8/f8KP0tnxlRWcnlRpTHYWwJDXDKuKTYakqvy/q4Y+sc+2QyUsNAyIkh2oslHxsvown9Y/hhfPXcE/zRvFT42X+YR+sfwweeu4I80bxU+Nl/mEfrH8MHnruCPNG8U1pMkymFqUkJ0rtYH1Yp9pTGV7SRu8VsfJqIRwSW4+COtitWkUwIUwIUtgQpbAhWRo70uQiPGbLjy7hKBzO19sNc9rGlzjYBNe9rG4naL022tqUG3UKQ4NylYsRcXG3lhzXA5jNNxB7btN1lqBTmatWItPfl9l7S6GkO8IuWWogAEAjbfni8cSBdedAXRFfy6/l2t/F1Xc4bWy0SmkcRLjR5OIFxqHqvhA64RhsV7qWXTGzK1QoMoy5C3UNFXB4YClW5bm4sQb4A42ugjNHScpxYVbq0OfV0x4UJhL7E3hFYkJWUcPSkbnUlR5crHDcaXCEQMm0tAozsnMzbTFWV/46+wr9EL0Enfu7+ODGUuEIGo5Zj0ZtlVcqLkZ2TdxiMxH4zpZuQlxd1JCQbbC5OFDidEmEBC1jL5gU2LVoctE6lylltuQlBQpDgFy2tBvpV15kEdcK12dikITn4NmGpNXiMyG0OtLkgKQtN0qGnqMU22nujgc5psQPFaLZJLaKUjiuoV/JkeoOxV05ESElq/EShi3E3HO3kftxkaPbD42uExLidM9F0QVrog4Oub9eiuzDlGFUYiGqaxCgOhzUXEMAEpsdtvZhtHtaSJ5MxLgmwVb4nXdc9qFzNQ6fBym8pEGIJLTbYL6GUhRVdIJva+++J6GvmmrQMRwm+SkpppHTi7jYlYag0dVbkrjNSm2Xw2VtpcQSF257jlbb7cX1VUimYHubcb+r7q0qKjoQHEXCIzBS4VJrzcJTzyY/CbU8oJ1KSSO8U35ja/tI6YZS1L6inMgAvnZMpp5JYS+wJWzyxQqREmNvRkpkvIbumSmQlaDfa4QDcEg+Bt44pNpVc74iDkOFs/noqqeqmkBa42HBU/CAumktNPa01ADiNWQbLSSQQTYjp9wxLsMz5n/AAUlC2W5LfV3rj+SmnHc4UUNNrWRPZUQhJNhrFzt0xvnaLJjVPaBUWKtTRkzOLi4yWzamznkELgu/UXffhq22PL7LRkWFwn3TWswZNCzVmLMEiCp1EFppljUF8NbzraUE6k22Snibgix04QZ5I60ozAy5mHJlKrsWmFlVPWqmvIZS4tPCHeaUCoqNhdSSSedh4Yc30TZIcwveeKbNj5IyaX4j7YaiSEOFbSk8NSnbgKuNifXhBmSgr18Jza6zUYmZKY2t+mTojSUraTqDLiBpU0q3oqG3Pn0w5htkhwuqZSviT4MlUeoILdRqVREtqMsWW0ylIGtQ5p1EEC/MYQZuuEaBL8pTHqfeZGUEvMu60Ei4vbwxX7RjbKMD9CFpNhxiSmkY7QldqrmZmaRWYtOXGW5xtOpxKgNAUrSCB15YwtLsw1ELpcVrXy5IhpnSxOkB0+10ZmOsJodNMxbJeOtKEoBtcn19OWOagozVy4L2TIITNIGArNZxrKpuT4UmOnhtTnAlxCrEgC5tfzTzxbbMoxDWva7MtGXauujhw1Ja7/FYinVSbTFLMCSpguW1lITdVuQuQfHF/LBFMLSNurWWBkoGMXsulwp1DzjG4DrKnVsgKUlxJSUE8ylQ/gfZjLTRVWzXY2HI/mio3RzUjr3snkCGxT4bcSKgoYaBCElRVbe/Mm+Kued87y95zKgc4ucXO1WC+ER5h2swktO63WmlpcSLWQb7Dxvz+7Gp2FG9sBuLXOXXkrPZ9xG47slxlmS5HWVx31tLII1NrKTbwuMbYi6xea8uvKecU486pxaualqKifMnBYIzVy6jLca4bk2QpvTp0KeUQR4WvywYQluVfA7e/HlJiS3EMxWC86gPKSAjUlJsB61jDThBQLod2dKeQUPTH3EKsSlbylA+wnDgAi5X2FUJcBalwJsiKpeyiw8psq87HfAWgouVS68p5xTjrpccWbqWtVyo+JJwAWSZlO6CR2J/e/e/hivrPWC1fk+P+F/PwXfarl2nVOpInSkOF9qwQUuFIFiSNvM488h2jNTxmJlrG/1UEU8rI8DTkURV6XFrEURpqVKaCwuyVaTcX6+3HPS1clK4uj1IsmxyOjdiYc1ms40mMxl+nwmHFNMMP8AcTYuOLuFd1I2ubnxG2LjZdU+WpkkcMyOQXVSTP6ZzzmSOSytEVBhS0VVtU11qOCvhBKULI2BUDchSRexGx388XVUJJGGLIE79R+cCu6oMkg6EgZ9v51FaquZ2j0qSY0CM08nhJcDiVhKdatxyG+2/nilptjvnZjlcRnp1BcVPQOlbiJtnZaKhSZsqmMu1KMqPJKe+DayvWADt5HFVWxRRTEROu1csrWNeWsNwstXslzJlcdm092OGnjrWh1ZSQq2/IHY88XVDtiJkDWS3uMsuC7oK5scQY8HJcl+VVX+vC/Zsb+Xjd9GFj8RU+VdX+vD/Zsb+XhejCMRU+VdX+vD/Zsb+XhOjCMZRlPzlPYZnpkGMVPRS2zop8cWXrQe93BtZJ8d7bYQs4JQ5B/Kur/nIX7Njfy8O6MJMZU+VdX+vD/Zsb+Xg6MIxFT5V1f68P8AZsb+Xg6MJcRXQMizF1PJlenTmITkmNr4LghMp02buNgkDnjK7ac5tdAwE2OufWrXZhJcG31Kcya5U0fB+xU0y1dtW+Uqe0puRrUOVrdBisZRwHaToi30badiuW08ZrDHb0f6RmYarPiqy32eStAlqQH7AflL8Pnt6zy8cQ0lLC81GJt8N7dWqipomPbIXDQZfVUZldnTcxClwpBaktoRJim4ABAVrF7dR7rdcS7PEUVJ07xlmD88ksDWNi6R4uL2P0slwYmGbKjIeYamNRlJjU1x4OnWQNZvbTci50nmTfYY7TJH0bX2JaTm61st3X2qQYMDSQS2+brW5KmiRKm7mRmmVNDLBCeMtCoLJ1pFiRsnruLg7YSrlgbSuliz3an79qlnMIg6SPlqUbXZOZWcyrplKnvvFaOMhAaQAhJvtcjkNhc88QU0VE+lE0zANx1UcDaYwdJILbtSorMNTojCWZ8wS6q9YlhYTojJ597Ta6z4X2972UFPUvvG3Cwb955dSTzaOdxcwWYN+8/0uW5My+MyV1MJ18x4rba5Ep5IupDSBdVvWdh7cbdzrLINF17RWaD2oIXlmMKYVWOl53tQR48TXp1dfRt0thtnWvdLcaLUy6FQKTmej5VfpZnLkPJK6gp9bSltOr7lkpNjZNrk9b7W3Lbk5pbBJK4iiom1mg06icKoIn9lgvJeW4VaXikghR2JFtx68KL2ujLRWZ9oEGnRKZMpCT2bSuBJVp5yWTZS/wC+CFDywrDnZI4I9eVabXsrwX6AyljMCIfan6ehSiJTXEWgqb1EnUNG4vvfywmIg5pbZJA+1CORmpgp0dE41BURT4U5q0pbSu9irTqJJB25dBgBOJJuWy+DT6Pszf4n7kYy23PeNP8Am9WuyvaN5hMJf0Vxf0k/vF45o/e7uXgFoGe8Dy8Aj81ellL+2j/jxz0OtV2/+lz0fqy8j4op/wCk2P8Aoh/2qxAz3Oefimj9kf5fZBSqRW15zmVKlsN/kXk6S/3UrugA2vz6i45Y6oqqlbQsimdqN3NStmg81bHIeOnNF6peZKlEeVElU6TT5AWEuJVw3mtadVl6R3tuXIj22h/4aKFzQ4Pa8dVwbG2XBQejAxwBDg4fI8l8Jm5bqMt5ESVUpM98qKGkLLTLOpWm6rHvb8uQ96joq2FrS4Ma0dVybZ5cO9L6M7ALhoaO0lIa9Rq+qpfGFQicRT6iLRElwJsNgQkfecWVDVUgYIo32A45d67aeenEfRsNrcVgskV9vLlfTLlNKehPNORpbafSU0vZVvWNj7MaxzbrDg2X00GlB8rOZacaZrNnEh3tBbv+a0X129l+tt8NxG1rJbDVOPlNErXwkRK9NfRT6dDeZLSHkrUoMtkACyEquo7nw3O+2CxDUtxdTj0dnOFVr6K/AUFOyZMFIZkkl1ZVw9X5LbTqv5gYTO1kZXuqKPWWqrlisUrMtdKVOFp6AuaXni28gm/opVZKkqIJv7MKRY3CQHig6nORA+IJlFrLK5tPjBoqjpdSptfFcXfvoAKbLA68yLWwoF73CCUxzfmGk17LUZ+M0mJVnpxeqEZAIQpfD0l1HgFWFx4/aUDSHJSbhPvg0+j7M3+J+5GMttz3jT/m9WeyvaN5hMJf0Vxf0k/vF45o/e7uXgtCz3geXgEfmr0spf20f8eOeh1qu3/0uej9WXkfFFP/AEmx/wBEP+1WIYxfZBHX4pv/AEj/AC+yEkV2sOV4IoLrb8eoG7HHBUlGi6V232Hd1H+0MdLKKmbTf/QLFmtuvT7JzIIeiJlyLeHXoiuJPy7PiNzJsioyKhIS2jUVBllvUnUbX9LfbwH3xFsNbE4saGtaLnS5NsuzvUVmTtJa3CGjtJUU7OzHOlx4k2TTZNPfKFKQpXCda1EAkA+lt7fcgEVDE1z2hzXDquDbu7kuFkDQ5wDg4doP2SKuV/MKKl2Cc+mMtlRJ7KSjWCNjcHcYsqKjoyzpIm3B4rtgpadzOkbnfiuQdT5nGwWHUwJFMCFMCFMCFMCFMCVdU+DT6Pszf4n7oYyO2/eNP+b1b7K9o3mEwl/RXF/ST+8Xjmj97O/j4LQM94Hl4BNswRH5a8qiO3r4ela9wLJAbJO+OWke1hqsR/M1yU0jWNlxbx90PNmwKjm7RCS8+tSOFJdHc4bSb6wi9jc33Phe25viWnhlhovTsN4GtydL/muqc1kjKbE42Go5/ZSoSYtDEaREipTGWpxKnW0A9ncIPDWhKv8A20c/Gw64dFHLU4myHMW7RvB6r/lk2Jj6i7Sc8u0cD2oanSKo3mGFWJ6u2xX7R2X2lBKbLISDpNiOdyLYdPFC6lfBGMJGZHLPVTSCIwGJmThmQerrQOYswSWs2SJlPUuO4wkxjqsQvSSDccrYno6NhpGxyZ3z+anp6Vppw1+YOa9RG0ZsUCjQ1W2U3cNrNykCw1Gw7qhcefuHyfp4ufZfVp4dYKa+9Jlqw/ML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data:image/jpeg;base64,/9j/4AAQSkZJRgABAQAAAQABAAD/2wCEAAkGBwgHBgkIBwgKCgkLDRYPDQwMDRsUFRAWIB0iIiAdHx8kKDQsJCYxJx8fLT0tMTU3Ojo6Iys/RD84QzQ5OjcBCgoKDQwNGg8PGjclHyU3Nzc3Nzc3Nzc3Nzc3Nzc3Nzc3Nzc3Nzc3Nzc3Nzc3Nzc3Nzc3Nzc3Nzc3Nzc3Nzc3N//AABEIAHcAdwMBEQACEQEDEQH/xAAbAAACAwEBAQAAAAAAAAAAAAAEBQADBgcCAf/EAEYQAAEDAgQDBAQJCAoDAAAAAAECAwQFEQAGEiETMUEUIlFxMmGBsQcVFjM3UpGh0SNTdJKVs8HTVGJygoOTorLD8CRCo//EABsBAAEFAQEAAAAAAAAAAAAAAAABAgMFBgQH/8QAOhEAAQMCAwQFCwQCAwEAAAAAAQACAwQREiExBUFRcRNhgbHBBhQiMjM1UpGh0fAVNHLhQvEjRMIk/9oADAMBAAIRAxEAPwDnxO588aVUJUvhbJFL4LITvKhAkVAEgEwVAX6nit4jd6zefgU53sX8k1x0qqUwiFMKhLKv84z5K/hjN7c9ozke9eh+RX7eb+Q7kBfFGtopfAhS+BCl8CFL4EKXwIVkf55P/emFGqa/1UtPM+eNyF46V8wqFYww7IdQyw2t1xZslCElRPsGGucG5kpzWl2i0uWqC+tdQffCUqiNNgJC0qs44qyRcE72SrbnuMQmcBzbaG/0T5ac9E6+uSNcjPNspeUj8irk4khSfK42B9R3x1Ne0nCDmqoscBchVYcmKYVCWVf5xnyV/DGb257RnI969D8iv2838h3JfijW0X0C+wFzgR1rTRslVF9Go3SOWyOvq1EXA8fsviuk2pBGbEqtdtJg0CKn5EmNvK7IorQACO6DfYXt3r3vfoPPEMW2IHNu42UbNpi3pjNZadEdgyVR3xZaQDyIuD57+zFqx4e3EFZRSiVmIIfDlIrY3zyPM+7CjVNfolp5nzxuQvHSvbDLkh9tllBW64oIQkdSTYDA44RcpzW4jZGypKY6Fwae5+Q9F55POUepJ/N+CeRG53O0TW4vSdr3f2pXvwjC1dEoFPVSvgpVN02fly0SRf6oWkI9lk3/AL2OTEJKwN4C30Uk46OkJ5H6hKqglVOqr4jKshRCkbbKbUApIIOxFiNjjvjtLEMX5ZVEt4pTh/LqiS2gtoksJ0tLJSpHPhrHMeR5j7OmHMcb4Xa94/NUx7RYPbp3H80Q+JVGllX+cZ8lfwxm9ue0ZyPevQ/Ir9vN/IdyX4o1tFOmBC3FNz4tinR2ZTfFkNgpW65eyt9jtfe1r+vFHPsVkkrntNgdyqJdnEvJboik/CC2COLGbUPBsrv94GIv0Fu55+iYdnP3Hu+5WFnTH58t2XLWVvOquo+4eQG3sxfRRtiYGNGQVtHG2Nga3ch8PUitjfPI8z7sKNU1+iJVll8An4xpp62Djtz/APPG2xO+E/T7rx8ui+MIvLuXJz8pLrL8Zp4BQSguo13IKdgpSRffYi++IqiTC2zmmykpix7rtctAxkCsxADGy3DfWDsufODo9iE6E/bqxymra71nEch/a7RT4fVHzWgcFfOXXKPmaLHjpKkqjuQglRDaLKUkNI3OkDaw8AfExMdGyUSR58/uknjMsXRvNiVVIzJ8HUqIwzIdeWWW0toe4DqXCALC5A3w9raxri5u/ko3R0r2hrt3zSicmgCI6qnVSUiOopX/AObBcSkkXtpXpA5KPQ88dLKiTEMbc+ojuXLJQNDTgdl1pAxLgPFYNQjtaeSnQ4Arysg/fbHYZQLZH87VxNpHnePn/SCrCmFOM8CWxIFjdTOqw5bd5IxndsvxSMytkVvvI+ExU8oJvdw05IJph58kMMuukWuG0FVr7Dl68U9ita57WesbL2mHKUkKTFkKSU6gQ0ogpte/Llbe+Cx4JvTRfEPmFHIcttpTrsSQhpPpLWyoJHTckWwWIQ2aNxwtcCea+NRZD4SWY7zgUSElDSlBRG5AsNzgsUrpWNyc4DtX3scuwPZJFja35FXW1unXUn9YeIwWPBN6aP4h8wouHLbaU65EkoaTa61MqCRfluR1wWKVs0bjZrgTzXmP88jzPuwDVOf6qfY368KVsVbTchCn0a2twtNr90ixt67G49eGPBLTh1ToyA4F2iOi1Wr0Z4tRZ7rYQRZIVqbULXBANxYixGIjDDMLlqnbPNAbB3itRQ5r1TzjSZ7yyovwjcdErSFJUAOm6b+3HBNGI6dzOBVhBI6WpZId7f8AaxeeMwORM0VGLQWokJpt3St6PHQHXV275K7XHevyI5Ykp4A6MF+fauieYtcWtWblrcFNS7McW9MmKS4FvK1rSym4BudxrUfsR6xidgGOzdB3qF5cGelqUrxOudFR/Q9uM5tn2rORW68lP28nPwWoyfCqUsVJVJeaQ+wyh0NuI1cVQV3Qm+wVflfrbFZEHG+FW+0XwtMYmFwSexNZDGY4Muj04Tmm3ag3ZLLaAExQmySD60pH+m2HnpAQL6rjYKJ7JJMJs3r1+m9CSYc6fV58OoVRlDUOMmX2tLBUlxpKtSFADc345PXw6YaWuLiCdFNHJDHCySJly42tfeRY9yJhU6fHQ7eqRTTgx25MoRVOh5K1gW08wdVrjxAw4B3HLVRSyQvIJYcd8NrgWsOPJXqYzA1KWn45QrSqG224GiNSH1AJOk2KfmwSn8cKRJx4KMGkc0Hoz/lv3t79f9pVmaNKXGlPpqcee3Ecbiyw2yppTSkFQQSDzF9QuMMkvYm9110To2ua0sLSbkZ3vfX8Kzcf55HmfdiIK1fon2N+vCipgQiWpCFNhmUguNp9BSDZbfkeov0PjsRiIsN8TNfoVIHi2F4y+oTnLdQj02T2riqW3CaffGpGk2LZuLXPIoHUjvY46tjnNzGtl30Lmh4sb28Vz8yISHFSngufMdVxFhxOhlK1bknfUvfp3R5jbEoa8jCMgPmukvYDi1KBkvuyX1vvuKcccOpSlcz/AN8OmJWtDRYKBzi43Kqw5NRUf5v24zm2fas5FbryU/byc/BPaBIltR6mzCU0hTrCVqcWspKOGrWCk8gbjmqw9eKtl87K7rWxFzHSaA/O4t+WTxuXW4E6NEIidqQ24w3UXCpSAp9ZcKzdPPmN029m+HgvBtv+64SylkYX3OG4OHf6ItbXt1Vc2s1CI6y9WIsSW45FXAeWsqa1IJQ4AsJCdJCVI5Dkqx3BAQucD6Q6k6KCKQEQuIAIcN+4jLM6qVKr1qkh1QRGhJW0ITDcVarxUpVrFvEq53J3ChhXOe3PsRBT01QQ25JHpG+/d9Fa3PqkxTtSZYhFc52PKWC4sEuMquAARtr3/q7EXFrYW7yL2THNgjtE5x9G40H+Xbu+fUhMxyZLlPlJajU6Iw88iRKEdTpW+tVym5WOmonTt4gEb4a+9juUtEIxK25cSAQL2sLcu9ZmP88jzPuxENVbv0T7G/XhSmBF1MCMlXMZU5TJ5S4UcNgLVtfUOIgaf9X3YhlcABlv+66qQEvNuBWSwq6ipgzSKYEIqP6HtxnNs+1ZyK3Xkp+3k5+CKYlSI4cEd91oOp0uBCynWPA+IxUXWnfGx9sQvZfe1ye1dq7Q92m9+NxDr8PS54Lm90dGzBgsLcNy8OvvPpQl55xxLYIQFrKgkdbX5YTXVK1jGXwiyjjzrvzrq19e8onoB7gB7MLcoaxrT6IVvb5vDS32yRw0NltKeKqwQbXTa/LYberBcpnQxXvhF+S+v1GdIaU1ImyXW1EFSXHVKBI5Eg4C4lDYImHE1oB5KqP88jzPuwDVPfol/wAsnv6A3/mn8Mavz9/wryT9LZ8RU+WL39Ab/wA0/hg8/f8ACj9LZ8RU+WL39Ab/AM0/hg8/f8KP0tnxlRWcnlRpTHYWwJDXDKuKTYakqvy/q4Y+sc+2QyUsNAyIkh2oslHxsvown9Y/hhfPXcE/zRvFT42X+YR+sfwweeu4I80bxU+Nl/mEfrH8MHnruCPNG8U1pMkymFqUkJ0rtYH1Yp9pTGV7SRu8VsfJqIRwSW4+COtitWkUwIUwIUtgQpbAhWRo70uQiPGbLjy7hKBzO19sNc9rGlzjYBNe9rG4naL022tqUG3UKQ4NylYsRcXG3lhzXA5jNNxB7btN1lqBTmatWItPfl9l7S6GkO8IuWWogAEAjbfni8cSBdedAXRFfy6/l2t/F1Xc4bWy0SmkcRLjR5OIFxqHqvhA64RhsV7qWXTGzK1QoMoy5C3UNFXB4YClW5bm4sQb4A42ugjNHScpxYVbq0OfV0x4UJhL7E3hFYkJWUcPSkbnUlR5crHDcaXCEQMm0tAozsnMzbTFWV/46+wr9EL0Enfu7+ODGUuEIGo5Zj0ZtlVcqLkZ2TdxiMxH4zpZuQlxd1JCQbbC5OFDidEmEBC1jL5gU2LVoctE6lylltuQlBQpDgFy2tBvpV15kEdcK12dikITn4NmGpNXiMyG0OtLkgKQtN0qGnqMU22nujgc5psQPFaLZJLaKUjiuoV/JkeoOxV05ESElq/EShi3E3HO3kftxkaPbD42uExLidM9F0QVrog4Oub9eiuzDlGFUYiGqaxCgOhzUXEMAEpsdtvZhtHtaSJ5MxLgmwVb4nXdc9qFzNQ6fBym8pEGIJLTbYL6GUhRVdIJva+++J6GvmmrQMRwm+SkpppHTi7jYlYag0dVbkrjNSm2Xw2VtpcQSF257jlbb7cX1VUimYHubcb+r7q0qKjoQHEXCIzBS4VJrzcJTzyY/CbU8oJ1KSSO8U35ja/tI6YZS1L6inMgAvnZMpp5JYS+wJWzyxQqREmNvRkpkvIbumSmQlaDfa4QDcEg+Bt44pNpVc74iDkOFs/noqqeqmkBa42HBU/CAumktNPa01ADiNWQbLSSQQTYjp9wxLsMz5n/AAUlC2W5LfV3rj+SmnHc4UUNNrWRPZUQhJNhrFzt0xvnaLJjVPaBUWKtTRkzOLi4yWzamznkELgu/UXffhq22PL7LRkWFwn3TWswZNCzVmLMEiCp1EFppljUF8NbzraUE6k22Snibgix04QZ5I60ozAy5mHJlKrsWmFlVPWqmvIZS4tPCHeaUCoqNhdSSSedh4Yc30TZIcwveeKbNj5IyaX4j7YaiSEOFbSk8NSnbgKuNifXhBmSgr18Jza6zUYmZKY2t+mTojSUraTqDLiBpU0q3oqG3Pn0w5htkhwuqZSviT4MlUeoILdRqVREtqMsWW0ylIGtQ5p1EEC/MYQZuuEaBL8pTHqfeZGUEvMu60Ei4vbwxX7RjbKMD9CFpNhxiSmkY7QldqrmZmaRWYtOXGW5xtOpxKgNAUrSCB15YwtLsw1ELpcVrXy5IhpnSxOkB0+10ZmOsJodNMxbJeOtKEoBtcn19OWOagozVy4L2TIITNIGArNZxrKpuT4UmOnhtTnAlxCrEgC5tfzTzxbbMoxDWva7MtGXauujhw1Ja7/FYinVSbTFLMCSpguW1lITdVuQuQfHF/LBFMLSNurWWBkoGMXsulwp1DzjG4DrKnVsgKUlxJSUE8ylQ/gfZjLTRVWzXY2HI/mio3RzUjr3snkCGxT4bcSKgoYaBCElRVbe/Mm+Kued87y95zKgc4ucXO1WC+ER5h2swktO63WmlpcSLWQb7Dxvz+7Gp2FG9sBuLXOXXkrPZ9xG47slxlmS5HWVx31tLII1NrKTbwuMbYi6xea8uvKecU486pxaualqKifMnBYIzVy6jLca4bk2QpvTp0KeUQR4WvywYQluVfA7e/HlJiS3EMxWC86gPKSAjUlJsB61jDThBQLod2dKeQUPTH3EKsSlbylA+wnDgAi5X2FUJcBalwJsiKpeyiw8psq87HfAWgouVS68p5xTjrpccWbqWtVyo+JJwAWSZlO6CR2J/e/e/hivrPWC1fk+P+F/PwXfarl2nVOpInSkOF9qwQUuFIFiSNvM488h2jNTxmJlrG/1UEU8rI8DTkURV6XFrEURpqVKaCwuyVaTcX6+3HPS1clK4uj1IsmxyOjdiYc1ms40mMxl+nwmHFNMMP8AcTYuOLuFd1I2ubnxG2LjZdU+WpkkcMyOQXVSTP6ZzzmSOSytEVBhS0VVtU11qOCvhBKULI2BUDchSRexGx388XVUJJGGLIE79R+cCu6oMkg6EgZ9v51FaquZ2j0qSY0CM08nhJcDiVhKdatxyG+2/nilptjvnZjlcRnp1BcVPQOlbiJtnZaKhSZsqmMu1KMqPJKe+DayvWADt5HFVWxRRTEROu1csrWNeWsNwstXslzJlcdm092OGnjrWh1ZSQq2/IHY88XVDtiJkDWS3uMsuC7oK5scQY8HJcl+VVX+vC/Zsb+Xjd9GFj8RU+VdX+vD/Zsb+XhejCMRU+VdX+vD/Zsb+XhOjCMZRlPzlPYZnpkGMVPRS2zop8cWXrQe93BtZJ8d7bYQs4JQ5B/Kur/nIX7Njfy8O6MJMZU+VdX+vD/Zsb+Xg6MIxFT5V1f68P8AZsb+Xg6MJcRXQMizF1PJlenTmITkmNr4LghMp02buNgkDnjK7ac5tdAwE2OufWrXZhJcG31Kcya5U0fB+xU0y1dtW+Uqe0puRrUOVrdBisZRwHaToi30badiuW08ZrDHb0f6RmYarPiqy32eStAlqQH7AflL8Pnt6zy8cQ0lLC81GJt8N7dWqipomPbIXDQZfVUZldnTcxClwpBaktoRJim4ABAVrF7dR7rdcS7PEUVJ07xlmD88ksDWNi6R4uL2P0slwYmGbKjIeYamNRlJjU1x4OnWQNZvbTci50nmTfYY7TJH0bX2JaTm61st3X2qQYMDSQS2+brW5KmiRKm7mRmmVNDLBCeMtCoLJ1pFiRsnruLg7YSrlgbSuliz3an79qlnMIg6SPlqUbXZOZWcyrplKnvvFaOMhAaQAhJvtcjkNhc88QU0VE+lE0zANx1UcDaYwdJILbtSorMNTojCWZ8wS6q9YlhYTojJ597Ta6z4X2972UFPUvvG3Cwb955dSTzaOdxcwWYN+8/0uW5My+MyV1MJ18x4rba5Ep5IupDSBdVvWdh7cbdzrLINF17RWaD2oIXlmMKYVWOl53tQR48TXp1dfRt0thtnWvdLcaLUy6FQKTmej5VfpZnLkPJK6gp9bSltOr7lkpNjZNrk9b7W3Lbk5pbBJK4iiom1mg06icKoIn9lgvJeW4VaXikghR2JFtx68KL2ujLRWZ9oEGnRKZMpCT2bSuBJVp5yWTZS/wC+CFDywrDnZI4I9eVabXsrwX6AyljMCIfan6ehSiJTXEWgqb1EnUNG4vvfywmIg5pbZJA+1CORmpgp0dE41BURT4U5q0pbSu9irTqJJB25dBgBOJJuWy+DT6Pszf4n7kYy23PeNP8Am9WuyvaN5hMJf0Vxf0k/vF45o/e7uXgFoGe8Dy8Aj81ellL+2j/jxz0OtV2/+lz0fqy8j4op/wCk2P8Aoh/2qxAz3Oefimj9kf5fZBSqRW15zmVKlsN/kXk6S/3UrugA2vz6i45Y6oqqlbQsimdqN3NStmg81bHIeOnNF6peZKlEeVElU6TT5AWEuJVw3mtadVl6R3tuXIj22h/4aKFzQ4Pa8dVwbG2XBQejAxwBDg4fI8l8Jm5bqMt5ESVUpM98qKGkLLTLOpWm6rHvb8uQ96joq2FrS4Ma0dVybZ5cO9L6M7ALhoaO0lIa9Rq+qpfGFQicRT6iLRElwJsNgQkfecWVDVUgYIo32A45d67aeenEfRsNrcVgskV9vLlfTLlNKehPNORpbafSU0vZVvWNj7MaxzbrDg2X00GlB8rOZacaZrNnEh3tBbv+a0X129l+tt8NxG1rJbDVOPlNErXwkRK9NfRT6dDeZLSHkrUoMtkACyEquo7nw3O+2CxDUtxdTj0dnOFVr6K/AUFOyZMFIZkkl1ZVw9X5LbTqv5gYTO1kZXuqKPWWqrlisUrMtdKVOFp6AuaXni28gm/opVZKkqIJv7MKRY3CQHig6nORA+IJlFrLK5tPjBoqjpdSptfFcXfvoAKbLA68yLWwoF73CCUxzfmGk17LUZ+M0mJVnpxeqEZAIQpfD0l1HgFWFx4/aUDSHJSbhPvg0+j7M3+J+5GMttz3jT/m9WeyvaN5hMJf0Vxf0k/vF45o/e7uXgtCz3geXgEfmr0spf20f8eOeh1qu3/0uej9WXkfFFP/AEmx/wBEP+1WIYxfZBHX4pv/AEj/AC+yEkV2sOV4IoLrb8eoG7HHBUlGi6V232Hd1H+0MdLKKmbTf/QLFmtuvT7JzIIeiJlyLeHXoiuJPy7PiNzJsioyKhIS2jUVBllvUnUbX9LfbwH3xFsNbE4saGtaLnS5NsuzvUVmTtJa3CGjtJUU7OzHOlx4k2TTZNPfKFKQpXCda1EAkA+lt7fcgEVDE1z2hzXDquDbu7kuFkDQ5wDg4doP2SKuV/MKKl2Cc+mMtlRJ7KSjWCNjcHcYsqKjoyzpIm3B4rtgpadzOkbnfiuQdT5nGwWHUwJFMCFMCFMCFMCFMCVdU+DT6Pszf4n7oYyO2/eNP+b1b7K9o3mEwl/RXF/ST+8Xjmj97O/j4LQM94Hl4BNswRH5a8qiO3r4ela9wLJAbJO+OWke1hqsR/M1yU0jWNlxbx90PNmwKjm7RCS8+tSOFJdHc4bSb6wi9jc33Phe25viWnhlhovTsN4GtydL/muqc1kjKbE42Go5/ZSoSYtDEaREipTGWpxKnW0A9ncIPDWhKv8A20c/Gw64dFHLU4myHMW7RvB6r/lk2Jj6i7Sc8u0cD2oanSKo3mGFWJ6u2xX7R2X2lBKbLISDpNiOdyLYdPFC6lfBGMJGZHLPVTSCIwGJmThmQerrQOYswSWs2SJlPUuO4wkxjqsQvSSDccrYno6NhpGxyZ3z+anp6Vppw1+YOa9RG0ZsUCjQ1W2U3cNrNykCw1Gw7qhcefuHyfp4ufZfVp4dYKa+9Jlqw/ML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8" y="312256"/>
            <a:ext cx="2654969" cy="2654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8634" y="620688"/>
            <a:ext cx="61800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i="1" dirty="0" smtClean="0">
                <a:solidFill>
                  <a:srgbClr val="0070C0"/>
                </a:solidFill>
              </a:rPr>
              <a:t>Наприкінці червня 2022 р. у Мадриді (Іспанія) заплановано проведення чергового саміту НАТО, що має визначити обриси діяльності цієї організації на найближче десятиріччя. Саме на саміті у Мадриді буде затверджена оновлена стратегічна концепція НАТО 2030, процес напрацювання якої був запущений на Лондонському саміті Альянсу у 2019 р.</a:t>
            </a:r>
            <a:endParaRPr lang="uk-UA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489986"/>
            <a:ext cx="5076056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3" y="225138"/>
            <a:ext cx="4860032" cy="30614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36" y="225138"/>
            <a:ext cx="5066964" cy="3061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9986"/>
            <a:ext cx="4485733" cy="31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07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692696"/>
            <a:ext cx="7758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 smtClean="0"/>
              <a:t>Перші 12 держав, </a:t>
            </a:r>
          </a:p>
          <a:p>
            <a:pPr algn="ctr"/>
            <a:r>
              <a:rPr lang="uk-UA" sz="2400" b="1" i="1" dirty="0" smtClean="0"/>
              <a:t>що підписали Північноатлантичний договір 4 квітня 1949, стали країнами-засновниками НАТО:</a:t>
            </a:r>
            <a:endParaRPr lang="uk-UA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702226"/>
            <a:ext cx="285123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Бельгія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Велика Британія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Данія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Канада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Ісландія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Італія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Люксембург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Нідерланди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Норвегія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Португалія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США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/>
              <a:t>Франція</a:t>
            </a:r>
            <a:endParaRPr lang="ru-RU" sz="2400" b="1" dirty="0"/>
          </a:p>
        </p:txBody>
      </p:sp>
      <p:pic>
        <p:nvPicPr>
          <p:cNvPr id="2101" name="Picture 53" descr="https://upload.wikimedia.org/wikipedia/commons/b/bf/NATO_vs_Warsaw_%281949-1990%29ed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92896"/>
            <a:ext cx="4811076" cy="32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58" y="0"/>
            <a:ext cx="912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Етапи творення НАТО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76" y="4589003"/>
            <a:ext cx="2016224" cy="2339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872"/>
            <a:ext cx="7473405" cy="41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2875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89" y="-99392"/>
            <a:ext cx="50104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-72562"/>
            <a:ext cx="4026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20373E0-AB52-44DF-A26C-48E1B7AC4E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146</Words>
  <Application>Microsoft Office PowerPoint</Application>
  <PresentationFormat>Экран (4:3)</PresentationFormat>
  <Paragraphs>50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2017-08-14T16:07:00Z</dcterms:created>
  <dcterms:modified xsi:type="dcterms:W3CDTF">2022-11-15T08:31:11Z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TC019192439991</vt:lpwstr>
  </property>
</Properties>
</file>