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3" r:id="rId28"/>
    <p:sldId id="284" r:id="rId29"/>
    <p:sldId id="291" r:id="rId30"/>
    <p:sldId id="285" r:id="rId31"/>
    <p:sldId id="286" r:id="rId32"/>
    <p:sldId id="287" r:id="rId33"/>
    <p:sldId id="288" r:id="rId34"/>
    <p:sldId id="289" r:id="rId35"/>
    <p:sldId id="290" r:id="rId36"/>
    <p:sldId id="294" r:id="rId37"/>
    <p:sldId id="295" r:id="rId38"/>
    <p:sldId id="296" r:id="rId39"/>
    <p:sldId id="297" r:id="rId40"/>
    <p:sldId id="298" r:id="rId41"/>
    <p:sldId id="299" r:id="rId42"/>
    <p:sldId id="292" r:id="rId43"/>
    <p:sldId id="293" r:id="rId4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CCD9579-F2F5-47B1-B512-51D560EBEE76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8442328-5F6E-442A-A8DE-CDF980952B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9579-F2F5-47B1-B512-51D560EBEE76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2328-5F6E-442A-A8DE-CDF980952B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9579-F2F5-47B1-B512-51D560EBEE76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2328-5F6E-442A-A8DE-CDF980952B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CCD9579-F2F5-47B1-B512-51D560EBEE76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2328-5F6E-442A-A8DE-CDF980952B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CCD9579-F2F5-47B1-B512-51D560EBEE76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8442328-5F6E-442A-A8DE-CDF980952B67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CCD9579-F2F5-47B1-B512-51D560EBEE76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8442328-5F6E-442A-A8DE-CDF980952B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CCD9579-F2F5-47B1-B512-51D560EBEE76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8442328-5F6E-442A-A8DE-CDF980952B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9579-F2F5-47B1-B512-51D560EBEE76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2328-5F6E-442A-A8DE-CDF980952B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CCD9579-F2F5-47B1-B512-51D560EBEE76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8442328-5F6E-442A-A8DE-CDF980952B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CCD9579-F2F5-47B1-B512-51D560EBEE76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8442328-5F6E-442A-A8DE-CDF980952B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CCD9579-F2F5-47B1-B512-51D560EBEE76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8442328-5F6E-442A-A8DE-CDF980952B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CCD9579-F2F5-47B1-B512-51D560EBEE76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8442328-5F6E-442A-A8DE-CDF980952B6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343853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/>
            </a:r>
            <a:br>
              <a:rPr lang="ru-RU" sz="3200" b="1" dirty="0" smtClean="0">
                <a:solidFill>
                  <a:schemeClr val="tx1"/>
                </a:solidFill>
              </a:rPr>
            </a:br>
            <a:r>
              <a:rPr lang="ru-RU" sz="3200" b="1" dirty="0" smtClean="0">
                <a:solidFill>
                  <a:schemeClr val="tx1"/>
                </a:solidFill>
              </a:rPr>
              <a:t/>
            </a:r>
            <a:br>
              <a:rPr lang="ru-RU" sz="3200" b="1" dirty="0" smtClean="0">
                <a:solidFill>
                  <a:schemeClr val="tx1"/>
                </a:solidFill>
              </a:rPr>
            </a:br>
            <a:r>
              <a:rPr lang="ru-RU" sz="3200" b="1" dirty="0" smtClean="0">
                <a:solidFill>
                  <a:schemeClr val="tx1"/>
                </a:solidFill>
              </a:rPr>
              <a:t>ПСИХОЛОГІЧНІ МЕХАНІЗМИ АДАПТАЦІЇ ДІТЕЙ ІЗ ПОРУШЕННЯМИ ПСИХОФІЗИЧНОГО РОЗВИТКУ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544" y="4071942"/>
            <a:ext cx="8062912" cy="1428760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Психологічні механізми адаптації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Емоційно-регулятивні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механізми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саморегуляції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Багато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дітей із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психофізичного розвитку мають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вираженні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контролі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релаксації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арттерапія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казкотерапія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допомагають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їх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афектами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Толерантність до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фрустрації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приймати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невдачі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ключовою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подальшого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навчання. Психолог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сприяє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формуванню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позитивного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досвіду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подолання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Опора на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позитивне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підкріплення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жетонних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систем, похвали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візуальних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нагадувань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допомагає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поступово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закріплювати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Психологічні механізми адаптації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механізми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Моделювання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соціальних ролей.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засвоює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правила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ігрових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ситуацій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рольових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вправ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проєктів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Навчання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РАС, РДУГ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слуху особливо потребують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діалогу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вмінні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слухати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Інтеграція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колектив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Важливо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створювати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можливість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успішно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проявити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себе, що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знижує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ризик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відторгнення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Психологічні механізми адаптації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Поведенкові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механізми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Засвоєння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адаптивних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моделей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Через систему правил,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підкріплень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прикладів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поступово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опановує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прийнятні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стратегій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подолання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стресу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Це можуть бути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зовнішні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звернутися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дорослого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так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внутрішні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дихальні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вправи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10).</a:t>
            </a:r>
          </a:p>
          <a:p>
            <a:pPr lvl="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Розвиток самоконтролю.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дітей із РДУГ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вправи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Стоп-пауза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світлофор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», які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зупиняти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імпульсивні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85738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>
                <a:solidFill>
                  <a:schemeClr val="tx1"/>
                </a:solidFill>
              </a:rPr>
              <a:t>Особливості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адаптації</a:t>
            </a:r>
            <a:r>
              <a:rPr lang="ru-RU" b="1" dirty="0" smtClean="0">
                <a:solidFill>
                  <a:schemeClr val="tx1"/>
                </a:solidFill>
              </a:rPr>
              <a:t> дітей із </a:t>
            </a:r>
            <a:r>
              <a:rPr lang="ru-RU" b="1" dirty="0" err="1" smtClean="0">
                <a:solidFill>
                  <a:schemeClr val="tx1"/>
                </a:solidFill>
              </a:rPr>
              <a:t>порушеннями</a:t>
            </a:r>
            <a:r>
              <a:rPr lang="ru-RU" b="1" dirty="0" smtClean="0">
                <a:solidFill>
                  <a:schemeClr val="tx1"/>
                </a:solidFill>
              </a:rPr>
              <a:t> психофізичного розвитку</a:t>
            </a:r>
            <a:br>
              <a:rPr lang="ru-RU" b="1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4097378"/>
          </a:xfrm>
        </p:spPr>
        <p:txBody>
          <a:bodyPr/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дітей із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психофізичного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свою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специфіку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характером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вираженістю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Розглянемо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групи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шляхи їх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1843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/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err="1" smtClean="0">
                <a:solidFill>
                  <a:schemeClr val="tx1"/>
                </a:solidFill>
              </a:rPr>
              <a:t>Особливості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адаптації</a:t>
            </a:r>
            <a:r>
              <a:rPr lang="ru-RU" b="1" dirty="0" smtClean="0">
                <a:solidFill>
                  <a:schemeClr val="tx1"/>
                </a:solidFill>
              </a:rPr>
              <a:t> дітей із  </a:t>
            </a:r>
            <a:r>
              <a:rPr lang="ru-RU" b="1" dirty="0" err="1" smtClean="0">
                <a:solidFill>
                  <a:schemeClr val="tx1"/>
                </a:solidFill>
              </a:rPr>
              <a:t>порушеннями</a:t>
            </a:r>
            <a:r>
              <a:rPr lang="ru-RU" b="1" dirty="0" smtClean="0">
                <a:solidFill>
                  <a:schemeClr val="tx1"/>
                </a:solidFill>
              </a:rPr>
              <a:t> психофізичного розвитку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зору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обмежене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сприйняття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світу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зниження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зорових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вражень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потреба у розвитку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компенсаторних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сенсорних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механізмів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(слух,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дотик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нюх);</a:t>
            </a:r>
          </a:p>
          <a:p>
            <a:pPr lvl="1"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схильність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підвищеної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тривожності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незнайомих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місцях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Приклади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страх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самостійного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пересування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залежність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дорослих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орієнтуванні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просторі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тактильної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слухової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пам’яті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спеціальних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(шрифт Брайля,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рельєфні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малюнки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аудіозаписи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1"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впевненості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можливостях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через позитивний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досвід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1843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/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err="1" smtClean="0">
                <a:solidFill>
                  <a:schemeClr val="tx1"/>
                </a:solidFill>
              </a:rPr>
              <a:t>Особливості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адаптації</a:t>
            </a:r>
            <a:r>
              <a:rPr lang="ru-RU" b="1" dirty="0" smtClean="0">
                <a:solidFill>
                  <a:schemeClr val="tx1"/>
                </a:solidFill>
              </a:rPr>
              <a:t> дітей із </a:t>
            </a:r>
            <a:r>
              <a:rPr lang="ru-RU" b="1" dirty="0" err="1" smtClean="0">
                <a:solidFill>
                  <a:schemeClr val="tx1"/>
                </a:solidFill>
              </a:rPr>
              <a:t>порушеннями</a:t>
            </a:r>
            <a:r>
              <a:rPr lang="ru-RU" b="1" dirty="0" smtClean="0">
                <a:solidFill>
                  <a:schemeClr val="tx1"/>
                </a:solidFill>
              </a:rPr>
              <a:t> психофізичного розвитку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383130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слуху</a:t>
            </a:r>
          </a:p>
          <a:p>
            <a:pPr lvl="0" algn="just"/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just"/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порушенняу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встановленні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контакту з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однолітками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вчителями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можливе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відставання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мовленнєвому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розвитку;</a:t>
            </a:r>
          </a:p>
          <a:p>
            <a:pPr lvl="1" algn="just"/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необхідність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альтернативного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Приклади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розуміє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інструкцій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вчителя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уникає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групових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завдань,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відчуває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ізоляцію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just"/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жестової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мови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сурдоперекладу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візуальних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опор;</a:t>
            </a:r>
          </a:p>
          <a:p>
            <a:pPr lvl="1" algn="just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невербальної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міміка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жести,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піктограми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1" algn="just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робота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підвищення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самооцінки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запобігання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соціальній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ізоляції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8987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/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err="1" smtClean="0">
                <a:solidFill>
                  <a:schemeClr val="tx1"/>
                </a:solidFill>
              </a:rPr>
              <a:t>Особливості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адаптації</a:t>
            </a:r>
            <a:r>
              <a:rPr lang="ru-RU" b="1" dirty="0" smtClean="0">
                <a:solidFill>
                  <a:schemeClr val="tx1"/>
                </a:solidFill>
              </a:rPr>
              <a:t> дітей із </a:t>
            </a:r>
            <a:r>
              <a:rPr lang="ru-RU" b="1" dirty="0" err="1" smtClean="0">
                <a:solidFill>
                  <a:schemeClr val="tx1"/>
                </a:solidFill>
              </a:rPr>
              <a:t>порушеннями</a:t>
            </a:r>
            <a:r>
              <a:rPr lang="ru-RU" b="1" dirty="0" smtClean="0">
                <a:solidFill>
                  <a:schemeClr val="tx1"/>
                </a:solidFill>
              </a:rPr>
              <a:t> психофізичного розвитку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714908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Розлади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err="1" smtClean="0">
                <a:latin typeface="Times New Roman" pitchFamily="18" charset="0"/>
                <a:cs typeface="Times New Roman" pitchFamily="18" charset="0"/>
              </a:rPr>
              <a:t>аутистичного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спектру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(РАС)</a:t>
            </a:r>
          </a:p>
          <a:p>
            <a:pPr lvl="0" algn="just"/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just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соціальній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низька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ініціативність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спілкуванні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прихильність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ритуалів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стереотипних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зниження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гнучкості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адаптаційних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реакцій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підвищена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сенсорна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чутливість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Приклади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відмовляється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змінювати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за партою, не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реагує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правила,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виявляє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протест у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незнайомих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ситуаціях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just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соціальних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історій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візуальних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сценаріїв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навчання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альтернативним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способам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(PECS, жести,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комунікатори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1" algn="just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поступове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введення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зниження сенсорного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перевантаження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5736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Особливості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адаптації</a:t>
            </a:r>
            <a:r>
              <a:rPr lang="ru-RU" b="1" dirty="0" smtClean="0">
                <a:solidFill>
                  <a:schemeClr val="tx1"/>
                </a:solidFill>
              </a:rPr>
              <a:t> дітей із </a:t>
            </a:r>
            <a:r>
              <a:rPr lang="ru-RU" b="1" dirty="0" err="1" smtClean="0">
                <a:solidFill>
                  <a:schemeClr val="tx1"/>
                </a:solidFill>
              </a:rPr>
              <a:t>порушеннями</a:t>
            </a:r>
            <a:r>
              <a:rPr lang="ru-RU" b="1" dirty="0" smtClean="0">
                <a:solidFill>
                  <a:schemeClr val="tx1"/>
                </a:solidFill>
              </a:rPr>
              <a:t> психофізичного розвитку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4311692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Розлад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дефіциту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гіперактивніст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(РДУГ)</a:t>
            </a:r>
          </a:p>
          <a:p>
            <a:pPr lvl="0" algn="just"/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імпульсивність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гіперактивність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зосередженні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нестійкість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плануванням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завершенням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завдань;</a:t>
            </a:r>
          </a:p>
          <a:p>
            <a:pPr lvl="1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підвищений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ризик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конфліктів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із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однолітками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педагогами.</a:t>
            </a:r>
          </a:p>
          <a:p>
            <a:pPr lvl="0" algn="just"/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Приклади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перебиває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завершує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роботу, не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дотримується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правил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класу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часто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отримує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зауваження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коротких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інструкцій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таймера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чек-листів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техніки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самоконтролю («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Стоп-пауза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Світлофор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»);</a:t>
            </a:r>
          </a:p>
          <a:p>
            <a:pPr lvl="1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система позитивного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підкріплення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жетони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похвала).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66130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Особливості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адаптації</a:t>
            </a:r>
            <a:r>
              <a:rPr lang="ru-RU" b="1" dirty="0" smtClean="0">
                <a:solidFill>
                  <a:schemeClr val="tx1"/>
                </a:solidFill>
              </a:rPr>
              <a:t> дітей із </a:t>
            </a:r>
            <a:r>
              <a:rPr lang="ru-RU" b="1" dirty="0" err="1" smtClean="0">
                <a:solidFill>
                  <a:schemeClr val="tx1"/>
                </a:solidFill>
              </a:rPr>
              <a:t>порушеннями</a:t>
            </a:r>
            <a:r>
              <a:rPr lang="ru-RU" b="1" dirty="0" smtClean="0">
                <a:solidFill>
                  <a:schemeClr val="tx1"/>
                </a:solidFill>
              </a:rPr>
              <a:t> психофізичного розвитку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786346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інтелектуального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розвитку</a:t>
            </a:r>
          </a:p>
          <a:p>
            <a:pPr lvl="0" algn="just"/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повільність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адаптаційних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потреба у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тривалішому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засвоєнні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правил;</a:t>
            </a:r>
          </a:p>
          <a:p>
            <a:pPr lvl="1"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недостатня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до абстрактного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обмежене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коло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самостійній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Приклади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розуміє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складних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інструкцій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часто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повторює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помилки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швидко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виснажується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час навчання.</a:t>
            </a:r>
          </a:p>
          <a:p>
            <a:pPr lvl="0" algn="just"/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поступове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введення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правил і завдань;</a:t>
            </a:r>
          </a:p>
          <a:p>
            <a:pPr lvl="1"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багаторазове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повторення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з опорою на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наочність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розвиток практичних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які мають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повсякденного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позитивне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підкріплення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індивідуалізацію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завдань.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6652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Особливості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адаптації</a:t>
            </a:r>
            <a:r>
              <a:rPr lang="ru-RU" b="1" dirty="0" smtClean="0">
                <a:solidFill>
                  <a:schemeClr val="tx1"/>
                </a:solidFill>
              </a:rPr>
              <a:t> дітей із </a:t>
            </a:r>
            <a:r>
              <a:rPr lang="ru-RU" b="1" dirty="0" err="1" smtClean="0">
                <a:solidFill>
                  <a:schemeClr val="tx1"/>
                </a:solidFill>
              </a:rPr>
              <a:t>порушеннями</a:t>
            </a:r>
            <a:r>
              <a:rPr lang="ru-RU" b="1" dirty="0" smtClean="0">
                <a:solidFill>
                  <a:schemeClr val="tx1"/>
                </a:solidFill>
              </a:rPr>
              <a:t> психофізичного розвитку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опорно-рухового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апарату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пересуванні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самообслуговуванні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активних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видах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підвищений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рівень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фізичної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психоемоційної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втоми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можливе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поєднання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із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супутніми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мовленнєвими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інтелектуальними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сенсорними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1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ризик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заниженої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самооцінки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обмежену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спільних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іграх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соціальних активностях.</a:t>
            </a:r>
          </a:p>
          <a:p>
            <a:pPr lvl="0" algn="just"/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Приклади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самостійно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пересуватися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між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класами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фізичних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вправах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почуття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ізольованості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неможливість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долучатися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групових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ігор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переживання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стигматизації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 боку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однолітків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ЗМІСТ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ВСТУП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ПОНЯТТЯ АДАПТАЦІЇ ТА ДЕЗАДАПТАЦІЇ</a:t>
            </a: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ПСИХОЛОГІЧНІ МЕХАНІЗМИ АДАПТАЦІЇ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ОСОБЛИВОСТІ АДАПТАЦІЇ ДІТЕЙ ІЗ РІЗНИМИ ПОРУШЕННЯМИ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ФАКТОРИ, ЩО ВПЛИВАЮТЬ НА АДАПТАЦІЮ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РОЛЬ ПСИХОЛОГА У ПРОЦЕСІ АДАПТАЦІЇ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ПРАКТИЧНІ МЕТОДИ ПСИХОЛОГІЧНОГО СУПРОВОДУ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8987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Особливості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адаптації</a:t>
            </a:r>
            <a:r>
              <a:rPr lang="ru-RU" b="1" dirty="0" smtClean="0">
                <a:solidFill>
                  <a:schemeClr val="tx1"/>
                </a:solidFill>
              </a:rPr>
              <a:t> дітей із </a:t>
            </a:r>
            <a:r>
              <a:rPr lang="ru-RU" b="1" dirty="0" err="1" smtClean="0">
                <a:solidFill>
                  <a:schemeClr val="tx1"/>
                </a:solidFill>
              </a:rPr>
              <a:t>порушеннями</a:t>
            </a:r>
            <a:r>
              <a:rPr lang="ru-RU" b="1" dirty="0" smtClean="0">
                <a:solidFill>
                  <a:schemeClr val="tx1"/>
                </a:solidFill>
              </a:rPr>
              <a:t> психофізичного розвитку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 algn="just"/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позитивної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Я-концепції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і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впевненості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силах;</a:t>
            </a:r>
          </a:p>
          <a:p>
            <a:pPr lvl="1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навчання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навичкам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саморегуляції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подолання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тривожності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фрустрації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розвиток соціальних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включення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колективні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ігри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адаптовані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психоедукація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однолітків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педагогів з метою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толерантності,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запобігання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дискримінації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формуванні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мотивації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до навчання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самостійності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1843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Особливості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адаптації</a:t>
            </a:r>
            <a:r>
              <a:rPr lang="ru-RU" b="1" dirty="0" smtClean="0">
                <a:solidFill>
                  <a:schemeClr val="tx1"/>
                </a:solidFill>
              </a:rPr>
              <a:t> дітей із </a:t>
            </a:r>
            <a:r>
              <a:rPr lang="ru-RU" b="1" dirty="0" err="1" smtClean="0">
                <a:solidFill>
                  <a:schemeClr val="tx1"/>
                </a:solidFill>
              </a:rPr>
              <a:t>порушеннями</a:t>
            </a:r>
            <a:r>
              <a:rPr lang="ru-RU" b="1" dirty="0" smtClean="0">
                <a:solidFill>
                  <a:schemeClr val="tx1"/>
                </a:solidFill>
              </a:rPr>
              <a:t> психофізичного розвитку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45456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Важливий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акцент: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дітей із ПОРА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роль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відіграє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доступність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архітектурна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безбар’єрність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меблі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реабілітації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яка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безпосередньо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впливає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їхню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психологічну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Також,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опорно-рухового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апарату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стикаються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фізичними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бар’єрами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й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емоційно-соціальними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сприятливого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включення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колектив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почуття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значущості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серед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однолітків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Фактори</a:t>
            </a:r>
            <a:r>
              <a:rPr lang="ru-RU" b="1" dirty="0" smtClean="0">
                <a:solidFill>
                  <a:schemeClr val="tx1"/>
                </a:solidFill>
              </a:rPr>
              <a:t>, що </a:t>
            </a:r>
            <a:r>
              <a:rPr lang="ru-RU" b="1" dirty="0" err="1" smtClean="0">
                <a:solidFill>
                  <a:schemeClr val="tx1"/>
                </a:solidFill>
              </a:rPr>
              <a:t>впливають</a:t>
            </a:r>
            <a:r>
              <a:rPr lang="ru-RU" b="1" dirty="0" smtClean="0">
                <a:solidFill>
                  <a:schemeClr val="tx1"/>
                </a:solidFill>
              </a:rPr>
              <a:t> на </a:t>
            </a:r>
            <a:r>
              <a:rPr lang="ru-RU" b="1" dirty="0" err="1" smtClean="0">
                <a:solidFill>
                  <a:schemeClr val="tx1"/>
                </a:solidFill>
              </a:rPr>
              <a:t>адаптацію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Адаптація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універсальною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дітей із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— вона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комплексу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внутрішніх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зовнішніх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Внутрішні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Біологічні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тип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нервової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супутніх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захворювань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Рівень розвитку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пізнавальної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розвинутими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когнітивними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здібностями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легше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опановують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стратегії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стійкість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самозаспокоєння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регуляції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афектів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Мотивація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до навчання й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зацікавленість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новій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значно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полегшує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Фактори</a:t>
            </a:r>
            <a:r>
              <a:rPr lang="ru-RU" b="1" dirty="0" smtClean="0">
                <a:solidFill>
                  <a:schemeClr val="tx1"/>
                </a:solidFill>
              </a:rPr>
              <a:t>, що </a:t>
            </a:r>
            <a:r>
              <a:rPr lang="ru-RU" b="1" dirty="0" err="1" smtClean="0">
                <a:solidFill>
                  <a:schemeClr val="tx1"/>
                </a:solidFill>
              </a:rPr>
              <a:t>впливають</a:t>
            </a:r>
            <a:r>
              <a:rPr lang="ru-RU" b="1" dirty="0" smtClean="0">
                <a:solidFill>
                  <a:schemeClr val="tx1"/>
                </a:solidFill>
              </a:rPr>
              <a:t> на </a:t>
            </a:r>
            <a:r>
              <a:rPr lang="ru-RU" b="1" dirty="0" err="1" smtClean="0">
                <a:solidFill>
                  <a:schemeClr val="tx1"/>
                </a:solidFill>
              </a:rPr>
              <a:t>адаптацію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Зовнішні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фактори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Сім’я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прийняття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батьками, стиль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виховання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авторитарний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демократичний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Освітнє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адаптовані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програми,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доступні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матеріали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готовність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педагогів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особливими потребами.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толерантність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рівень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стигматизації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служб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ресурсних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центрів.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клімат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колективі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ровесників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булінгу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Фактори</a:t>
            </a:r>
            <a:r>
              <a:rPr lang="ru-RU" b="1" dirty="0" smtClean="0">
                <a:solidFill>
                  <a:schemeClr val="tx1"/>
                </a:solidFill>
              </a:rPr>
              <a:t>, що </a:t>
            </a:r>
            <a:r>
              <a:rPr lang="ru-RU" b="1" dirty="0" err="1" smtClean="0">
                <a:solidFill>
                  <a:schemeClr val="tx1"/>
                </a:solidFill>
              </a:rPr>
              <a:t>впливають</a:t>
            </a:r>
            <a:r>
              <a:rPr lang="ru-RU" b="1" dirty="0" smtClean="0">
                <a:solidFill>
                  <a:schemeClr val="tx1"/>
                </a:solidFill>
              </a:rPr>
              <a:t> на </a:t>
            </a:r>
            <a:r>
              <a:rPr lang="ru-RU" b="1" dirty="0" err="1" smtClean="0">
                <a:solidFill>
                  <a:schemeClr val="tx1"/>
                </a:solidFill>
              </a:rPr>
              <a:t>адаптацію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Взаємодія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факторів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результатом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навіть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високих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когнітивних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школі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неприйнятним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стигматизуючим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Водночас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сприятливий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клімат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педагогів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здатні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суттєво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компенсувати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Роль психолога у процесі </a:t>
            </a:r>
            <a:r>
              <a:rPr lang="ru-RU" b="1" dirty="0" err="1" smtClean="0">
                <a:solidFill>
                  <a:schemeClr val="tx1"/>
                </a:solidFill>
              </a:rPr>
              <a:t>адаптації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Діагностична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оцінювальна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функція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когнітивних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соціальних).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Проведення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потреб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тестування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спостереження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бесіди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Аналіз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готовності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навчання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(школа,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Приклад: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рівня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дітей із РАС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здатності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концентрації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дітей із РДУГ.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Роль психолога у процесі </a:t>
            </a:r>
            <a:r>
              <a:rPr lang="ru-RU" b="1" dirty="0" err="1" smtClean="0">
                <a:solidFill>
                  <a:schemeClr val="tx1"/>
                </a:solidFill>
              </a:rPr>
              <a:t>адаптації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психологічного комфорту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безпечного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підтримуючого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адаптуватися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без страху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тривоги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Робота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стабілізацією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арттерапію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ігрову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терапію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релаксаційні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саморегуляції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ситуаціях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Приклад: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навчання дітей із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опорно-рухового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апарату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слабозорих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дітей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адаптаційним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стратегіям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самостійного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пересування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Роль психолога у процесі </a:t>
            </a:r>
            <a:r>
              <a:rPr lang="ru-RU" b="1" dirty="0" err="1" smtClean="0">
                <a:solidFill>
                  <a:schemeClr val="tx1"/>
                </a:solidFill>
              </a:rPr>
              <a:t>адаптації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Соціальна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адаптація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розвиток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тренінгів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соціальних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соціальних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історій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рольових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ігор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вправ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емпатію.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міжособистісної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колективної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роботи.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Приклад: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навчання дітей із РАС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правильній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шкільному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колективі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вправ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дітей із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слуху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ЗПР.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Роль психолога у процесі </a:t>
            </a:r>
            <a:r>
              <a:rPr lang="ru-RU" b="1" dirty="0" err="1" smtClean="0">
                <a:solidFill>
                  <a:schemeClr val="tx1"/>
                </a:solidFill>
              </a:rPr>
              <a:t>адаптації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Індивідуальна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Розробка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реалізація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психологічного супроводу.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позитивного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підкріплення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саморегуляції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ігрової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терапії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Моніторинг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корекція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Приклад: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вправ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дітей із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інтелектуальними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ОРА,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вони могли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Роль психолога у процесі </a:t>
            </a:r>
            <a:r>
              <a:rPr lang="ru-RU" b="1" dirty="0" err="1" smtClean="0">
                <a:solidFill>
                  <a:schemeClr val="tx1"/>
                </a:solidFill>
              </a:rPr>
              <a:t>адаптації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Консультативна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робота з батьками та педагогами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рекомендацій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вдома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школі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Проведення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тренінгів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педагогів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інклюзивних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стратегій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навчання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корекції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Психологічна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батьків у процесі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(зниження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тривожності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розвиток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компетентності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Приклад: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навчання батьків дітей із РДУГ методам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саморегуляції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режиму;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консультування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вчителів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модифікацій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уроків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дітей із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слуху.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Адаптація дитини з психофізичними порушеннями — це не лише процес звикання до нових умов, а й активне формування внутрішніх і зовнішніх стратегій, які дозволяють їй долати труднощі навчання, спілкування та взаємодії з навколишнім середовищем.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Роль психолога у процесі </a:t>
            </a:r>
            <a:r>
              <a:rPr lang="ru-RU" b="1" dirty="0" err="1" smtClean="0">
                <a:solidFill>
                  <a:schemeClr val="tx1"/>
                </a:solidFill>
              </a:rPr>
              <a:t>адаптації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Моніторинг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корекційна робота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Відстеження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успішності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Внесення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методики психологічного супроводу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виявленні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Співпраця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логопедами, дефектологами,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реабілітологами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фахівцями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комплексної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Приклад: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корекція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програми для дітей із ЗПР,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додавання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адаптованих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дітей із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слуху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ОРА.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298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err="1" smtClean="0">
                <a:solidFill>
                  <a:schemeClr val="tx1"/>
                </a:solidFill>
              </a:rPr>
              <a:t>Практичні</a:t>
            </a:r>
            <a:r>
              <a:rPr lang="ru-RU" sz="3200" b="1" dirty="0" smtClean="0">
                <a:solidFill>
                  <a:schemeClr val="tx1"/>
                </a:solidFill>
              </a:rPr>
              <a:t> методи психологічного супроводу</a:t>
            </a:r>
            <a:endParaRPr lang="ru-RU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5" y="1142984"/>
          <a:ext cx="8786875" cy="5500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7375"/>
                <a:gridCol w="1757375"/>
                <a:gridCol w="1757375"/>
                <a:gridCol w="1757375"/>
                <a:gridCol w="1757375"/>
              </a:tblGrid>
              <a:tr h="9701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Метод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Мета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Вікова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група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Приклади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вправ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технік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Специфічні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адаптації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для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порушень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45305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Арттерапія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ігрова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терапія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Зниження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тривожності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розвиток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комунікації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творчості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усвідомлення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емоцій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3–16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років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Малювання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ліплення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рольові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ігри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сенсорні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ігри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пальчикові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ігри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Зір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великі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контрастні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матеріали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рельєфні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інструменти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Слух: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використання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візуальних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або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тактильних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сигналів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ЗПР/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інтелект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спрощені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завдання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поетапні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інструкції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ОРА: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адаптовані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пози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для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ліплення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малювання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використання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столів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підставок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err="1" smtClean="0">
                <a:solidFill>
                  <a:schemeClr val="tx1"/>
                </a:solidFill>
              </a:rPr>
              <a:t>Практичні</a:t>
            </a:r>
            <a:r>
              <a:rPr lang="ru-RU" sz="3200" b="1" dirty="0" smtClean="0">
                <a:solidFill>
                  <a:schemeClr val="tx1"/>
                </a:solidFill>
              </a:rPr>
              <a:t> методи психологічного супроводу</a:t>
            </a:r>
            <a:endParaRPr lang="ru-RU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4" y="1142985"/>
          <a:ext cx="8501120" cy="5500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224"/>
                <a:gridCol w="1700224"/>
                <a:gridCol w="1700224"/>
                <a:gridCol w="1700224"/>
                <a:gridCol w="1700224"/>
              </a:tblGrid>
              <a:tr h="9884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Метод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Мета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Вікова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група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Приклади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вправ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технік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Специфічні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адаптації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для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порушень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45122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Соціальні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історії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Пояснення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соціальних правил, розвиток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соціальної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компетентності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4–12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років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Короткі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історії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з картинками;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обговорення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соціальних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ситуацій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Зір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тактильні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матеріали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шрифт Брайля;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Слух: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аудіо-версії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історій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ЗПР/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інтелект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спрощені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тексти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наочні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приклади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ОРА: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використання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наочних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схем і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макетів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для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демонстрації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298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err="1" smtClean="0">
                <a:solidFill>
                  <a:schemeClr val="tx1"/>
                </a:solidFill>
              </a:rPr>
              <a:t>Практичні</a:t>
            </a:r>
            <a:r>
              <a:rPr lang="ru-RU" sz="3200" b="1" dirty="0" smtClean="0">
                <a:solidFill>
                  <a:schemeClr val="tx1"/>
                </a:solidFill>
              </a:rPr>
              <a:t> методи психологічного супроводу</a:t>
            </a:r>
            <a:endParaRPr lang="ru-RU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0" y="1285859"/>
          <a:ext cx="8786875" cy="53578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7375"/>
                <a:gridCol w="1757375"/>
                <a:gridCol w="1757375"/>
                <a:gridCol w="1757375"/>
                <a:gridCol w="1757375"/>
              </a:tblGrid>
              <a:tr h="9023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Метод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Мета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Вікова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група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Приклади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вправ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технік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Специфічні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адаптації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для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порушень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44555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Методи позитивного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підкріплення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Формування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закріплення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бажаної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поведінки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мотивація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4–16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років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Жетонні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системи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словесна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похвала,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фізичне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заохочення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таблиці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прогресу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Зір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великі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кольорові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жетони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тактильні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маркери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Слух: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візуальні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сигнали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замість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словесних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ЗПР/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інтелект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короткі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інструкції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часте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заохочення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ОРА: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жетони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в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доступній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зоні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зручні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для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захоплення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err="1" smtClean="0">
                <a:solidFill>
                  <a:schemeClr val="tx1"/>
                </a:solidFill>
              </a:rPr>
              <a:t>Практичні</a:t>
            </a:r>
            <a:r>
              <a:rPr lang="ru-RU" sz="3200" b="1" dirty="0" smtClean="0">
                <a:solidFill>
                  <a:schemeClr val="tx1"/>
                </a:solidFill>
              </a:rPr>
              <a:t> методи психологічного супроводу</a:t>
            </a:r>
            <a:endParaRPr lang="ru-RU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1214422"/>
          <a:ext cx="8644000" cy="52864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800"/>
                <a:gridCol w="1728800"/>
                <a:gridCol w="1728800"/>
                <a:gridCol w="1728800"/>
                <a:gridCol w="1728800"/>
              </a:tblGrid>
              <a:tr h="10760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Метод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Мета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Вікова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група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Приклади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вправ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технік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Специфічні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адаптації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для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порушень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42103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Техніки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саморегуляції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Контроль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емоцій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розвиток самоконтролю та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концентрації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5–16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років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Дихальні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вправи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релаксація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метод «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Стоп-пауза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»,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візуалізація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Зір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візуальні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картки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із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кроками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вправ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Слух: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аудіо-інструкції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ЗПР/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інтелект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прості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кроки,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повторення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ОРА: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адаптовані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пози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сидіння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лежання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використання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допоміжних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пристроїв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err="1" smtClean="0">
                <a:solidFill>
                  <a:schemeClr val="tx1"/>
                </a:solidFill>
              </a:rPr>
              <a:t>Практичні</a:t>
            </a:r>
            <a:r>
              <a:rPr lang="ru-RU" sz="3200" b="1" dirty="0" smtClean="0">
                <a:solidFill>
                  <a:schemeClr val="tx1"/>
                </a:solidFill>
              </a:rPr>
              <a:t> методи психологічного супроводу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1357298"/>
          <a:ext cx="8572560" cy="5072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12"/>
                <a:gridCol w="1714512"/>
                <a:gridCol w="1714512"/>
                <a:gridCol w="1714512"/>
                <a:gridCol w="1714512"/>
              </a:tblGrid>
              <a:tr h="11057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Метод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Мета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Вікова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група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Приклади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вправ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технік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Специфічні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адаптації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для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порушень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9663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Групові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тренінги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 соціальних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навичок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Розвиток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соціальної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компетентності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емпатії,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взаємодії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6–16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років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Рольові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ігри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обговорення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ситуацій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вправи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невербальну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комунікацію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групові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проєкти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Зір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великі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наочні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матеріали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макети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Слух: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жестова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мова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субтитри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візуальні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інструкції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ЗПР/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інтелект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прості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правила,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повторення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ОРА: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адаптація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фізичних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в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Робота психолога з батьками дітей із </a:t>
            </a:r>
            <a:r>
              <a:rPr lang="ru-RU" sz="3200" b="1" dirty="0" err="1" smtClean="0">
                <a:solidFill>
                  <a:schemeClr val="tx1"/>
                </a:solidFill>
              </a:rPr>
              <a:t>порушеннями</a:t>
            </a:r>
            <a:r>
              <a:rPr lang="ru-RU" sz="3200" b="1" dirty="0" smtClean="0">
                <a:solidFill>
                  <a:schemeClr val="tx1"/>
                </a:solidFill>
              </a:rPr>
              <a:t> психофізичного розвитку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Інформаційно-консультативна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робота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батькам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психофізичного розвитку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слух, ЗПР,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інтелектуальні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ОРА, РАС, РДУГ).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Роз’яснення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Консультування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вдома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Приклад: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пояснення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батькам дітей із РАС,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над розвитком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комунікативних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рекомендації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тактильних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слабозорих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дітей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Робота психолога з батьками дітей із </a:t>
            </a:r>
            <a:r>
              <a:rPr lang="ru-RU" sz="3200" b="1" dirty="0" err="1" smtClean="0">
                <a:solidFill>
                  <a:schemeClr val="tx1"/>
                </a:solidFill>
              </a:rPr>
              <a:t>порушеннями</a:t>
            </a:r>
            <a:r>
              <a:rPr lang="ru-RU" sz="3200" b="1" dirty="0" smtClean="0">
                <a:solidFill>
                  <a:schemeClr val="tx1"/>
                </a:solidFill>
              </a:rPr>
              <a:t> психофізичного розвитку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Психопрофілактична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робота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батьків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подоланні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тривоги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вигорання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Психологічне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супроводження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Навчання батьків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технікам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саморегуляції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стабільності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Приклад: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дихальні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вправи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батьків,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підтримуючі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зустрічі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консультації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подолання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страхів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переживань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Робота психолога з батьками дітей з </a:t>
            </a:r>
            <a:r>
              <a:rPr lang="ru-RU" dirty="0" err="1" smtClean="0"/>
              <a:t>порушеннями</a:t>
            </a:r>
            <a:r>
              <a:rPr lang="ru-RU" dirty="0" smtClean="0"/>
              <a:t> психофізичного розвитку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Робота психолога з батьками дітей із </a:t>
            </a:r>
            <a:r>
              <a:rPr lang="ru-RU" sz="3200" b="1" dirty="0" err="1" smtClean="0">
                <a:solidFill>
                  <a:schemeClr val="tx1"/>
                </a:solidFill>
              </a:rPr>
              <a:t>порушеннями</a:t>
            </a:r>
            <a:r>
              <a:rPr lang="ru-RU" sz="3200" b="1" dirty="0" smtClean="0">
                <a:solidFill>
                  <a:schemeClr val="tx1"/>
                </a:solidFill>
              </a:rPr>
              <a:t> психофізичного розвитку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Навчання батьків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практичним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методам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позитивного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підкріплення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вдома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жетонні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похвала).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Вправи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регуляції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соціальних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Підказки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домашнього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самостійності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Приклад: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наочних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схем для дітей із ЗПР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інтелектуальними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безпечного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простору для дітей з ОРА;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підготовка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аудіо-матеріалів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дітей із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слуху.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Вона охоплює кілька взаємопов’язаних рівнів: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емоційно-особистісний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регуляція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позитивної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Я-концепції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»);</a:t>
            </a:r>
          </a:p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когнітивний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оволодіння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новими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розвиток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пам’яті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поведінковий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опанування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прийнятних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моделей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розвиток самоконтролю);</a:t>
            </a:r>
          </a:p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соціальний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налагодження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стосунків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із ровесниками, учителями,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сім’єю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Робота психолога з батьками дітей із </a:t>
            </a:r>
            <a:r>
              <a:rPr lang="ru-RU" sz="3200" b="1" dirty="0" err="1" smtClean="0">
                <a:solidFill>
                  <a:schemeClr val="tx1"/>
                </a:solidFill>
              </a:rPr>
              <a:t>порушеннями</a:t>
            </a:r>
            <a:r>
              <a:rPr lang="ru-RU" sz="3200" b="1" dirty="0" smtClean="0">
                <a:solidFill>
                  <a:schemeClr val="tx1"/>
                </a:solidFill>
              </a:rPr>
              <a:t> психофізичного розвитку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Консультативна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з педагогами 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фахівцями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Рекомендації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співпраці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школою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спеціалістами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(логопедами, дефектологами,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реабілітологами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Обговорення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Координація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між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сім’єю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середовищем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комплексної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Приклад: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навчання батьків правильному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соціальних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історій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дітей із РАС; участь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зустрічах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із педагогами для розробки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програми розвитку.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Робота психолога з батьками дітей із </a:t>
            </a:r>
            <a:r>
              <a:rPr lang="ru-RU" sz="3200" b="1" dirty="0" err="1" smtClean="0">
                <a:solidFill>
                  <a:schemeClr val="tx1"/>
                </a:solidFill>
              </a:rPr>
              <a:t>порушеннями</a:t>
            </a:r>
            <a:r>
              <a:rPr lang="ru-RU" sz="3200" b="1" dirty="0" smtClean="0">
                <a:solidFill>
                  <a:schemeClr val="tx1"/>
                </a:solidFill>
              </a:rPr>
              <a:t> психофізичного розвитку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Психологічна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кризових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ситуаціях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Робота з батьками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загостренні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проблем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Консультування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випадках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конфліктів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колективі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ресурси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сімей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дітей з ППР.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Приклад: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поради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агресивних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проявів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дітей із РДУГ;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рекомендації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соціальних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ситуацій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дітей із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інтелектуальними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Висновки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дітей із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психофізичного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динамічним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поєднання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внутрішніх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зовнішньої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механізми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охоплюють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когнітивні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емоційно-регулятивні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компоненти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психолога —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допомогти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подолати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сформувати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стратегії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забезпечать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успішну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інтеграцію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РЕКОМЕНДОВАНА ЛІТЕРАТУРА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71612"/>
            <a:ext cx="8229600" cy="488319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Колупаєва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А. 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(2019). Інклюзивна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практика.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Педагогічна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думка.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Матвєєва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О. В.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(2020).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Напрями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психологічного супроводу дітей з особливими освітніми потребами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закладі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загальної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середньої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освіти. Психологія і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особистість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13, 1–9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Носенко, Е. Л.,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&amp;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Чепка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О. В. (2020).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Психологічні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механізми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соціалізації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дітей з особливими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Ціпан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І. І.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(2013).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Корекційно-розвивальна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робота з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дітьми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особливими освітніми потребами. Березне: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Городищенська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загальноосвітня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школа І-ІІІ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ступенів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Яковлева, С. Д.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(2020).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Напрями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психологічного супроводу дітей з особливими освітніми потребами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закладі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загальної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середньої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освіти. Психологія і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особистість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13, 1–9.</a:t>
            </a: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дітей із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психофізичними 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складнішим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їхніх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нормотипових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однолітків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супроводжується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низкою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додаткових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бар’єрів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сенсорними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мовленнєвими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емоційно-вольовими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поведінковими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Для таких дітей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важливим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пристосування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самого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враховує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потреби.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інклюзивної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освіти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гармонійної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сім’я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заклад освіти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соціум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». Психолог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виступає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посередником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допомагає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долати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стратегії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подолання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адаптуватися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ролей.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Таким чином,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механізмів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необхідним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для: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своєчасного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ризиків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дезадаптації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вибору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адекватних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психологічного супроводу;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умов для позитивного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майбутнім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психологам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глибше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зрозуміти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закономірності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оволодіти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практичними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інструментами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роботи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інклюзивної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освіти.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Поняття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адаптації</a:t>
            </a:r>
            <a:r>
              <a:rPr lang="ru-RU" b="1" dirty="0" smtClean="0">
                <a:solidFill>
                  <a:schemeClr val="tx1"/>
                </a:solidFill>
              </a:rPr>
              <a:t> та </a:t>
            </a:r>
            <a:r>
              <a:rPr lang="ru-RU" b="1" dirty="0" err="1" smtClean="0">
                <a:solidFill>
                  <a:schemeClr val="tx1"/>
                </a:solidFill>
              </a:rPr>
              <a:t>дезадаптації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Адаптація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активного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пристосування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умов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розвиток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відносну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стабільність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стану.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Дезадаптація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процесу, що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проявляється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стресових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реакціях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деструктивній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нестабільності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>
                <a:solidFill>
                  <a:schemeClr val="tx1"/>
                </a:solidFill>
              </a:rPr>
              <a:t>Психологічні механізми адаптації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Адаптація дітей із порушеннями психофізичного розвитку відбувається завдяки взаємодії низки психологічних механізмів.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Вони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виступають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своєрідними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інструментами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намагається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знайти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баланс між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потребами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вимогами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Психологічні механізми адаптації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Когнітивні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механізми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уявлень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про себе і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світ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Я-концепція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психофізичного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занижену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самооцінку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нереалістичне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уявлення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спрямований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позитивної,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адекватної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Я-концепції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Компенсаторні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стратегії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сенсорних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когнітивних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слуху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розвивають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гостріший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інтелекту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навички).</a:t>
            </a:r>
          </a:p>
          <a:p>
            <a:pPr lvl="0"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Алгоритмізація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дітей із РАС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РДУГ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чіткі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правила,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покрокові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візуальні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схеми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допомагають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структурувати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96</TotalTime>
  <Words>2640</Words>
  <Application>Microsoft Office PowerPoint</Application>
  <PresentationFormat>Экран (4:3)</PresentationFormat>
  <Paragraphs>278</Paragraphs>
  <Slides>43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4" baseType="lpstr">
      <vt:lpstr>Яркая</vt:lpstr>
      <vt:lpstr>  ПСИХОЛОГІЧНІ МЕХАНІЗМИ АДАПТАЦІЇ ДІТЕЙ ІЗ ПОРУШЕННЯМИ ПСИХОФІЗИЧНОГО РОЗВИТКУ</vt:lpstr>
      <vt:lpstr>ЗМІСТ</vt:lpstr>
      <vt:lpstr>Слайд 3</vt:lpstr>
      <vt:lpstr>Слайд 4</vt:lpstr>
      <vt:lpstr>Слайд 5</vt:lpstr>
      <vt:lpstr>Слайд 6</vt:lpstr>
      <vt:lpstr>Поняття адаптації та дезадаптації</vt:lpstr>
      <vt:lpstr> Психологічні механізми адаптації </vt:lpstr>
      <vt:lpstr>Психологічні механізми адаптації</vt:lpstr>
      <vt:lpstr>Психологічні механізми адаптації</vt:lpstr>
      <vt:lpstr>Психологічні механізми адаптації</vt:lpstr>
      <vt:lpstr>Психологічні механізми адаптації</vt:lpstr>
      <vt:lpstr> Особливості адаптації дітей із порушеннями психофізичного розвитку </vt:lpstr>
      <vt:lpstr> Особливості адаптації дітей із  порушеннями психофізичного розвитку </vt:lpstr>
      <vt:lpstr> Особливості адаптації дітей із порушеннями психофізичного розвитку </vt:lpstr>
      <vt:lpstr> Особливості адаптації дітей із порушеннями психофізичного розвитку </vt:lpstr>
      <vt:lpstr>Особливості адаптації дітей із порушеннями психофізичного розвитку</vt:lpstr>
      <vt:lpstr>Особливості адаптації дітей із порушеннями психофізичного розвитку</vt:lpstr>
      <vt:lpstr>Особливості адаптації дітей із порушеннями психофізичного розвитку</vt:lpstr>
      <vt:lpstr>Особливості адаптації дітей із порушеннями психофізичного розвитку</vt:lpstr>
      <vt:lpstr>Особливості адаптації дітей із порушеннями психофізичного розвитку</vt:lpstr>
      <vt:lpstr>Фактори, що впливають на адаптацію</vt:lpstr>
      <vt:lpstr>Фактори, що впливають на адаптацію</vt:lpstr>
      <vt:lpstr>Фактори, що впливають на адаптацію</vt:lpstr>
      <vt:lpstr>Роль психолога у процесі адаптації</vt:lpstr>
      <vt:lpstr>Роль психолога у процесі адаптації</vt:lpstr>
      <vt:lpstr>Роль психолога у процесі адаптації</vt:lpstr>
      <vt:lpstr>Роль психолога у процесі адаптації</vt:lpstr>
      <vt:lpstr>Роль психолога у процесі адаптації</vt:lpstr>
      <vt:lpstr>Роль психолога у процесі адаптації</vt:lpstr>
      <vt:lpstr>Практичні методи психологічного супроводу</vt:lpstr>
      <vt:lpstr>Практичні методи психологічного супроводу</vt:lpstr>
      <vt:lpstr>Практичні методи психологічного супроводу</vt:lpstr>
      <vt:lpstr>Практичні методи психологічного супроводу</vt:lpstr>
      <vt:lpstr>Практичні методи психологічного супроводу</vt:lpstr>
      <vt:lpstr>Робота психолога з батьками дітей із порушеннями психофізичного розвитку</vt:lpstr>
      <vt:lpstr>Робота психолога з батьками дітей із порушеннями психофізичного розвитку</vt:lpstr>
      <vt:lpstr>Робота психолога з батьками дітей з порушеннями психофізичного розвитку</vt:lpstr>
      <vt:lpstr>Робота психолога з батьками дітей із порушеннями психофізичного розвитку</vt:lpstr>
      <vt:lpstr>Робота психолога з батьками дітей із порушеннями психофізичного розвитку</vt:lpstr>
      <vt:lpstr>Робота психолога з батьками дітей із порушеннями психофізичного розвитку</vt:lpstr>
      <vt:lpstr>Висновки </vt:lpstr>
      <vt:lpstr>РЕКОМЕНДОВАНА ЛІТЕРАТУРА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ПСИХОЛОГІЧНІ МЕХАНІЗМИ АДАПТАЦІЇ ДІТЕЙ ІЗ ПОРУШЕННЯМИ ПСИХОФІЗИЧНОГО РОЗВИТКУ</dc:title>
  <dc:creator>Пользователь</dc:creator>
  <cp:lastModifiedBy>Пользователь</cp:lastModifiedBy>
  <cp:revision>13</cp:revision>
  <dcterms:created xsi:type="dcterms:W3CDTF">2025-09-27T16:11:38Z</dcterms:created>
  <dcterms:modified xsi:type="dcterms:W3CDTF">2025-09-28T12:32:04Z</dcterms:modified>
</cp:coreProperties>
</file>