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74F7-163E-475E-80B1-CC417DE607D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ADF11-B4BC-4844-BC49-7373E5B78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239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74F7-163E-475E-80B1-CC417DE607D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ADF11-B4BC-4844-BC49-7373E5B78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4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74F7-163E-475E-80B1-CC417DE607D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ADF11-B4BC-4844-BC49-7373E5B78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015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74F7-163E-475E-80B1-CC417DE607D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ADF11-B4BC-4844-BC49-7373E5B78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892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74F7-163E-475E-80B1-CC417DE607D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ADF11-B4BC-4844-BC49-7373E5B78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45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74F7-163E-475E-80B1-CC417DE607D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ADF11-B4BC-4844-BC49-7373E5B78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10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74F7-163E-475E-80B1-CC417DE607D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ADF11-B4BC-4844-BC49-7373E5B78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420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74F7-163E-475E-80B1-CC417DE607D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ADF11-B4BC-4844-BC49-7373E5B78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73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74F7-163E-475E-80B1-CC417DE607D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ADF11-B4BC-4844-BC49-7373E5B78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045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74F7-163E-475E-80B1-CC417DE607D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ADF11-B4BC-4844-BC49-7373E5B78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2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74F7-163E-475E-80B1-CC417DE607D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ADF11-B4BC-4844-BC49-7373E5B78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09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774F7-163E-475E-80B1-CC417DE607D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ADF11-B4BC-4844-BC49-7373E5B78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28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Лекция 6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/>
              <a:t>ШЛАКИ СТАЛЕПЛАВИЛЬНЫХ ПРОЦЕССОВ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815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83464"/>
            <a:ext cx="10902696" cy="633679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Важнейшей характеристикой шла­ка является также величина, называе­мая </a:t>
            </a:r>
            <a:r>
              <a:rPr lang="ru-RU" i="1" dirty="0" err="1"/>
              <a:t>окисленностью</a:t>
            </a:r>
            <a:r>
              <a:rPr lang="ru-RU" i="1" dirty="0"/>
              <a:t> шлака. </a:t>
            </a:r>
            <a:r>
              <a:rPr lang="ru-RU" dirty="0"/>
              <a:t>Под </a:t>
            </a:r>
            <a:r>
              <a:rPr lang="ru-RU" dirty="0" err="1"/>
              <a:t>окисленностью</a:t>
            </a:r>
            <a:r>
              <a:rPr lang="ru-RU" dirty="0"/>
              <a:t> шлака обычно понимают способность шлака передавать метал­лу кислород. Роль основного окисли­теля при взаимодействии металла со шлаком принадлежит оксиду железа (</a:t>
            </a:r>
            <a:r>
              <a:rPr lang="en-US" dirty="0" err="1"/>
              <a:t>FeO</a:t>
            </a:r>
            <a:r>
              <a:rPr lang="ru-RU" dirty="0"/>
              <a:t>). Определенную роль играет так­же и трехвалентное железо (</a:t>
            </a:r>
            <a:r>
              <a:rPr lang="en-US" dirty="0"/>
              <a:t>Fe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3</a:t>
            </a:r>
            <a:r>
              <a:rPr lang="ru-RU" dirty="0" smtClean="0"/>
              <a:t>).</a:t>
            </a:r>
          </a:p>
          <a:p>
            <a:pPr marL="0" indent="0" algn="just">
              <a:buNone/>
            </a:pPr>
            <a:r>
              <a:rPr lang="ru-RU" dirty="0"/>
              <a:t>Встречаются следующие ва­рианты расчетов окислительной спо­собности основных шлаков на разных заводах (и по данным разных литера­турных источников).</a:t>
            </a:r>
          </a:p>
          <a:p>
            <a:pPr marL="0" indent="0" algn="just">
              <a:buNone/>
            </a:pPr>
            <a:r>
              <a:rPr lang="ru-RU" dirty="0"/>
              <a:t>1. Определение суммарной массо­вой концентрации </a:t>
            </a:r>
            <a:r>
              <a:rPr lang="en-US" dirty="0" err="1"/>
              <a:t>FeO</a:t>
            </a:r>
            <a:r>
              <a:rPr lang="ru-RU" dirty="0"/>
              <a:t> в шлаке, рас­считанной по кислороду (%):</a:t>
            </a:r>
          </a:p>
          <a:p>
            <a:pPr marL="0" indent="0" algn="ctr">
              <a:buNone/>
            </a:pPr>
            <a:r>
              <a:rPr lang="ru-RU" dirty="0"/>
              <a:t>∑(</a:t>
            </a:r>
            <a:r>
              <a:rPr lang="en-US" dirty="0" err="1"/>
              <a:t>FeO</a:t>
            </a:r>
            <a:r>
              <a:rPr lang="ru-RU" dirty="0"/>
              <a:t>) = (</a:t>
            </a:r>
            <a:r>
              <a:rPr lang="en-US" dirty="0" err="1"/>
              <a:t>FeO</a:t>
            </a:r>
            <a:r>
              <a:rPr lang="ru-RU" dirty="0"/>
              <a:t>) + </a:t>
            </a:r>
            <a:r>
              <a:rPr lang="en-US" dirty="0"/>
              <a:t>l</a:t>
            </a:r>
            <a:r>
              <a:rPr lang="ru-RU" dirty="0"/>
              <a:t>,35(</a:t>
            </a:r>
            <a:r>
              <a:rPr lang="en-US" dirty="0"/>
              <a:t>Fe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3</a:t>
            </a:r>
            <a:r>
              <a:rPr lang="ru-RU" dirty="0"/>
              <a:t>).</a:t>
            </a:r>
          </a:p>
          <a:p>
            <a:pPr marL="0" indent="0" algn="just">
              <a:buNone/>
            </a:pPr>
            <a:r>
              <a:rPr lang="ru-RU" dirty="0"/>
              <a:t>2. Определение суммарной массо­вой концентрации кислорода (%), со­держащегося в оксидах железа в шлаке:</a:t>
            </a:r>
          </a:p>
          <a:p>
            <a:pPr marL="0" indent="0" algn="ctr">
              <a:buNone/>
            </a:pPr>
            <a:r>
              <a:rPr lang="ru-RU" dirty="0"/>
              <a:t>∑ (0) = 0,222(</a:t>
            </a:r>
            <a:r>
              <a:rPr lang="en-US" dirty="0" err="1"/>
              <a:t>FeO</a:t>
            </a:r>
            <a:r>
              <a:rPr lang="ru-RU" dirty="0"/>
              <a:t>) + 0,300(</a:t>
            </a:r>
            <a:r>
              <a:rPr lang="en-US" dirty="0"/>
              <a:t>Fe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3</a:t>
            </a:r>
            <a:r>
              <a:rPr lang="ru-RU" dirty="0"/>
              <a:t>).</a:t>
            </a:r>
          </a:p>
          <a:p>
            <a:pPr marL="0" indent="0" algn="just">
              <a:buNone/>
            </a:pPr>
            <a:r>
              <a:rPr lang="ru-RU" dirty="0"/>
              <a:t>3. Определение суммарной массо­вой концентрации оксидов железа в шлаке (%):</a:t>
            </a:r>
          </a:p>
          <a:p>
            <a:pPr marL="0" indent="0" algn="ctr">
              <a:buNone/>
            </a:pPr>
            <a:r>
              <a:rPr lang="ru-RU" dirty="0"/>
              <a:t>∑ (</a:t>
            </a:r>
            <a:r>
              <a:rPr lang="en-US" dirty="0" err="1"/>
              <a:t>FeO</a:t>
            </a:r>
            <a:r>
              <a:rPr lang="ru-RU" dirty="0"/>
              <a:t>) = (</a:t>
            </a:r>
            <a:r>
              <a:rPr lang="en-US" dirty="0" err="1"/>
              <a:t>FeO</a:t>
            </a:r>
            <a:r>
              <a:rPr lang="ru-RU" dirty="0"/>
              <a:t>) + (</a:t>
            </a:r>
            <a:r>
              <a:rPr lang="en-US" dirty="0"/>
              <a:t>Fe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3</a:t>
            </a:r>
            <a:r>
              <a:rPr lang="ru-RU" dirty="0"/>
              <a:t>).</a:t>
            </a:r>
          </a:p>
          <a:p>
            <a:pPr marL="0" indent="0" algn="just">
              <a:buNone/>
            </a:pPr>
            <a:r>
              <a:rPr lang="ru-RU" dirty="0"/>
              <a:t>4. Определение суммарной массо­вой концентрации </a:t>
            </a:r>
            <a:r>
              <a:rPr lang="en-US" dirty="0" err="1"/>
              <a:t>FeO</a:t>
            </a:r>
            <a:r>
              <a:rPr lang="ru-RU" dirty="0"/>
              <a:t> в шлаке (%), рассчитанной по железу:</a:t>
            </a:r>
          </a:p>
          <a:p>
            <a:pPr marL="0" indent="0" algn="ctr">
              <a:buNone/>
            </a:pPr>
            <a:r>
              <a:rPr lang="en-US" dirty="0"/>
              <a:t>∑ (</a:t>
            </a:r>
            <a:r>
              <a:rPr lang="en-US" dirty="0" err="1"/>
              <a:t>FeO</a:t>
            </a:r>
            <a:r>
              <a:rPr lang="en-US" dirty="0"/>
              <a:t>) = (</a:t>
            </a:r>
            <a:r>
              <a:rPr lang="en-US" dirty="0" err="1"/>
              <a:t>FeO</a:t>
            </a:r>
            <a:r>
              <a:rPr lang="en-US" dirty="0"/>
              <a:t>) + 0,9(</a:t>
            </a:r>
            <a:r>
              <a:rPr lang="en-US" dirty="0" err="1"/>
              <a:t>F</a:t>
            </a:r>
            <a:r>
              <a:rPr lang="en-US" baseline="-25000" dirty="0" err="1"/>
              <a:t>2</a:t>
            </a:r>
            <a:r>
              <a:rPr lang="en-US" dirty="0" err="1"/>
              <a:t>O</a:t>
            </a:r>
            <a:r>
              <a:rPr lang="en-US" baseline="-25000" dirty="0" err="1"/>
              <a:t>3</a:t>
            </a:r>
            <a:r>
              <a:rPr lang="en-US" dirty="0" smtClean="0"/>
              <a:t>).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5. Определение суммарной массо­вой концентрации железа (%), содер­жащегося в оксидах железа в шлаке:</a:t>
            </a:r>
          </a:p>
          <a:p>
            <a:pPr marL="0" indent="0" algn="just">
              <a:buNone/>
            </a:pPr>
            <a:r>
              <a:rPr lang="en-US" dirty="0"/>
              <a:t>F</a:t>
            </a:r>
            <a:r>
              <a:rPr lang="ru-RU" dirty="0" err="1"/>
              <a:t>е</a:t>
            </a:r>
            <a:r>
              <a:rPr lang="ru-RU" baseline="-25000" dirty="0" err="1"/>
              <a:t>общ</a:t>
            </a:r>
            <a:r>
              <a:rPr lang="ru-RU" baseline="-25000" dirty="0"/>
              <a:t>  </a:t>
            </a:r>
            <a:r>
              <a:rPr lang="ru-RU" dirty="0"/>
              <a:t> или   Σ(</a:t>
            </a:r>
            <a:r>
              <a:rPr lang="en-US" dirty="0"/>
              <a:t>Fe</a:t>
            </a:r>
            <a:r>
              <a:rPr lang="ru-RU" dirty="0"/>
              <a:t>) = 0,778(</a:t>
            </a:r>
            <a:r>
              <a:rPr lang="en-US" dirty="0" err="1"/>
              <a:t>FeO</a:t>
            </a:r>
            <a:r>
              <a:rPr lang="ru-RU" dirty="0"/>
              <a:t>) + + 0,700(</a:t>
            </a:r>
            <a:r>
              <a:rPr lang="en-US" dirty="0"/>
              <a:t>Fe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3</a:t>
            </a:r>
            <a:r>
              <a:rPr lang="ru-RU" dirty="0"/>
              <a:t>).</a:t>
            </a:r>
          </a:p>
          <a:p>
            <a:pPr marL="0" indent="0" algn="just">
              <a:buNone/>
            </a:pPr>
            <a:r>
              <a:rPr lang="ru-RU" dirty="0"/>
              <a:t>6. Определение массовой концент­рации (</a:t>
            </a:r>
            <a:r>
              <a:rPr lang="en-US" dirty="0" err="1"/>
              <a:t>FeO</a:t>
            </a:r>
            <a:r>
              <a:rPr lang="ru-RU" dirty="0"/>
              <a:t>) в шлаке (%) (содержание </a:t>
            </a:r>
            <a:r>
              <a:rPr lang="en-US" dirty="0"/>
              <a:t>Fe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3</a:t>
            </a:r>
            <a:r>
              <a:rPr lang="ru-RU" dirty="0"/>
              <a:t> не учитывается).</a:t>
            </a:r>
          </a:p>
          <a:p>
            <a:pPr marL="0" indent="0" algn="just">
              <a:buNone/>
            </a:pPr>
            <a:r>
              <a:rPr lang="ru-RU" dirty="0"/>
              <a:t>7. Определение активности </a:t>
            </a:r>
            <a:r>
              <a:rPr lang="en-US" dirty="0" err="1"/>
              <a:t>FeO</a:t>
            </a:r>
            <a:r>
              <a:rPr lang="ru-RU" dirty="0"/>
              <a:t> в шлаке — </a:t>
            </a:r>
            <a:r>
              <a:rPr lang="en-US" i="1" dirty="0"/>
              <a:t>a</a:t>
            </a:r>
            <a:r>
              <a:rPr lang="ru-RU" baseline="-25000" dirty="0"/>
              <a:t>(</a:t>
            </a:r>
            <a:r>
              <a:rPr lang="en-US" baseline="-25000" dirty="0" err="1"/>
              <a:t>FeO</a:t>
            </a:r>
            <a:r>
              <a:rPr lang="ru-RU" baseline="-25000" dirty="0"/>
              <a:t>)</a:t>
            </a:r>
            <a:r>
              <a:rPr lang="ru-RU" dirty="0"/>
              <a:t>. Активность определя­ется экспериментально или рассчиты­вается.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889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57251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5. ШЛАКООБРАЗОВАНИЕ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05256"/>
            <a:ext cx="11012424" cy="578815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/>
              <a:t>Процесс образования шлака протекает во времени. С определенной скорос­тью идут процессы окисления приме­сей шихты (кремния, марганца, фос­фора и т. д.) и образования соответ­ствующих оксидов; продолжительны процессы прогрева и расплавления загруженных в агрегат кусков желез­ной руды, извести и т. д.; процессам расплавления предшествуют процессы разложения карбонатов и гидратов, из которых часто состоят </a:t>
            </a:r>
            <a:r>
              <a:rPr lang="ru-RU" dirty="0" smtClean="0"/>
              <a:t>шлакообразующие </a:t>
            </a:r>
            <a:r>
              <a:rPr lang="ru-RU" dirty="0"/>
              <a:t>материалы, и т. д. Расход </a:t>
            </a:r>
            <a:r>
              <a:rPr lang="ru-RU" dirty="0" smtClean="0"/>
              <a:t>шлакообразующих </a:t>
            </a:r>
            <a:r>
              <a:rPr lang="ru-RU" dirty="0"/>
              <a:t>материалов определяют расчетом, выполняемым с учетом со­става шихтовых материалов, самих шлакообразующих добавок и того шлака, который желательно получить в процессе шлакообразования.</a:t>
            </a:r>
          </a:p>
          <a:p>
            <a:pPr marL="0" indent="0" algn="just">
              <a:buNone/>
            </a:pPr>
            <a:r>
              <a:rPr lang="ru-RU" dirty="0"/>
              <a:t>Скорость шлакообразования, т. е. скорость перехода всех составляющих шлака в жидкий гомогенный раствор, зависит от многих факторов: темпера­туры ванны, состава первичного (об­разующегося в начале плавки) шлака, интенсивности перемешивания ван­ны, размеров кусков шлакообразую­щих материалов, порядка их загрузки и т. д. Для ускорения шлакообра­зования прибегают к специальным приемам: оставляют в агрегате жидкий конечный шлак предыдущей плавки; используют предварительное смеше­ние или спекание шлакообразующих (например, получение офлюсованной или «</a:t>
            </a:r>
            <a:r>
              <a:rPr lang="ru-RU" dirty="0" err="1"/>
              <a:t>ожелезненной</a:t>
            </a:r>
            <a:r>
              <a:rPr lang="ru-RU" dirty="0"/>
              <a:t>» извести); искус­ственно перемешивают шлак с метал­лом; вдувают в металл </a:t>
            </a:r>
            <a:r>
              <a:rPr lang="ru-RU" dirty="0" smtClean="0"/>
              <a:t>шлакообразующие </a:t>
            </a:r>
            <a:r>
              <a:rPr lang="ru-RU" dirty="0"/>
              <a:t>в порошкообразном состоянии; вводят добавочные материалы, снижа­ющие температуру плавления шлако­образующих материалов (в качестве таких добавочных материалов в основ­ных процессах используют обычно плавиковый шпат и боксит), и т. п.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077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904" y="163957"/>
            <a:ext cx="10515600" cy="558419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6. </a:t>
            </a:r>
            <a:r>
              <a:rPr lang="ru-RU" b="1" dirty="0"/>
              <a:t>ВСПЕНИВАНИЕ </a:t>
            </a:r>
            <a:r>
              <a:rPr lang="ru-RU" b="1" dirty="0" smtClean="0"/>
              <a:t>ШЛАКА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0936" y="722376"/>
            <a:ext cx="11292840" cy="4756087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smtClean="0"/>
              <a:t>Для протекания процесса шлакообра­зования характерно явление вспенива­ния шлака, сопровождающееся рез­ким подъемом уровня шлака над ме­таллической ванной, существенным снижением его плотности, ухудшени­ем теплопроводности и пр. Вспенива­ние шлака заметно влияет на протека­ние ряда процессов; оно может быть как полезным (при вспененном шлаке снижается вынос из ванны плавиль­ной пыли, так как часть пыли задер­живается в шлаке), так и вредным, не­желательным, особенно в агрегатах подового типа (мартеновских, двух-ванных печах), в которых передача тепла осуществляется сверху вниз, че­рез шлак.</a:t>
            </a:r>
          </a:p>
          <a:p>
            <a:pPr marL="0" indent="0" algn="just">
              <a:buNone/>
            </a:pPr>
            <a:r>
              <a:rPr lang="ru-RU" smtClean="0"/>
              <a:t>Наибольшей склонностью к вспе­ниванию обладают шлаки с основнос­тью 1,5-1,6 (рис.). Повышение в шлаке содержания оксидов железа и марганца способствует снижению склонности шлаков к вспениванию. Все мероприятия по ускорению шла­кообразования для получения по рас­плавлении более благоприятной и бо­лее высокой основности способствуют уменьшению вспениваемости шлаков. К ним относятся различные приемы интенсивного перемешивания ванны, методы ускоренного нагрева, способы замены обычных шлакообразующих (известняка, железной руды) комплекс­ными, заранее подготовленными флюсами (продукты, например, со­вместного обжига известняка, желез­ной и марганцевой руд и др.), исполь­зования шлакообразующих в порош­кообразном виде и т. д.</a:t>
            </a:r>
          </a:p>
          <a:p>
            <a:pPr marL="0" indent="0" algn="just">
              <a:buNone/>
            </a:pPr>
            <a:r>
              <a:rPr lang="ru-RU" smtClean="0"/>
              <a:t>Технология ведения плавки стали в современных высокомощных дуговых электропечах включает операцию искусственного вспенивания шлака. Для этого на шлак или под шлак вводят (чаще вдувают) порошок кокса или каменного угля, инициируя протека­ние реакции окисления углерода не­посредственно в шлаке. Образующие­ся мелкие пузырьки СО обеспечивают интенсивное вспенивание шлака; со­ответственно создаются благоприят­ные условия для экранирования дуг, уменьшения облучения стен и свода печи и улучшения усвоения тепла ван­ной.</a:t>
            </a:r>
            <a:endParaRPr lang="ru-RU" dirty="0"/>
          </a:p>
        </p:txBody>
      </p:sp>
      <p:pic>
        <p:nvPicPr>
          <p:cNvPr id="4098" name="Рисунок 1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926" y="4892041"/>
            <a:ext cx="3025792" cy="1700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54718" y="5380773"/>
            <a:ext cx="4178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Толщина слоя шлака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160-т марте­новских печах в момент расплавления ванны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984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6707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7. </a:t>
            </a:r>
            <a:r>
              <a:rPr lang="ru-RU" b="1" dirty="0"/>
              <a:t>СВОЙСТВА </a:t>
            </a:r>
            <a:r>
              <a:rPr lang="ru-RU" b="1" dirty="0" smtClean="0"/>
              <a:t>ШЛАКОВ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41832"/>
            <a:ext cx="11231880" cy="41148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/>
              <a:t>Свойства шлаков определяются их со­ставом и температурой. На практике при проведении расчетов вместимости металлургических агрегатов, при кон­струировании плавающих на границе шлака и металла устройств для отсеч­ки шлака и в других случаях необходи­мо знание </a:t>
            </a:r>
            <a:r>
              <a:rPr lang="ru-RU" i="1" dirty="0"/>
              <a:t>плотности шлака. </a:t>
            </a:r>
            <a:r>
              <a:rPr lang="ru-RU" dirty="0"/>
              <a:t>Основ­ные компоненты шлака при комнат­ной температуре имеют следующую плотность, г/</a:t>
            </a:r>
            <a:r>
              <a:rPr lang="ru-RU" dirty="0" err="1"/>
              <a:t>см</a:t>
            </a:r>
            <a:r>
              <a:rPr lang="ru-RU" baseline="30000" dirty="0" err="1"/>
              <a:t>3</a:t>
            </a:r>
            <a:r>
              <a:rPr lang="ru-RU" dirty="0"/>
              <a:t>: 1) «легкие» компо­ненты — </a:t>
            </a:r>
            <a:r>
              <a:rPr lang="en-US" dirty="0"/>
              <a:t>Si</a:t>
            </a:r>
            <a:r>
              <a:rPr lang="ru-RU" dirty="0"/>
              <a:t>0</a:t>
            </a:r>
            <a:r>
              <a:rPr lang="ru-RU" baseline="-25000" dirty="0"/>
              <a:t>2</a:t>
            </a:r>
            <a:r>
              <a:rPr lang="ru-RU" dirty="0"/>
              <a:t> (</a:t>
            </a:r>
            <a:r>
              <a:rPr lang="ru-RU" dirty="0" err="1"/>
              <a:t>тридимит</a:t>
            </a:r>
            <a:r>
              <a:rPr lang="ru-RU" dirty="0"/>
              <a:t>) 2,26, </a:t>
            </a:r>
            <a:r>
              <a:rPr lang="ru-RU" dirty="0" err="1"/>
              <a:t>СаО</a:t>
            </a:r>
            <a:r>
              <a:rPr lang="ru-RU" dirty="0"/>
              <a:t> 3,4, </a:t>
            </a:r>
            <a:r>
              <a:rPr lang="en-US" dirty="0" err="1"/>
              <a:t>MgO</a:t>
            </a:r>
            <a:r>
              <a:rPr lang="ru-RU" dirty="0"/>
              <a:t> 3,65; 2) «тяжелые» компо­ненты — </a:t>
            </a:r>
            <a:r>
              <a:rPr lang="ru-RU" dirty="0" err="1"/>
              <a:t>МпО</a:t>
            </a:r>
            <a:r>
              <a:rPr lang="ru-RU" dirty="0"/>
              <a:t> 4,5, </a:t>
            </a:r>
            <a:r>
              <a:rPr lang="en-US" dirty="0"/>
              <a:t>Fe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3</a:t>
            </a:r>
            <a:r>
              <a:rPr lang="ru-RU" dirty="0"/>
              <a:t> 5,24, </a:t>
            </a:r>
            <a:r>
              <a:rPr lang="en-US" dirty="0" err="1"/>
              <a:t>FeO</a:t>
            </a:r>
            <a:r>
              <a:rPr lang="ru-RU" dirty="0"/>
              <a:t> 5,7. Плотность шлака практически опре­деляется содержанием в нем «тяже­лых» оксидов (рис</a:t>
            </a:r>
            <a:r>
              <a:rPr lang="ru-RU" dirty="0" smtClean="0"/>
              <a:t>.). </a:t>
            </a:r>
            <a:r>
              <a:rPr lang="ru-RU" dirty="0"/>
              <a:t>Плотность ре­альных шлаков во время плавки не­посредственно в сталеплавильном аг­регате изменяется в зависимости от степени вспенивания шлака.</a:t>
            </a:r>
          </a:p>
          <a:p>
            <a:pPr marL="0" indent="0" algn="just">
              <a:buNone/>
            </a:pPr>
            <a:r>
              <a:rPr lang="ru-RU" i="1" dirty="0"/>
              <a:t>Вязкость </a:t>
            </a:r>
            <a:r>
              <a:rPr lang="ru-RU" dirty="0"/>
              <a:t>жидких сталеплавильных </a:t>
            </a:r>
            <a:r>
              <a:rPr lang="ru-RU" i="1" dirty="0"/>
              <a:t>шлаков </a:t>
            </a:r>
            <a:r>
              <a:rPr lang="ru-RU" dirty="0"/>
              <a:t>колеблется в широких преде­лах, причем характер изменения вяз­кости от температуры зависит от со става шлака. Из рис. 9.10 видно, что, в то время как вязкость кислых шлаков по мере изменения температуры изме­няется плавно («длинные» шлаки), ос­новные шлаки имеют короткий тем­пературный интервал перехода из жидкого в твердое состояние («корот­кие» шлаки); вязкость таких шлаков обычно резко возрастает при сниже­нии температуры ниже 1500 ºС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16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278" y="4745736"/>
            <a:ext cx="3442306" cy="2156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848856" y="4672537"/>
            <a:ext cx="19293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Зависимость плотности основных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шлаков от содержания  оксидов железа  и  марганца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131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5177"/>
            <a:ext cx="10515600" cy="314553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i="1" dirty="0"/>
              <a:t>Вязкость </a:t>
            </a:r>
            <a:r>
              <a:rPr lang="ru-RU" dirty="0"/>
              <a:t>жидких сталеплавильных </a:t>
            </a:r>
            <a:r>
              <a:rPr lang="ru-RU" i="1" dirty="0"/>
              <a:t>шлаков </a:t>
            </a:r>
            <a:r>
              <a:rPr lang="ru-RU" dirty="0"/>
              <a:t>колеблется в широких преде­лах, причем характер изменения вяз­кости от температуры зависит от со става шлака. Из рис. 9.10 видно, что, в то время как вязкость кислых шлаков по мере изменения температуры изме­няется плавно («длинные» шлаки), ос­новные шлаки имеют короткий тем­пературный интервал перехода из жидкого в твердое состояние («корот­кие» шлаки); вязкость таких шлаков обычно резко возрастает при сниже­нии температуры ниже 1500 ºС.</a:t>
            </a:r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5123" name="Рисунок 16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923" y="3221863"/>
            <a:ext cx="228600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8707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29184"/>
            <a:ext cx="10515600" cy="58477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i="1" dirty="0"/>
              <a:t>Теплоемкость шлаков </a:t>
            </a:r>
            <a:r>
              <a:rPr lang="ru-RU" dirty="0"/>
              <a:t>в зависимос­ти от состава и температуры изменяет­ся в довольно узких пределах: 0,8— </a:t>
            </a:r>
            <a:r>
              <a:rPr lang="ru-RU" dirty="0" err="1"/>
              <a:t>1,2кДж</a:t>
            </a:r>
            <a:r>
              <a:rPr lang="ru-RU" dirty="0"/>
              <a:t>/(кг*К).</a:t>
            </a:r>
          </a:p>
          <a:p>
            <a:pPr marL="0" indent="0" algn="just">
              <a:buNone/>
            </a:pPr>
            <a:r>
              <a:rPr lang="ru-RU" dirty="0"/>
              <a:t>Жидкие шлаки обладают </a:t>
            </a:r>
            <a:r>
              <a:rPr lang="ru-RU" i="1" dirty="0"/>
              <a:t>электри­ческой проводимостью, </a:t>
            </a:r>
            <a:r>
              <a:rPr lang="ru-RU" dirty="0"/>
              <a:t>что является показателем их ионного строения. Электрическая проводимость основ­ных шлаков выше, чем кислых. При повышении температуры электричес­кая проводимость увеличивается. При температурах сталеплавильных про­цессов электрическая проводимость шлаков в зависимости от их состава колеблется в пределах от 0,2 до 1,0 Ом</a:t>
            </a:r>
            <a:r>
              <a:rPr lang="ru-RU" baseline="30000" dirty="0"/>
              <a:t>-1</a:t>
            </a:r>
            <a:r>
              <a:rPr lang="ru-RU" dirty="0"/>
              <a:t> • см </a:t>
            </a:r>
            <a:r>
              <a:rPr lang="ru-RU" baseline="30000" dirty="0"/>
              <a:t>-1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i="1" dirty="0"/>
              <a:t>Теплопровод­ность шлаков </a:t>
            </a:r>
            <a:r>
              <a:rPr lang="ru-RU" dirty="0"/>
              <a:t>изменяется в зависимос­ти от состава в широких пределах; при повышении температуры теплопро­водность возрастает. Реальные шлаки представляют собой многокомпонент­ные системы, поэтому сложно опреде­лить их температуру плавления, зная температуры плавления составляющих этих шлаков.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746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2699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1</a:t>
            </a:r>
            <a:r>
              <a:rPr lang="ru-RU" b="1" dirty="0"/>
              <a:t>. ИСТОЧНИКИ </a:t>
            </a:r>
            <a:r>
              <a:rPr lang="ru-RU" b="1" dirty="0" smtClean="0"/>
              <a:t>ШЛАКА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42416"/>
            <a:ext cx="11012424" cy="555955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Основными     источниками шлака являются:</a:t>
            </a:r>
          </a:p>
          <a:p>
            <a:pPr marL="0" indent="0" algn="just">
              <a:buNone/>
            </a:pPr>
            <a:r>
              <a:rPr lang="ru-RU" dirty="0"/>
              <a:t>1. Продукты  окисления  примесей чугуна и скрапа (кремния, марганца, фосфора, хрома и т. п. — 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, </a:t>
            </a:r>
            <a:r>
              <a:rPr lang="en-US" dirty="0" err="1"/>
              <a:t>MnO</a:t>
            </a:r>
            <a:r>
              <a:rPr lang="ru-RU" dirty="0"/>
              <a:t>, </a:t>
            </a:r>
            <a:r>
              <a:rPr lang="ru-RU" dirty="0" err="1"/>
              <a:t>Р</a:t>
            </a:r>
            <a:r>
              <a:rPr lang="ru-RU" baseline="-25000" dirty="0" err="1"/>
              <a:t>2</a:t>
            </a:r>
            <a:r>
              <a:rPr lang="ru-RU" dirty="0" err="1"/>
              <a:t>О</a:t>
            </a:r>
            <a:r>
              <a:rPr lang="ru-RU" baseline="-25000" dirty="0" err="1"/>
              <a:t>5</a:t>
            </a:r>
            <a:r>
              <a:rPr lang="ru-RU" dirty="0"/>
              <a:t>, </a:t>
            </a:r>
            <a:r>
              <a:rPr lang="ru-RU" dirty="0" err="1"/>
              <a:t>Сг</a:t>
            </a:r>
            <a:r>
              <a:rPr lang="ru-RU" baseline="-25000" dirty="0" err="1"/>
              <a:t>2</a:t>
            </a:r>
            <a:r>
              <a:rPr lang="ru-RU" dirty="0" err="1"/>
              <a:t>О</a:t>
            </a:r>
            <a:r>
              <a:rPr lang="ru-RU" baseline="-25000" dirty="0" err="1"/>
              <a:t>3</a:t>
            </a:r>
            <a:r>
              <a:rPr lang="ru-RU" dirty="0"/>
              <a:t> и т. п.).</a:t>
            </a:r>
          </a:p>
          <a:p>
            <a:pPr marL="0" indent="0" algn="just">
              <a:buNone/>
            </a:pPr>
            <a:r>
              <a:rPr lang="ru-RU" dirty="0"/>
              <a:t>2. Продукты разрушения футеров­ки агрегата. Если футеровка агрегата выполнена из магнезита, то, разрушаясь постепенно, от плавки к плавке, она обогащает шлак </a:t>
            </a:r>
            <a:r>
              <a:rPr lang="en-US" dirty="0" err="1"/>
              <a:t>MgO</a:t>
            </a:r>
            <a:r>
              <a:rPr lang="ru-RU" dirty="0"/>
              <a:t>. Если футе­ровка магнезитохромитовая, то кроме </a:t>
            </a:r>
            <a:r>
              <a:rPr lang="en-US" dirty="0" err="1"/>
              <a:t>MgO</a:t>
            </a:r>
            <a:r>
              <a:rPr lang="ru-RU" dirty="0"/>
              <a:t> шлак обогащается таким соеди­нением, как </a:t>
            </a:r>
            <a:r>
              <a:rPr lang="ru-RU" dirty="0" err="1"/>
              <a:t>Сг</a:t>
            </a:r>
            <a:r>
              <a:rPr lang="ru-RU" baseline="-25000" dirty="0" err="1"/>
              <a:t>2</a:t>
            </a:r>
            <a:r>
              <a:rPr lang="ru-RU" dirty="0" err="1"/>
              <a:t>О</a:t>
            </a:r>
            <a:r>
              <a:rPr lang="ru-RU" baseline="-25000" dirty="0" err="1"/>
              <a:t>3</a:t>
            </a:r>
            <a:r>
              <a:rPr lang="ru-RU" dirty="0"/>
              <a:t>; если футеровка выполнена из </a:t>
            </a:r>
            <a:r>
              <a:rPr lang="ru-RU" dirty="0" err="1"/>
              <a:t>дин'асового</a:t>
            </a:r>
            <a:r>
              <a:rPr lang="ru-RU" dirty="0"/>
              <a:t> кирпича, то шлак обогащается 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 и т. д.</a:t>
            </a:r>
          </a:p>
          <a:p>
            <a:pPr marL="0" indent="0" algn="just">
              <a:buNone/>
            </a:pPr>
            <a:r>
              <a:rPr lang="ru-RU" dirty="0" smtClean="0"/>
              <a:t>3</a:t>
            </a:r>
            <a:r>
              <a:rPr lang="ru-RU" dirty="0"/>
              <a:t>. Загрязнения, внесенные шихтой (песок,   грязь,   миксерный   шлак   и т. п.). Песок и глина состоят в основ­ном из 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 и </a:t>
            </a:r>
            <a:r>
              <a:rPr lang="ru-RU" dirty="0" err="1"/>
              <a:t>А1</a:t>
            </a:r>
            <a:r>
              <a:rPr lang="ru-RU" baseline="-25000" dirty="0" err="1"/>
              <a:t>2</a:t>
            </a:r>
            <a:r>
              <a:rPr lang="ru-RU" dirty="0" err="1"/>
              <a:t>О</a:t>
            </a:r>
            <a:r>
              <a:rPr lang="ru-RU" baseline="-25000" dirty="0" err="1"/>
              <a:t>3</a:t>
            </a:r>
            <a:r>
              <a:rPr lang="ru-RU" dirty="0"/>
              <a:t>; в миксерном шла­ке часто содержится большое количе­ство серы (в виде </a:t>
            </a:r>
            <a:r>
              <a:rPr lang="en-US" dirty="0" err="1"/>
              <a:t>MnS</a:t>
            </a:r>
            <a:r>
              <a:rPr lang="ru-RU" dirty="0"/>
              <a:t>).</a:t>
            </a:r>
          </a:p>
          <a:p>
            <a:pPr marL="0" indent="0" algn="just">
              <a:buNone/>
            </a:pPr>
            <a:r>
              <a:rPr lang="ru-RU" dirty="0"/>
              <a:t>4. Ржавчина, покрывающая скрап, особенно легковесный (стружка, кро­вельное железо и т. п.), — </a:t>
            </a:r>
            <a:r>
              <a:rPr lang="en-US" dirty="0" err="1"/>
              <a:t>FeO</a:t>
            </a:r>
            <a:r>
              <a:rPr lang="ru-RU" dirty="0"/>
              <a:t>, </a:t>
            </a:r>
            <a:r>
              <a:rPr lang="en-US" dirty="0"/>
              <a:t>Fe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3</a:t>
            </a:r>
            <a:r>
              <a:rPr lang="ru-RU" dirty="0"/>
              <a:t>, </a:t>
            </a:r>
            <a:r>
              <a:rPr lang="en-US" dirty="0"/>
              <a:t>Fe</a:t>
            </a:r>
            <a:r>
              <a:rPr lang="ru-RU" dirty="0"/>
              <a:t>(</a:t>
            </a:r>
            <a:r>
              <a:rPr lang="en-US" dirty="0"/>
              <a:t>OH</a:t>
            </a:r>
            <a:r>
              <a:rPr lang="ru-RU" dirty="0"/>
              <a:t>)</a:t>
            </a:r>
            <a:r>
              <a:rPr lang="ru-RU" baseline="-25000" dirty="0"/>
              <a:t>2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5. Добавочные материалы и окис­лители   (известняк,   известь,   боксит, плавиковый шпат, железная и марган­цевая     руда     и     т. п.) — источники </a:t>
            </a:r>
            <a:r>
              <a:rPr lang="ru-RU" dirty="0" err="1"/>
              <a:t>СаСО</a:t>
            </a:r>
            <a:r>
              <a:rPr lang="ru-RU" baseline="-25000" dirty="0" err="1"/>
              <a:t>3</a:t>
            </a:r>
            <a:r>
              <a:rPr lang="ru-RU" dirty="0"/>
              <a:t>,    </a:t>
            </a:r>
            <a:r>
              <a:rPr lang="en-US" dirty="0" err="1"/>
              <a:t>CaO</a:t>
            </a:r>
            <a:r>
              <a:rPr lang="ru-RU" dirty="0"/>
              <a:t>,   </a:t>
            </a:r>
            <a:r>
              <a:rPr lang="en-US" dirty="0"/>
              <a:t>A</a:t>
            </a:r>
            <a:r>
              <a:rPr lang="ru-RU" dirty="0"/>
              <a:t>1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3)</a:t>
            </a:r>
            <a:r>
              <a:rPr lang="ru-RU" dirty="0"/>
              <a:t>    </a:t>
            </a:r>
            <a:r>
              <a:rPr lang="en-US" dirty="0" err="1"/>
              <a:t>CaF</a:t>
            </a:r>
            <a:r>
              <a:rPr lang="ru-RU" baseline="-25000" dirty="0"/>
              <a:t>2</a:t>
            </a:r>
            <a:r>
              <a:rPr lang="ru-RU" dirty="0"/>
              <a:t>,    </a:t>
            </a:r>
            <a:r>
              <a:rPr lang="en-US" dirty="0"/>
              <a:t>Fe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3</a:t>
            </a:r>
            <a:r>
              <a:rPr lang="ru-RU" dirty="0"/>
              <a:t>, </a:t>
            </a:r>
            <a:r>
              <a:rPr lang="en-US" dirty="0"/>
              <a:t>Fe</a:t>
            </a:r>
            <a:r>
              <a:rPr lang="ru-RU" baseline="-25000" dirty="0"/>
              <a:t>3</a:t>
            </a:r>
            <a:r>
              <a:rPr lang="en-US" dirty="0"/>
              <a:t>O</a:t>
            </a:r>
            <a:r>
              <a:rPr lang="ru-RU" baseline="-25000" dirty="0"/>
              <a:t>4</a:t>
            </a:r>
            <a:r>
              <a:rPr lang="ru-RU" dirty="0"/>
              <a:t>, </a:t>
            </a:r>
            <a:r>
              <a:rPr lang="en-US" dirty="0" err="1"/>
              <a:t>MnO</a:t>
            </a:r>
            <a:r>
              <a:rPr lang="ru-RU" baseline="-25000" dirty="0"/>
              <a:t>2</a:t>
            </a:r>
            <a:r>
              <a:rPr lang="ru-RU" dirty="0"/>
              <a:t> и т. п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1558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841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2. РОЛЬ ШЛАКА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23544"/>
            <a:ext cx="10948416" cy="574243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/>
              <a:t>Обычно к сталеплавильному шлаку технологи предъявляют определенные требования.</a:t>
            </a:r>
          </a:p>
          <a:p>
            <a:pPr marL="0" indent="0" algn="just">
              <a:buNone/>
            </a:pPr>
            <a:r>
              <a:rPr lang="ru-RU" dirty="0"/>
              <a:t>1. Шлак  должен обеспечивать не­обходимую степень удаления вредных примесей из металла.</a:t>
            </a:r>
          </a:p>
          <a:p>
            <a:pPr marL="0" indent="0" algn="just">
              <a:buNone/>
            </a:pPr>
            <a:r>
              <a:rPr lang="ru-RU" dirty="0"/>
              <a:t>2. В окислительные периоды плавки шлак должен обеспечивать интен­сивный переход кислорода из атмос­феры агрегата через шлак в металл.</a:t>
            </a:r>
          </a:p>
          <a:p>
            <a:pPr marL="0" indent="0" algn="just">
              <a:buNone/>
            </a:pPr>
            <a:r>
              <a:rPr lang="ru-RU" dirty="0"/>
              <a:t>3. В другие периоды, а также в ков­ше после выпуска плавки шлак дол­жен препятствовать переходу кисло­рода из атмосферы в металл.</a:t>
            </a:r>
          </a:p>
          <a:p>
            <a:pPr marL="0" indent="0" algn="just">
              <a:buNone/>
            </a:pPr>
            <a:r>
              <a:rPr lang="ru-RU" dirty="0"/>
              <a:t>4. Шлак    должен    препятствовать процессам перехода газов (азота и во­дорода) из атмосферы в металл.</a:t>
            </a:r>
          </a:p>
          <a:p>
            <a:pPr marL="0" indent="0" algn="just">
              <a:buNone/>
            </a:pPr>
            <a:r>
              <a:rPr lang="ru-RU" dirty="0"/>
              <a:t>5. Удаляемый из агрегата шлак не должен содержать большого количе­ства железа, так как в этом случае сте­пень   использования   железа   шихты снижается.</a:t>
            </a:r>
          </a:p>
          <a:p>
            <a:pPr marL="0" indent="0" algn="just">
              <a:buNone/>
            </a:pPr>
            <a:r>
              <a:rPr lang="ru-RU" dirty="0"/>
              <a:t>6. Во время плавки стали в подовых печах (нагрев сверху) шлак должен хо­рошо передавать тепло металлу.</a:t>
            </a:r>
          </a:p>
          <a:p>
            <a:pPr marL="0" indent="0" algn="just">
              <a:buNone/>
            </a:pPr>
            <a:r>
              <a:rPr lang="ru-RU" dirty="0"/>
              <a:t>7. Во время разливки шлак должен препятствовать охлаждению металла, находящегося в ковше, т. е. сдержи­вать температуру.</a:t>
            </a:r>
          </a:p>
          <a:p>
            <a:pPr marL="0" indent="0" algn="just">
              <a:buNone/>
            </a:pPr>
            <a:r>
              <a:rPr lang="ru-RU" dirty="0"/>
              <a:t>8. Во   многих   случаях   к   шлакам предъявляют дополнительные требо­вания  (например,  к составу  шлака, если его используют для изготовления строительных или других материалов, для дорожных покрытий, для извест­кования или удобрения почвы, для из­влечения  из  металла  таких  ценных примесей, как ванадий, титан, хром и т.д.).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66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612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3. МЕТОДЫ КОНТРОЛЯ СОСТАВА И СВОЙСТВ ШЛАКА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61872"/>
            <a:ext cx="11076432" cy="544068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/>
              <a:t>Наиболее распространенным методом контроля состава шлака является от­бор шлака специальной </a:t>
            </a:r>
            <a:r>
              <a:rPr lang="ru-RU" i="1" dirty="0"/>
              <a:t>пробной лож­кой </a:t>
            </a:r>
            <a:r>
              <a:rPr lang="ru-RU" dirty="0"/>
              <a:t>для химического или спектрального анализа. Обычно контролируют со­держание </a:t>
            </a:r>
            <a:r>
              <a:rPr lang="en-US" dirty="0" err="1"/>
              <a:t>FeO</a:t>
            </a:r>
            <a:r>
              <a:rPr lang="ru-RU" dirty="0"/>
              <a:t> и </a:t>
            </a:r>
            <a:r>
              <a:rPr lang="ru-RU" dirty="0" err="1"/>
              <a:t>основность</a:t>
            </a:r>
            <a:r>
              <a:rPr lang="ru-RU" dirty="0"/>
              <a:t> шлака. Кроме того, когда это требуется, опре­деляют отдельно содержание </a:t>
            </a:r>
            <a:r>
              <a:rPr lang="en-US" dirty="0"/>
              <a:t>S</a:t>
            </a:r>
            <a:r>
              <a:rPr lang="ru-RU" dirty="0"/>
              <a:t>1</a:t>
            </a:r>
            <a:r>
              <a:rPr lang="en-US" dirty="0"/>
              <a:t>O</a:t>
            </a:r>
            <a:r>
              <a:rPr lang="ru-RU" baseline="-25000" dirty="0"/>
              <a:t>2</a:t>
            </a:r>
            <a:r>
              <a:rPr lang="ru-RU" dirty="0"/>
              <a:t>, </a:t>
            </a:r>
            <a:r>
              <a:rPr lang="en-US" dirty="0" err="1"/>
              <a:t>CaO</a:t>
            </a:r>
            <a:r>
              <a:rPr lang="ru-RU" dirty="0"/>
              <a:t>, </a:t>
            </a:r>
            <a:r>
              <a:rPr lang="en-US" dirty="0" err="1"/>
              <a:t>MgO</a:t>
            </a:r>
            <a:r>
              <a:rPr lang="ru-RU" dirty="0"/>
              <a:t>, </a:t>
            </a:r>
            <a:r>
              <a:rPr lang="en-US" dirty="0" err="1"/>
              <a:t>MnO</a:t>
            </a:r>
            <a:r>
              <a:rPr lang="ru-RU" dirty="0"/>
              <a:t> и т. п. На практике распространение получил также метод </a:t>
            </a:r>
            <a:r>
              <a:rPr lang="ru-RU" i="1" dirty="0"/>
              <a:t>визуального контроля </a:t>
            </a:r>
            <a:r>
              <a:rPr lang="ru-RU" dirty="0"/>
              <a:t>шлака (напри­мер, по внешнему виду поверхности и характеру излома шлаковых лепешек, получаемых при наполнении отобран­ным из печи шлаком специальных от­крытых изложниц, обычно круглой формы). Если в печи выплавляют сталь одних и тех же марок и техноло­гия выплавки стабильна, то такой ви­зуальный контроль позволяет сравни­тельно легко (и, главное, быстро) выя­вить происшедшее по какой-либо причине отклонение от обычной тех­нологии. Степень подвижности шлака можно установить путем непосред­ственного наблюдения за его поведе­нием в печи. Однако для более точно­го контроля, особенно при проведе­нии научно-исследовательских работ, пользуются специальными прибора­ми. </a:t>
            </a:r>
            <a:r>
              <a:rPr lang="ru-RU" i="1" dirty="0"/>
              <a:t>Степень подвижности </a:t>
            </a:r>
            <a:r>
              <a:rPr lang="ru-RU" dirty="0"/>
              <a:t>или обрат­ная ее величина — </a:t>
            </a:r>
            <a:r>
              <a:rPr lang="ru-RU" i="1" dirty="0"/>
              <a:t>вязкость шлака — </a:t>
            </a:r>
            <a:r>
              <a:rPr lang="ru-RU" dirty="0"/>
              <a:t>важные показатели процесса взаимо­действия шлака и металла, особенно когда скорость всего процесса опреде­ляется скоростью диффузии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/>
              <a:t>Неравномерность состава и темпера­туры шлака заметно изменяется в за­висимости от степени перемешивания ванны, поэтому при оценке вязкости шлака в заводских условиях иногда </a:t>
            </a:r>
            <a:r>
              <a:rPr lang="ru-RU" dirty="0" err="1"/>
              <a:t>исггользуют</a:t>
            </a:r>
            <a:r>
              <a:rPr lang="ru-RU" dirty="0"/>
              <a:t> термин </a:t>
            </a:r>
            <a:r>
              <a:rPr lang="ru-RU" i="1" dirty="0"/>
              <a:t>кажущаяся вяз­кость. </a:t>
            </a:r>
            <a:r>
              <a:rPr lang="ru-RU" dirty="0"/>
              <a:t>Для оценки степени подвижно­сти промышленных шлаков использу­ют величину, которую принято назы­вать </a:t>
            </a:r>
            <a:r>
              <a:rPr lang="ru-RU" i="1" dirty="0" err="1"/>
              <a:t>жидкотекучестью</a:t>
            </a:r>
            <a:r>
              <a:rPr lang="ru-RU" i="1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815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92608"/>
            <a:ext cx="10515600" cy="5884355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Для получе­ния данных о </a:t>
            </a:r>
            <a:r>
              <a:rPr lang="ru-RU" dirty="0" err="1" smtClean="0"/>
              <a:t>жидкотекучести</a:t>
            </a:r>
            <a:r>
              <a:rPr lang="ru-RU" dirty="0" smtClean="0"/>
              <a:t> пользуются приборами, называемыми </a:t>
            </a:r>
            <a:r>
              <a:rPr lang="ru-RU" i="1" dirty="0" smtClean="0"/>
              <a:t>вискозиметрами. </a:t>
            </a:r>
            <a:r>
              <a:rPr lang="ru-RU" dirty="0" smtClean="0"/>
              <a:t>Имеется несколько вариантов конструкций </a:t>
            </a:r>
            <a:r>
              <a:rPr lang="ru-RU" i="1" dirty="0" smtClean="0"/>
              <a:t>вискозимет­ров. </a:t>
            </a:r>
            <a:r>
              <a:rPr lang="ru-RU" dirty="0" smtClean="0"/>
              <a:t>На рис. показана конструкция прибора, предназначенного для опре­деления </a:t>
            </a:r>
            <a:r>
              <a:rPr lang="ru-RU" dirty="0" err="1" smtClean="0"/>
              <a:t>жидкотекучести</a:t>
            </a:r>
            <a:r>
              <a:rPr lang="ru-RU" dirty="0" smtClean="0"/>
              <a:t> шлака в це­ховых условиях (так называемого </a:t>
            </a:r>
            <a:r>
              <a:rPr lang="ru-RU" i="1" dirty="0" smtClean="0"/>
              <a:t>вис­козиметра Герти). </a:t>
            </a:r>
            <a:r>
              <a:rPr lang="ru-RU" dirty="0" smtClean="0"/>
              <a:t>Небольшую пор­цию шлака отбирают из сталеплавиль­ного агрегата пробной ложкой и  </a:t>
            </a:r>
            <a:r>
              <a:rPr lang="ru-RU" dirty="0" err="1" smtClean="0"/>
              <a:t>заливают</a:t>
            </a:r>
            <a:r>
              <a:rPr lang="ru-RU" dirty="0" err="1"/>
              <a:t>в</a:t>
            </a:r>
            <a:r>
              <a:rPr lang="ru-RU" dirty="0"/>
              <a:t> приемную воронку разъемного стального вискозиметра. Чем больше </a:t>
            </a:r>
            <a:r>
              <a:rPr lang="ru-RU" dirty="0" err="1"/>
              <a:t>жидкотекучесть</a:t>
            </a:r>
            <a:r>
              <a:rPr lang="ru-RU" dirty="0"/>
              <a:t> шлака, тем дальше он затечет в канал. Если обеспечено постоянство отбора про­бы, то по длине заполненной шлаком части канала можно судить о жидко-текучести шлака, поэтому </a:t>
            </a:r>
            <a:r>
              <a:rPr lang="ru-RU" dirty="0" err="1"/>
              <a:t>жидкотеку­честь</a:t>
            </a:r>
            <a:r>
              <a:rPr lang="ru-RU" dirty="0"/>
              <a:t> шлака часто измеряют в </a:t>
            </a:r>
            <a:r>
              <a:rPr lang="ru-RU" dirty="0" smtClean="0"/>
              <a:t>санти­метрах.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Рисунок 1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2318" y="4989830"/>
            <a:ext cx="4222325" cy="1273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192339" y="6344150"/>
            <a:ext cx="21913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Схема вискозиметра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528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098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4. СТРОЕНИЕ И СОСТАВ </a:t>
            </a:r>
            <a:r>
              <a:rPr lang="ru-RU" b="1" dirty="0" smtClean="0"/>
              <a:t>ШЛАКА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5834" y="1011809"/>
            <a:ext cx="10515600" cy="55261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Суще­ствуют различные представления о природе жидкого шлака и о взаимо­действии его компонентов, согласно которым в жидких шлаках непосред­ственно в сталеплавильном агрегате между компонентами шлака возмож­ны и ионная, и ковалентная связи. Преобладающей считается ионная связь. Схематически образование ионов при расплавлении компонентов шлака представляют обычно следую­щим образом</a:t>
            </a:r>
            <a:r>
              <a:rPr lang="ru-RU" dirty="0" smtClean="0"/>
              <a:t>:</a:t>
            </a:r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FeO</a:t>
            </a:r>
            <a:r>
              <a:rPr lang="ru-RU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-&gt;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Fe</a:t>
            </a:r>
            <a:r>
              <a:rPr lang="ru-RU" altLang="en-US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2+</a:t>
            </a:r>
            <a:r>
              <a:rPr lang="ru-RU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+</a:t>
            </a:r>
            <a:r>
              <a:rPr lang="ru-RU" alt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</a:t>
            </a:r>
            <a:r>
              <a:rPr lang="ru-RU" altLang="en-US" baseline="30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ru-RU" altLang="en-US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lang="ru-RU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alt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СаО</a:t>
            </a:r>
            <a:r>
              <a:rPr lang="ru-RU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-&gt;</a:t>
            </a:r>
            <a:r>
              <a:rPr lang="ru-RU" alt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Са</a:t>
            </a:r>
            <a:r>
              <a:rPr lang="ru-RU" altLang="en-US" baseline="30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ru-RU" altLang="en-US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+</a:t>
            </a:r>
            <a:r>
              <a:rPr lang="ru-RU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+</a:t>
            </a:r>
            <a:r>
              <a:rPr lang="ru-RU" alt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</a:t>
            </a:r>
            <a:r>
              <a:rPr lang="ru-RU" altLang="en-US" baseline="30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ru-RU" altLang="en-US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lang="ru-RU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;</a:t>
            </a:r>
            <a:endParaRPr kumimoji="0" lang="ru-RU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МпО</a:t>
            </a:r>
            <a:r>
              <a:rPr lang="ru-RU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-&gt;</a:t>
            </a:r>
            <a:r>
              <a:rPr lang="ru-RU" alt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Мп</a:t>
            </a:r>
            <a:r>
              <a:rPr lang="ru-RU" altLang="en-US" baseline="30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ru-RU" altLang="en-US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+</a:t>
            </a:r>
            <a:r>
              <a:rPr lang="ru-RU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+</a:t>
            </a:r>
            <a:r>
              <a:rPr lang="ru-RU" alt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</a:t>
            </a:r>
            <a:r>
              <a:rPr lang="ru-RU" altLang="en-US" baseline="30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ru-RU" altLang="en-US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lang="ru-RU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MgO</a:t>
            </a:r>
            <a:r>
              <a:rPr lang="ru-RU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-&gt;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Mg</a:t>
            </a:r>
            <a:r>
              <a:rPr lang="ru-RU" altLang="en-US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2+</a:t>
            </a:r>
            <a:r>
              <a:rPr lang="ru-RU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+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</a:t>
            </a:r>
            <a:r>
              <a:rPr lang="ru-RU" altLang="en-US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2-</a:t>
            </a:r>
            <a:r>
              <a:rPr lang="ru-RU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; </a:t>
            </a:r>
            <a:endParaRPr kumimoji="0" lang="ru-RU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FeO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r>
              <a:rPr lang="en-US" altLang="en-US" baseline="-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*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Si0</a:t>
            </a:r>
            <a:r>
              <a:rPr lang="en-US" altLang="en-US" baseline="-30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-&gt;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2Fe</a:t>
            </a:r>
            <a:r>
              <a:rPr lang="en-US" altLang="en-US" baseline="30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en-US" altLang="en-US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+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+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SiO</a:t>
            </a:r>
            <a:r>
              <a:rPr lang="en-US" altLang="en-US" baseline="-30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</a:t>
            </a:r>
            <a:r>
              <a:rPr lang="en-US" altLang="en-US" baseline="30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</a:t>
            </a:r>
            <a:r>
              <a:rPr lang="en-US" altLang="en-US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endParaRPr kumimoji="0" lang="ru-RU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MnO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r>
              <a:rPr lang="en-US" altLang="en-US" baseline="-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*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SiO</a:t>
            </a:r>
            <a:r>
              <a:rPr lang="en-US" altLang="en-US" baseline="-30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-&gt;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2Mn</a:t>
            </a:r>
            <a:r>
              <a:rPr lang="en-US" altLang="en-US" baseline="30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en-US" altLang="en-US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+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+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SiO</a:t>
            </a:r>
            <a:r>
              <a:rPr lang="en-US" altLang="en-US" baseline="-30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</a:t>
            </a:r>
            <a:r>
              <a:rPr lang="en-US" altLang="en-US" baseline="30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</a:t>
            </a:r>
            <a:r>
              <a:rPr lang="en-US" altLang="en-US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;</a:t>
            </a:r>
            <a:endParaRPr kumimoji="0" lang="ru-RU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FeS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-&gt;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F.e</a:t>
            </a:r>
            <a:r>
              <a:rPr lang="en-US" altLang="en-US" baseline="30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en-US" altLang="en-US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+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+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</a:t>
            </a:r>
            <a:r>
              <a:rPr lang="en-US" altLang="en-US" baseline="30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en-US" altLang="en-US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;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MnS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-&gt;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Mn</a:t>
            </a:r>
            <a:r>
              <a:rPr lang="en-US" altLang="en-US" baseline="30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en-US" altLang="en-US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+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+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</a:t>
            </a:r>
            <a:r>
              <a:rPr lang="en-US" altLang="en-US" baseline="30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en-US" altLang="en-US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;</a:t>
            </a:r>
            <a:endParaRPr kumimoji="0" lang="ru-RU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CaF</a:t>
            </a:r>
            <a:r>
              <a:rPr lang="en-US" altLang="en-US" baseline="-30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-&gt;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Ca</a:t>
            </a:r>
            <a:r>
              <a:rPr lang="en-US" altLang="en-US" baseline="30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en-US" altLang="en-US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+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+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2F</a:t>
            </a:r>
            <a:r>
              <a:rPr lang="en-US" altLang="en-US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;</a:t>
            </a:r>
            <a:endParaRPr kumimoji="0" lang="ru-RU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CaO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r>
              <a:rPr lang="en-US" altLang="en-US" baseline="-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</a:t>
            </a:r>
            <a:r>
              <a:rPr lang="ru-RU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·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</a:t>
            </a:r>
            <a:r>
              <a:rPr lang="en-US" altLang="en-US" baseline="-30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</a:t>
            </a:r>
            <a:r>
              <a:rPr lang="en-US" altLang="en-US" baseline="-30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5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-&gt;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3Ca</a:t>
            </a:r>
            <a:r>
              <a:rPr lang="en-US" altLang="en-US" baseline="30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en-US" altLang="en-US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+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+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3PO</a:t>
            </a:r>
            <a:r>
              <a:rPr lang="en-US" altLang="en-US" baseline="-30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</a:t>
            </a:r>
            <a:r>
              <a:rPr lang="en-US" altLang="en-US" baseline="30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</a:t>
            </a:r>
            <a:r>
              <a:rPr lang="en-US" altLang="en-US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и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lang="ru-RU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732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9456"/>
            <a:ext cx="10957560" cy="652881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/>
              <a:t>Какое-то количество этих элемен­тарных структурных единиц (ионов) может входить в состав более или ме­нее сложных комплексов или </a:t>
            </a:r>
            <a:r>
              <a:rPr lang="ru-RU" dirty="0" err="1"/>
              <a:t>электро­нейтральных</a:t>
            </a:r>
            <a:r>
              <a:rPr lang="ru-RU" dirty="0"/>
              <a:t> молекул оксидов. При­меры катионов: </a:t>
            </a:r>
            <a:r>
              <a:rPr lang="en-US" dirty="0"/>
              <a:t>Fe</a:t>
            </a:r>
            <a:r>
              <a:rPr lang="ru-RU" baseline="30000" dirty="0"/>
              <a:t>2+</a:t>
            </a:r>
            <a:r>
              <a:rPr lang="ru-RU" dirty="0"/>
              <a:t>, </a:t>
            </a:r>
            <a:r>
              <a:rPr lang="ru-RU" dirty="0" err="1"/>
              <a:t>Мп</a:t>
            </a:r>
            <a:r>
              <a:rPr lang="ru-RU" baseline="30000" dirty="0" err="1"/>
              <a:t>2</a:t>
            </a:r>
            <a:r>
              <a:rPr lang="ru-RU" baseline="30000" dirty="0"/>
              <a:t>+</a:t>
            </a:r>
            <a:r>
              <a:rPr lang="ru-RU" dirty="0"/>
              <a:t>, </a:t>
            </a:r>
            <a:r>
              <a:rPr lang="ru-RU" dirty="0" err="1"/>
              <a:t>Са</a:t>
            </a:r>
            <a:r>
              <a:rPr lang="ru-RU" baseline="30000" dirty="0" err="1"/>
              <a:t>2</a:t>
            </a:r>
            <a:r>
              <a:rPr lang="ru-RU" baseline="30000" dirty="0"/>
              <a:t>+</a:t>
            </a:r>
            <a:r>
              <a:rPr lang="ru-RU" dirty="0"/>
              <a:t>, </a:t>
            </a:r>
            <a:r>
              <a:rPr lang="en-US" dirty="0"/>
              <a:t>Mg</a:t>
            </a:r>
            <a:r>
              <a:rPr lang="ru-RU" baseline="30000" dirty="0"/>
              <a:t>2+</a:t>
            </a:r>
            <a:r>
              <a:rPr lang="ru-RU" dirty="0"/>
              <a:t>; примеры анионов: </a:t>
            </a:r>
            <a:r>
              <a:rPr lang="ru-RU" dirty="0" err="1"/>
              <a:t>О</a:t>
            </a:r>
            <a:r>
              <a:rPr lang="ru-RU" baseline="30000" dirty="0" err="1"/>
              <a:t>2</a:t>
            </a:r>
            <a:r>
              <a:rPr lang="ru-RU" baseline="30000" dirty="0"/>
              <a:t>-</a:t>
            </a:r>
            <a:r>
              <a:rPr lang="ru-RU" dirty="0"/>
              <a:t>, </a:t>
            </a:r>
            <a:r>
              <a:rPr lang="en-US" dirty="0"/>
              <a:t>S</a:t>
            </a:r>
            <a:r>
              <a:rPr lang="ru-RU" baseline="30000" dirty="0"/>
              <a:t>2-</a:t>
            </a:r>
            <a:r>
              <a:rPr lang="ru-RU" dirty="0"/>
              <a:t>, </a:t>
            </a:r>
            <a:r>
              <a:rPr lang="en-US" dirty="0" err="1"/>
              <a:t>SiO</a:t>
            </a:r>
            <a:r>
              <a:rPr lang="ru-RU" baseline="-25000" dirty="0"/>
              <a:t>4</a:t>
            </a:r>
            <a:r>
              <a:rPr lang="ru-RU" baseline="30000" dirty="0"/>
              <a:t>4-</a:t>
            </a:r>
            <a:r>
              <a:rPr lang="ru-RU" dirty="0"/>
              <a:t>.</a:t>
            </a:r>
            <a:r>
              <a:rPr lang="en-US" dirty="0"/>
              <a:t>PO</a:t>
            </a:r>
            <a:r>
              <a:rPr lang="ru-RU" baseline="-25000" dirty="0"/>
              <a:t>4</a:t>
            </a:r>
            <a:r>
              <a:rPr lang="ru-RU" baseline="30000" dirty="0"/>
              <a:t>3-</a:t>
            </a:r>
            <a:r>
              <a:rPr lang="ru-RU" dirty="0"/>
              <a:t>, </a:t>
            </a:r>
            <a:r>
              <a:rPr lang="en-US" dirty="0"/>
              <a:t>Fe</a:t>
            </a:r>
            <a:r>
              <a:rPr lang="ru-RU" dirty="0"/>
              <a:t>0</a:t>
            </a:r>
            <a:r>
              <a:rPr lang="ru-RU" baseline="-25000" dirty="0"/>
              <a:t>2</a:t>
            </a:r>
            <a:r>
              <a:rPr lang="ru-RU" baseline="30000" dirty="0"/>
              <a:t>-</a:t>
            </a:r>
            <a:r>
              <a:rPr lang="ru-RU" dirty="0"/>
              <a:t>,</a:t>
            </a:r>
            <a:r>
              <a:rPr lang="en-US" dirty="0"/>
              <a:t>Si</a:t>
            </a:r>
            <a:r>
              <a:rPr lang="ru-RU" baseline="-25000" dirty="0"/>
              <a:t>2</a:t>
            </a:r>
            <a:r>
              <a:rPr lang="ru-RU" dirty="0"/>
              <a:t>0</a:t>
            </a:r>
            <a:r>
              <a:rPr lang="ru-RU" baseline="-25000" dirty="0"/>
              <a:t>7</a:t>
            </a:r>
            <a:r>
              <a:rPr lang="ru-RU" baseline="30000" dirty="0"/>
              <a:t>6-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Состав ионов может изменяться в зависимости от состава шлаков; так, например, в кислом шлаке возможно присутствие следующих сложных ионов, включающих </a:t>
            </a:r>
            <a:r>
              <a:rPr lang="en-US" dirty="0"/>
              <a:t>Si</a:t>
            </a:r>
            <a:r>
              <a:rPr lang="ru-RU" baseline="-25000" dirty="0"/>
              <a:t>4</a:t>
            </a:r>
            <a:r>
              <a:rPr lang="ru-RU" baseline="30000" dirty="0"/>
              <a:t>4+</a:t>
            </a:r>
            <a:r>
              <a:rPr lang="ru-RU" dirty="0"/>
              <a:t> и </a:t>
            </a:r>
            <a:r>
              <a:rPr lang="ru-RU" dirty="0" err="1"/>
              <a:t>О</a:t>
            </a:r>
            <a:r>
              <a:rPr lang="ru-RU" baseline="30000" dirty="0" err="1"/>
              <a:t>2</a:t>
            </a:r>
            <a:r>
              <a:rPr lang="ru-RU" baseline="30000" dirty="0"/>
              <a:t>-</a:t>
            </a:r>
            <a:r>
              <a:rPr lang="ru-RU" dirty="0"/>
              <a:t>: </a:t>
            </a:r>
            <a:r>
              <a:rPr lang="en-US" dirty="0" err="1"/>
              <a:t>SiC</a:t>
            </a:r>
            <a:r>
              <a:rPr lang="ru-RU" baseline="-25000" dirty="0"/>
              <a:t>4</a:t>
            </a:r>
            <a:r>
              <a:rPr lang="ru-RU" baseline="30000" dirty="0"/>
              <a:t>4-</a:t>
            </a:r>
            <a:r>
              <a:rPr lang="ru-RU" dirty="0"/>
              <a:t> ,</a:t>
            </a:r>
            <a:r>
              <a:rPr lang="en-US" dirty="0"/>
              <a:t>Si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7</a:t>
            </a:r>
            <a:r>
              <a:rPr lang="ru-RU" baseline="30000" dirty="0"/>
              <a:t>6-</a:t>
            </a:r>
            <a:r>
              <a:rPr lang="ru-RU" dirty="0"/>
              <a:t>,</a:t>
            </a:r>
            <a:r>
              <a:rPr lang="en-US" dirty="0"/>
              <a:t>Si</a:t>
            </a:r>
            <a:r>
              <a:rPr lang="ru-RU" baseline="-25000" dirty="0"/>
              <a:t>3</a:t>
            </a:r>
            <a:r>
              <a:rPr lang="en-US" dirty="0"/>
              <a:t>O</a:t>
            </a:r>
            <a:r>
              <a:rPr lang="ru-RU" baseline="-25000" dirty="0"/>
              <a:t>9</a:t>
            </a:r>
            <a:r>
              <a:rPr lang="ru-RU" baseline="30000" dirty="0"/>
              <a:t>6-</a:t>
            </a:r>
            <a:r>
              <a:rPr lang="ru-RU" dirty="0"/>
              <a:t>,</a:t>
            </a:r>
            <a:r>
              <a:rPr lang="ru-RU" baseline="-25000" dirty="0"/>
              <a:t>  </a:t>
            </a:r>
            <a:r>
              <a:rPr lang="en-US" dirty="0"/>
              <a:t>Si</a:t>
            </a:r>
            <a:r>
              <a:rPr lang="ru-RU" baseline="-25000" dirty="0"/>
              <a:t>4</a:t>
            </a:r>
            <a:r>
              <a:rPr lang="en-US" dirty="0"/>
              <a:t>O</a:t>
            </a:r>
            <a:r>
              <a:rPr lang="ru-RU" baseline="-25000" dirty="0"/>
              <a:t>12</a:t>
            </a:r>
            <a:r>
              <a:rPr lang="ru-RU" baseline="30000" dirty="0"/>
              <a:t>8-</a:t>
            </a:r>
            <a:r>
              <a:rPr lang="ru-RU" dirty="0"/>
              <a:t>,</a:t>
            </a:r>
            <a:r>
              <a:rPr lang="en-US" dirty="0"/>
              <a:t>Si</a:t>
            </a:r>
            <a:r>
              <a:rPr lang="ru-RU" baseline="-25000" dirty="0"/>
              <a:t>6</a:t>
            </a:r>
            <a:r>
              <a:rPr lang="en-US" dirty="0"/>
              <a:t>O</a:t>
            </a:r>
            <a:r>
              <a:rPr lang="ru-RU" baseline="-25000" dirty="0" smtClean="0"/>
              <a:t>18</a:t>
            </a:r>
            <a:r>
              <a:rPr lang="ru-RU" baseline="30000" dirty="0" smtClean="0"/>
              <a:t>12-</a:t>
            </a:r>
            <a:r>
              <a:rPr lang="ru-RU" dirty="0"/>
              <a:t>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Имея в виду ионный характер связей частиц в шлаке, основные реакции между ком­понентами шлака и металла можно выразить в следующем виде:</a:t>
            </a:r>
          </a:p>
          <a:p>
            <a:pPr marL="0" indent="0" algn="ctr">
              <a:buNone/>
            </a:pPr>
            <a:r>
              <a:rPr lang="en-US" dirty="0"/>
              <a:t>(F</a:t>
            </a:r>
            <a:r>
              <a:rPr lang="ru-RU" dirty="0"/>
              <a:t>е</a:t>
            </a:r>
            <a:r>
              <a:rPr lang="en-US" baseline="30000" dirty="0"/>
              <a:t>2+</a:t>
            </a:r>
            <a:r>
              <a:rPr lang="en-US" dirty="0"/>
              <a:t>)+(0</a:t>
            </a:r>
            <a:r>
              <a:rPr lang="en-US" baseline="30000" dirty="0"/>
              <a:t>2</a:t>
            </a:r>
            <a:r>
              <a:rPr lang="en-US" dirty="0"/>
              <a:t>-)↔F</a:t>
            </a:r>
            <a:r>
              <a:rPr lang="ru-RU" dirty="0"/>
              <a:t>е</a:t>
            </a:r>
            <a:r>
              <a:rPr lang="ru-RU" baseline="-25000" dirty="0"/>
              <a:t>ж</a:t>
            </a:r>
            <a:r>
              <a:rPr lang="en-US" dirty="0"/>
              <a:t>+[0];</a:t>
            </a:r>
            <a:endParaRPr lang="ru-RU" dirty="0"/>
          </a:p>
          <a:p>
            <a:pPr marL="0" indent="0" algn="ctr">
              <a:buNone/>
            </a:pPr>
            <a:r>
              <a:rPr lang="en-US" dirty="0"/>
              <a:t>(F</a:t>
            </a:r>
            <a:r>
              <a:rPr lang="ru-RU" dirty="0"/>
              <a:t>е</a:t>
            </a:r>
            <a:r>
              <a:rPr lang="en-US" baseline="30000" dirty="0"/>
              <a:t>2+</a:t>
            </a:r>
            <a:r>
              <a:rPr lang="en-US" dirty="0"/>
              <a:t>) + (</a:t>
            </a:r>
            <a:r>
              <a:rPr lang="en-US" dirty="0" err="1"/>
              <a:t>S</a:t>
            </a:r>
            <a:r>
              <a:rPr lang="en-US" baseline="30000" dirty="0" err="1"/>
              <a:t>2</a:t>
            </a:r>
            <a:r>
              <a:rPr lang="en-US" dirty="0"/>
              <a:t>-)↔F</a:t>
            </a:r>
            <a:r>
              <a:rPr lang="ru-RU" dirty="0"/>
              <a:t>е</a:t>
            </a:r>
            <a:r>
              <a:rPr lang="ru-RU" baseline="-25000" dirty="0"/>
              <a:t>ж</a:t>
            </a:r>
            <a:r>
              <a:rPr lang="en-US" dirty="0"/>
              <a:t>+[S]-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в случае железистого шлака;</a:t>
            </a:r>
          </a:p>
          <a:p>
            <a:pPr marL="0" indent="0" algn="ctr">
              <a:buNone/>
            </a:pPr>
            <a:r>
              <a:rPr lang="ru-RU" dirty="0"/>
              <a:t>[0]+(</a:t>
            </a:r>
            <a:r>
              <a:rPr lang="en-US" dirty="0"/>
              <a:t>S</a:t>
            </a:r>
            <a:r>
              <a:rPr lang="ru-RU" baseline="30000" dirty="0"/>
              <a:t>2</a:t>
            </a:r>
            <a:r>
              <a:rPr lang="ru-RU" dirty="0"/>
              <a:t>-)↔ [</a:t>
            </a:r>
            <a:r>
              <a:rPr lang="en-US" dirty="0"/>
              <a:t>S</a:t>
            </a:r>
            <a:r>
              <a:rPr lang="ru-RU" dirty="0"/>
              <a:t>]+(0</a:t>
            </a:r>
            <a:r>
              <a:rPr lang="ru-RU" baseline="30000" dirty="0"/>
              <a:t>2</a:t>
            </a:r>
            <a:r>
              <a:rPr lang="ru-RU" dirty="0"/>
              <a:t>-)-</a:t>
            </a:r>
          </a:p>
          <a:p>
            <a:pPr marL="0" indent="0" algn="just">
              <a:buNone/>
            </a:pPr>
            <a:r>
              <a:rPr lang="ru-RU" dirty="0"/>
              <a:t>в случае маложелезистого шлака;</a:t>
            </a:r>
          </a:p>
          <a:p>
            <a:pPr marL="0" indent="0" algn="ctr">
              <a:buNone/>
            </a:pPr>
            <a:r>
              <a:rPr lang="ru-RU" dirty="0"/>
              <a:t>(</a:t>
            </a:r>
            <a:r>
              <a:rPr lang="ru-RU" dirty="0" err="1"/>
              <a:t>Мп</a:t>
            </a:r>
            <a:r>
              <a:rPr lang="ru-RU" baseline="30000" dirty="0" err="1"/>
              <a:t>2</a:t>
            </a:r>
            <a:r>
              <a:rPr lang="ru-RU" baseline="30000" dirty="0"/>
              <a:t>+</a:t>
            </a:r>
            <a:r>
              <a:rPr lang="ru-RU" dirty="0"/>
              <a:t>)+(0</a:t>
            </a:r>
            <a:r>
              <a:rPr lang="ru-RU" baseline="-25000" dirty="0"/>
              <a:t>2</a:t>
            </a:r>
            <a:r>
              <a:rPr lang="ru-RU" dirty="0"/>
              <a:t>) ↔ [</a:t>
            </a:r>
            <a:r>
              <a:rPr lang="ru-RU" dirty="0" err="1"/>
              <a:t>Мп</a:t>
            </a:r>
            <a:r>
              <a:rPr lang="ru-RU" dirty="0"/>
              <a:t>]+[0];</a:t>
            </a:r>
          </a:p>
          <a:p>
            <a:pPr marL="0" indent="0" algn="ctr">
              <a:buNone/>
            </a:pPr>
            <a:r>
              <a:rPr lang="ru-RU" dirty="0"/>
              <a:t> 5(</a:t>
            </a:r>
            <a:r>
              <a:rPr lang="en-US" dirty="0"/>
              <a:t>Fe</a:t>
            </a:r>
            <a:r>
              <a:rPr lang="ru-RU" baseline="30000" dirty="0"/>
              <a:t>2+</a:t>
            </a:r>
            <a:r>
              <a:rPr lang="ru-RU" dirty="0"/>
              <a:t>)+2[</a:t>
            </a:r>
            <a:r>
              <a:rPr lang="en-US" dirty="0"/>
              <a:t>P</a:t>
            </a:r>
            <a:r>
              <a:rPr lang="ru-RU" dirty="0"/>
              <a:t>]+8(0</a:t>
            </a:r>
            <a:r>
              <a:rPr lang="ru-RU" baseline="30000" dirty="0"/>
              <a:t>2</a:t>
            </a:r>
            <a:r>
              <a:rPr lang="ru-RU" dirty="0"/>
              <a:t>-) &lt;=&gt; 2(</a:t>
            </a:r>
            <a:r>
              <a:rPr lang="ru-RU" dirty="0" err="1"/>
              <a:t>РО</a:t>
            </a:r>
            <a:r>
              <a:rPr lang="ru-RU" baseline="-25000" dirty="0" err="1"/>
              <a:t>4</a:t>
            </a:r>
            <a:r>
              <a:rPr lang="ru-RU" baseline="30000" dirty="0" err="1"/>
              <a:t>3</a:t>
            </a:r>
            <a:r>
              <a:rPr lang="ru-RU" baseline="30000" dirty="0"/>
              <a:t>-</a:t>
            </a:r>
            <a:r>
              <a:rPr lang="ru-RU" dirty="0"/>
              <a:t>)+5</a:t>
            </a:r>
            <a:r>
              <a:rPr lang="en-US" dirty="0"/>
              <a:t>F</a:t>
            </a:r>
            <a:r>
              <a:rPr lang="ru-RU" dirty="0"/>
              <a:t>е</a:t>
            </a:r>
            <a:r>
              <a:rPr lang="ru-RU" baseline="-25000" dirty="0"/>
              <a:t>ж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Комп­лекс представлений о характере ион­ной связи между составляющими жид­ких шлаков называют </a:t>
            </a:r>
            <a:r>
              <a:rPr lang="ru-RU" i="1" dirty="0" smtClean="0"/>
              <a:t>ионной теорией шлаков. </a:t>
            </a:r>
            <a:r>
              <a:rPr lang="ru-RU" dirty="0" smtClean="0"/>
              <a:t>Большой вклад в создание и развитие этой теории внесли ученые-металлурги О. А. Есин, В. А. Ванюков, П. А. Герасименко, В. А. </a:t>
            </a:r>
            <a:r>
              <a:rPr lang="ru-RU" dirty="0" err="1" smtClean="0"/>
              <a:t>Кожеуров</a:t>
            </a:r>
            <a:r>
              <a:rPr lang="ru-RU" dirty="0" smtClean="0"/>
              <a:t>, А. А. Шварцман, М. И. Темкин, В. И. </a:t>
            </a:r>
            <a:r>
              <a:rPr lang="ru-RU" dirty="0" err="1" smtClean="0"/>
              <a:t>Явойский</a:t>
            </a:r>
            <a:r>
              <a:rPr lang="ru-RU" dirty="0" smtClean="0"/>
              <a:t> и др. </a:t>
            </a:r>
            <a:endParaRPr lang="en-US" dirty="0" smtClean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3382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760"/>
            <a:ext cx="11094720" cy="623620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Со­ставляющие шлак оксиды в соответ­ствии с их химическими свойствами можно разделить на три группы:</a:t>
            </a:r>
          </a:p>
          <a:p>
            <a:pPr marL="0" indent="0" algn="just">
              <a:buNone/>
            </a:pPr>
            <a:r>
              <a:rPr lang="ru-RU" dirty="0"/>
              <a:t>1) кислотные (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, </a:t>
            </a:r>
            <a:r>
              <a:rPr lang="en-US" dirty="0"/>
              <a:t>P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5</a:t>
            </a:r>
            <a:r>
              <a:rPr lang="ru-RU" dirty="0"/>
              <a:t>, </a:t>
            </a:r>
            <a:r>
              <a:rPr lang="en-US" dirty="0" err="1"/>
              <a:t>TiO</a:t>
            </a:r>
            <a:r>
              <a:rPr lang="ru-RU" baseline="-25000" dirty="0"/>
              <a:t>2</a:t>
            </a:r>
            <a:r>
              <a:rPr lang="ru-RU" dirty="0"/>
              <a:t>, </a:t>
            </a:r>
            <a:r>
              <a:rPr lang="en-US" dirty="0"/>
              <a:t>V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5</a:t>
            </a:r>
            <a:r>
              <a:rPr lang="ru-RU" dirty="0"/>
              <a:t>);</a:t>
            </a:r>
          </a:p>
          <a:p>
            <a:pPr marL="0" indent="0" algn="just">
              <a:buNone/>
            </a:pPr>
            <a:r>
              <a:rPr lang="ru-RU" dirty="0"/>
              <a:t>2) основные (</a:t>
            </a:r>
            <a:r>
              <a:rPr lang="en-US" dirty="0" err="1"/>
              <a:t>CaO</a:t>
            </a:r>
            <a:r>
              <a:rPr lang="ru-RU" dirty="0"/>
              <a:t>, </a:t>
            </a:r>
            <a:r>
              <a:rPr lang="en-US" dirty="0" err="1"/>
              <a:t>MgO</a:t>
            </a:r>
            <a:r>
              <a:rPr lang="ru-RU" dirty="0"/>
              <a:t>, </a:t>
            </a:r>
            <a:r>
              <a:rPr lang="en-US" dirty="0" err="1"/>
              <a:t>FeO</a:t>
            </a:r>
            <a:r>
              <a:rPr lang="ru-RU" dirty="0"/>
              <a:t>, </a:t>
            </a:r>
            <a:r>
              <a:rPr lang="en-US" dirty="0" err="1"/>
              <a:t>MnO</a:t>
            </a:r>
            <a:r>
              <a:rPr lang="ru-RU" dirty="0"/>
              <a:t>);</a:t>
            </a:r>
          </a:p>
          <a:p>
            <a:pPr marL="0" indent="0" algn="just">
              <a:buNone/>
            </a:pPr>
            <a:r>
              <a:rPr lang="ru-RU" dirty="0"/>
              <a:t>3) амфотерные (</a:t>
            </a:r>
            <a:r>
              <a:rPr lang="ru-RU" dirty="0" err="1"/>
              <a:t>А1</a:t>
            </a:r>
            <a:r>
              <a:rPr lang="ru-RU" baseline="-25000" dirty="0" err="1"/>
              <a:t>2</a:t>
            </a:r>
            <a:r>
              <a:rPr lang="ru-RU" dirty="0" err="1"/>
              <a:t>О</a:t>
            </a:r>
            <a:r>
              <a:rPr lang="ru-RU" baseline="-25000" dirty="0" err="1"/>
              <a:t>3</a:t>
            </a:r>
            <a:r>
              <a:rPr lang="ru-RU" dirty="0"/>
              <a:t>,  </a:t>
            </a:r>
            <a:r>
              <a:rPr lang="en-US" dirty="0"/>
              <a:t>Fe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3</a:t>
            </a:r>
            <a:r>
              <a:rPr lang="ru-RU" dirty="0"/>
              <a:t>, </a:t>
            </a:r>
            <a:r>
              <a:rPr lang="en-US" dirty="0"/>
              <a:t>Cr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3</a:t>
            </a:r>
            <a:r>
              <a:rPr lang="ru-RU" dirty="0"/>
              <a:t>).</a:t>
            </a:r>
          </a:p>
          <a:p>
            <a:pPr marL="0" indent="0" algn="just">
              <a:buNone/>
            </a:pPr>
            <a:r>
              <a:rPr lang="ru-RU" dirty="0"/>
              <a:t> Из минералогического анализа шла­ков  различных   вариантов  сталепла­вильных процессов следует, что наи­более часто встречающимися соедине­ниями в шлаковых пробах являются:</a:t>
            </a:r>
          </a:p>
          <a:p>
            <a:pPr marL="0" indent="0" algn="just">
              <a:buNone/>
            </a:pPr>
            <a:r>
              <a:rPr lang="ru-RU" dirty="0"/>
              <a:t>силикаты — </a:t>
            </a:r>
            <a:r>
              <a:rPr lang="en-US" dirty="0" err="1"/>
              <a:t>FeO</a:t>
            </a:r>
            <a:r>
              <a:rPr lang="ru-RU" dirty="0"/>
              <a:t>-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, (</a:t>
            </a:r>
            <a:r>
              <a:rPr lang="en-US" dirty="0" err="1"/>
              <a:t>FeO</a:t>
            </a:r>
            <a:r>
              <a:rPr lang="ru-RU" dirty="0"/>
              <a:t>)</a:t>
            </a:r>
            <a:r>
              <a:rPr lang="ru-RU" baseline="-25000" dirty="0"/>
              <a:t>2</a:t>
            </a:r>
            <a:r>
              <a:rPr lang="ru-RU" dirty="0"/>
              <a:t>-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, </a:t>
            </a:r>
            <a:r>
              <a:rPr lang="en-US" dirty="0" err="1"/>
              <a:t>MnO</a:t>
            </a:r>
            <a:r>
              <a:rPr lang="ru-RU" dirty="0"/>
              <a:t>-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, (</a:t>
            </a:r>
            <a:r>
              <a:rPr lang="en-US" dirty="0" err="1"/>
              <a:t>MnO</a:t>
            </a:r>
            <a:r>
              <a:rPr lang="ru-RU" dirty="0"/>
              <a:t>)</a:t>
            </a:r>
            <a:r>
              <a:rPr lang="ru-RU" baseline="-25000" dirty="0"/>
              <a:t>2</a:t>
            </a:r>
            <a:r>
              <a:rPr lang="ru-RU" dirty="0"/>
              <a:t>-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, (</a:t>
            </a:r>
            <a:r>
              <a:rPr lang="en-US" dirty="0" err="1"/>
              <a:t>CaO</a:t>
            </a:r>
            <a:r>
              <a:rPr lang="ru-RU" dirty="0"/>
              <a:t>)</a:t>
            </a:r>
            <a:r>
              <a:rPr lang="ru-RU" baseline="-25000" dirty="0"/>
              <a:t>2</a:t>
            </a:r>
            <a:r>
              <a:rPr lang="ru-RU" dirty="0"/>
              <a:t>-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, (</a:t>
            </a:r>
            <a:r>
              <a:rPr lang="en-US" dirty="0" err="1"/>
              <a:t>CaO</a:t>
            </a:r>
            <a:r>
              <a:rPr lang="ru-RU" dirty="0"/>
              <a:t>)</a:t>
            </a:r>
            <a:r>
              <a:rPr lang="ru-RU" baseline="-25000" dirty="0"/>
              <a:t>3</a:t>
            </a:r>
            <a:r>
              <a:rPr lang="ru-RU" dirty="0"/>
              <a:t>-</a:t>
            </a:r>
            <a:r>
              <a:rPr lang="en-US" dirty="0"/>
              <a:t>Si</a:t>
            </a:r>
            <a:r>
              <a:rPr lang="ru-RU" dirty="0"/>
              <a:t>0</a:t>
            </a:r>
            <a:r>
              <a:rPr lang="ru-RU" baseline="-25000" dirty="0"/>
              <a:t>2</a:t>
            </a:r>
            <a:r>
              <a:rPr lang="ru-RU" dirty="0"/>
              <a:t>, </a:t>
            </a:r>
            <a:r>
              <a:rPr lang="en-US" dirty="0" err="1"/>
              <a:t>MgO</a:t>
            </a:r>
            <a:r>
              <a:rPr lang="ru-RU" dirty="0"/>
              <a:t>-</a:t>
            </a:r>
            <a:r>
              <a:rPr lang="en-US" dirty="0"/>
              <a:t>Si</a:t>
            </a:r>
            <a:r>
              <a:rPr lang="ru-RU" dirty="0"/>
              <a:t>0</a:t>
            </a:r>
            <a:r>
              <a:rPr lang="ru-RU" baseline="-25000" dirty="0"/>
              <a:t>2</a:t>
            </a:r>
            <a:r>
              <a:rPr lang="ru-RU" dirty="0"/>
              <a:t>, (</a:t>
            </a:r>
            <a:r>
              <a:rPr lang="en-US" dirty="0" err="1"/>
              <a:t>MgO</a:t>
            </a:r>
            <a:r>
              <a:rPr lang="ru-RU" dirty="0"/>
              <a:t>)</a:t>
            </a:r>
            <a:r>
              <a:rPr lang="ru-RU" baseline="-25000" dirty="0"/>
              <a:t>2</a:t>
            </a:r>
            <a:r>
              <a:rPr lang="ru-RU" dirty="0"/>
              <a:t>-</a:t>
            </a:r>
            <a:r>
              <a:rPr lang="en-US" dirty="0"/>
              <a:t>Si</a:t>
            </a:r>
            <a:r>
              <a:rPr lang="ru-RU" dirty="0"/>
              <a:t>0</a:t>
            </a:r>
            <a:r>
              <a:rPr lang="ru-RU" baseline="-25000" dirty="0"/>
              <a:t>2</a:t>
            </a:r>
            <a:r>
              <a:rPr lang="ru-RU" dirty="0"/>
              <a:t>, </a:t>
            </a:r>
            <a:r>
              <a:rPr lang="en-US" dirty="0"/>
              <a:t>Al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3</a:t>
            </a:r>
            <a:r>
              <a:rPr lang="ru-RU" dirty="0"/>
              <a:t>-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ru-RU" dirty="0"/>
              <a:t>фосфаты — (</a:t>
            </a:r>
            <a:r>
              <a:rPr lang="en-US" dirty="0" err="1"/>
              <a:t>FeO</a:t>
            </a:r>
            <a:r>
              <a:rPr lang="ru-RU" dirty="0"/>
              <a:t>)</a:t>
            </a:r>
            <a:r>
              <a:rPr lang="ru-RU" baseline="-25000" dirty="0"/>
              <a:t>3</a:t>
            </a:r>
            <a:r>
              <a:rPr lang="ru-RU" dirty="0"/>
              <a:t>-</a:t>
            </a:r>
            <a:r>
              <a:rPr lang="en-US" dirty="0"/>
              <a:t>P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5</a:t>
            </a:r>
            <a:r>
              <a:rPr lang="ru-RU" dirty="0"/>
              <a:t>, (</a:t>
            </a:r>
            <a:r>
              <a:rPr lang="en-US" dirty="0" err="1"/>
              <a:t>MnO</a:t>
            </a:r>
            <a:r>
              <a:rPr lang="ru-RU" dirty="0"/>
              <a:t>)</a:t>
            </a:r>
            <a:r>
              <a:rPr lang="ru-RU" baseline="-25000" dirty="0"/>
              <a:t>3</a:t>
            </a:r>
            <a:r>
              <a:rPr lang="ru-RU" dirty="0"/>
              <a:t>-</a:t>
            </a:r>
            <a:r>
              <a:rPr lang="en-US" dirty="0"/>
              <a:t>P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5</a:t>
            </a:r>
            <a:r>
              <a:rPr lang="ru-RU" dirty="0"/>
              <a:t>, (</a:t>
            </a:r>
            <a:r>
              <a:rPr lang="en-US" dirty="0" err="1"/>
              <a:t>CaO</a:t>
            </a:r>
            <a:r>
              <a:rPr lang="ru-RU" dirty="0"/>
              <a:t>)</a:t>
            </a:r>
            <a:r>
              <a:rPr lang="ru-RU" baseline="-25000" dirty="0"/>
              <a:t>3</a:t>
            </a:r>
            <a:r>
              <a:rPr lang="ru-RU" dirty="0"/>
              <a:t>-</a:t>
            </a:r>
            <a:r>
              <a:rPr lang="en-US" dirty="0"/>
              <a:t>P</a:t>
            </a:r>
            <a:r>
              <a:rPr lang="ru-RU" baseline="-25000" dirty="0"/>
              <a:t>2</a:t>
            </a:r>
            <a:r>
              <a:rPr lang="ru-RU" dirty="0"/>
              <a:t>0</a:t>
            </a:r>
            <a:r>
              <a:rPr lang="ru-RU" baseline="-25000" dirty="0"/>
              <a:t>5</a:t>
            </a:r>
            <a:r>
              <a:rPr lang="ru-RU" dirty="0"/>
              <a:t>, (</a:t>
            </a:r>
            <a:r>
              <a:rPr lang="en-US" dirty="0" err="1"/>
              <a:t>CaO</a:t>
            </a:r>
            <a:r>
              <a:rPr lang="ru-RU" dirty="0"/>
              <a:t>)</a:t>
            </a:r>
            <a:r>
              <a:rPr lang="ru-RU" baseline="-25000" dirty="0"/>
              <a:t>4</a:t>
            </a:r>
            <a:r>
              <a:rPr lang="ru-RU" dirty="0"/>
              <a:t>-</a:t>
            </a:r>
            <a:r>
              <a:rPr lang="en-US" dirty="0"/>
              <a:t>P</a:t>
            </a:r>
            <a:r>
              <a:rPr lang="ru-RU" baseline="-25000" dirty="0"/>
              <a:t>2</a:t>
            </a:r>
            <a:r>
              <a:rPr lang="ru-RU" dirty="0"/>
              <a:t>0</a:t>
            </a:r>
            <a:r>
              <a:rPr lang="ru-RU" baseline="-25000" dirty="0"/>
              <a:t>5</a:t>
            </a:r>
            <a:r>
              <a:rPr lang="ru-RU" dirty="0"/>
              <a:t>, (</a:t>
            </a:r>
            <a:r>
              <a:rPr lang="en-US" dirty="0" err="1"/>
              <a:t>MgO</a:t>
            </a:r>
            <a:r>
              <a:rPr lang="ru-RU" dirty="0"/>
              <a:t>)</a:t>
            </a:r>
            <a:r>
              <a:rPr lang="ru-RU" baseline="-25000" dirty="0"/>
              <a:t>3</a:t>
            </a:r>
            <a:r>
              <a:rPr lang="ru-RU" dirty="0"/>
              <a:t>-</a:t>
            </a:r>
            <a:r>
              <a:rPr lang="en-US" dirty="0"/>
              <a:t>P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5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ru-RU" dirty="0"/>
              <a:t>алюминаты — </a:t>
            </a:r>
            <a:r>
              <a:rPr lang="en-US" dirty="0" err="1"/>
              <a:t>FeOA</a:t>
            </a:r>
            <a:r>
              <a:rPr lang="ru-RU" dirty="0"/>
              <a:t>1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3</a:t>
            </a:r>
            <a:r>
              <a:rPr lang="ru-RU" dirty="0"/>
              <a:t>, </a:t>
            </a:r>
            <a:r>
              <a:rPr lang="en-US" dirty="0" err="1"/>
              <a:t>CaOAl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3</a:t>
            </a:r>
            <a:r>
              <a:rPr lang="ru-RU" dirty="0"/>
              <a:t>, </a:t>
            </a:r>
            <a:r>
              <a:rPr lang="en-US" dirty="0" err="1"/>
              <a:t>MgO</a:t>
            </a:r>
            <a:r>
              <a:rPr lang="ru-RU" dirty="0"/>
              <a:t>-</a:t>
            </a:r>
            <a:r>
              <a:rPr lang="en-US" dirty="0"/>
              <a:t>Al</a:t>
            </a:r>
            <a:r>
              <a:rPr lang="ru-RU" baseline="-25000" dirty="0"/>
              <a:t>2</a:t>
            </a:r>
            <a:r>
              <a:rPr lang="ru-RU" dirty="0"/>
              <a:t>0</a:t>
            </a:r>
            <a:r>
              <a:rPr lang="ru-RU" baseline="-25000" dirty="0"/>
              <a:t>3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ru-RU" dirty="0"/>
              <a:t>ферриты — </a:t>
            </a:r>
            <a:r>
              <a:rPr lang="en-US" dirty="0" err="1"/>
              <a:t>FeO</a:t>
            </a:r>
            <a:r>
              <a:rPr lang="ru-RU" dirty="0"/>
              <a:t>-</a:t>
            </a:r>
            <a:r>
              <a:rPr lang="en-US" dirty="0"/>
              <a:t>Fe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3</a:t>
            </a:r>
            <a:r>
              <a:rPr lang="ru-RU" dirty="0"/>
              <a:t>, </a:t>
            </a:r>
            <a:r>
              <a:rPr lang="en-US" dirty="0" err="1"/>
              <a:t>CaO</a:t>
            </a:r>
            <a:r>
              <a:rPr lang="ru-RU" dirty="0"/>
              <a:t>-</a:t>
            </a:r>
            <a:r>
              <a:rPr lang="en-US" dirty="0"/>
              <a:t>Fe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3</a:t>
            </a:r>
            <a:r>
              <a:rPr lang="ru-RU" dirty="0"/>
              <a:t>, (</a:t>
            </a:r>
            <a:r>
              <a:rPr lang="en-US" dirty="0" err="1"/>
              <a:t>CaO</a:t>
            </a:r>
            <a:r>
              <a:rPr lang="ru-RU" dirty="0"/>
              <a:t>)</a:t>
            </a:r>
            <a:r>
              <a:rPr lang="ru-RU" baseline="-25000" dirty="0"/>
              <a:t>3</a:t>
            </a:r>
            <a:r>
              <a:rPr lang="ru-RU" dirty="0"/>
              <a:t>-</a:t>
            </a:r>
            <a:r>
              <a:rPr lang="en-US" dirty="0"/>
              <a:t>Fe</a:t>
            </a:r>
            <a:r>
              <a:rPr lang="ru-RU" baseline="-25000" dirty="0"/>
              <a:t>2</a:t>
            </a:r>
            <a:r>
              <a:rPr lang="ru-RU" dirty="0"/>
              <a:t>0</a:t>
            </a:r>
            <a:r>
              <a:rPr lang="ru-RU" baseline="-25000" dirty="0"/>
              <a:t>3</a:t>
            </a:r>
            <a:r>
              <a:rPr lang="ru-RU" dirty="0"/>
              <a:t>, (</a:t>
            </a:r>
            <a:r>
              <a:rPr lang="en-US" dirty="0" err="1"/>
              <a:t>CaO</a:t>
            </a:r>
            <a:r>
              <a:rPr lang="ru-RU" dirty="0"/>
              <a:t>)</a:t>
            </a:r>
            <a:r>
              <a:rPr lang="en-US" baseline="-25000" dirty="0"/>
              <a:t>m</a:t>
            </a:r>
            <a:r>
              <a:rPr lang="ru-RU" dirty="0"/>
              <a:t>-(</a:t>
            </a:r>
            <a:r>
              <a:rPr lang="en-US" dirty="0"/>
              <a:t>Fe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3</a:t>
            </a:r>
            <a:r>
              <a:rPr lang="ru-RU" dirty="0"/>
              <a:t>)</a:t>
            </a:r>
            <a:r>
              <a:rPr lang="en-US" baseline="-25000" dirty="0"/>
              <a:t>n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i="1" dirty="0" smtClean="0"/>
              <a:t>По </a:t>
            </a:r>
            <a:r>
              <a:rPr lang="ru-RU" i="1" dirty="0"/>
              <a:t>химичес­ким формулам, например </a:t>
            </a:r>
            <a:r>
              <a:rPr lang="en-US" i="1" dirty="0" err="1"/>
              <a:t>FeO</a:t>
            </a:r>
            <a:r>
              <a:rPr lang="ru-RU" i="1" dirty="0"/>
              <a:t> или (</a:t>
            </a:r>
            <a:r>
              <a:rPr lang="en-US" i="1" dirty="0" err="1"/>
              <a:t>CaO</a:t>
            </a:r>
            <a:r>
              <a:rPr lang="ru-RU" i="1" dirty="0"/>
              <a:t>)</a:t>
            </a:r>
            <a:r>
              <a:rPr lang="ru-RU" i="1" baseline="-25000" dirty="0"/>
              <a:t>2</a:t>
            </a:r>
            <a:r>
              <a:rPr lang="ru-RU" i="1" dirty="0"/>
              <a:t>*</a:t>
            </a:r>
            <a:r>
              <a:rPr lang="en-US" i="1" dirty="0" err="1"/>
              <a:t>SiO</a:t>
            </a:r>
            <a:r>
              <a:rPr lang="ru-RU" i="1" baseline="-25000" dirty="0"/>
              <a:t>2 </a:t>
            </a:r>
            <a:r>
              <a:rPr lang="ru-RU" i="1" dirty="0"/>
              <a:t>, нельзя установить, нахо­дятся ли данные вещества в расплавлен­ном шлаке в виде молекул или ионов. В подобных формулах отражено только соотношение элементов в рассматрива­емых шлаках</a:t>
            </a:r>
            <a:r>
              <a:rPr lang="ru-RU" i="1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0764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84632"/>
            <a:ext cx="11003280" cy="611733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Шлак, в котором преобладают ос­новные оксиды (</a:t>
            </a:r>
            <a:r>
              <a:rPr lang="ru-RU" dirty="0" err="1"/>
              <a:t>СаО</a:t>
            </a:r>
            <a:r>
              <a:rPr lang="ru-RU" dirty="0"/>
              <a:t>, </a:t>
            </a:r>
            <a:r>
              <a:rPr lang="en-US" dirty="0" err="1"/>
              <a:t>MgO</a:t>
            </a:r>
            <a:r>
              <a:rPr lang="ru-RU" dirty="0"/>
              <a:t>, </a:t>
            </a:r>
            <a:r>
              <a:rPr lang="en-US" dirty="0" err="1"/>
              <a:t>MnO</a:t>
            </a:r>
            <a:r>
              <a:rPr lang="ru-RU" dirty="0"/>
              <a:t>, </a:t>
            </a:r>
            <a:r>
              <a:rPr lang="en-US" dirty="0" err="1"/>
              <a:t>FeO</a:t>
            </a:r>
            <a:r>
              <a:rPr lang="ru-RU" dirty="0"/>
              <a:t>), называют </a:t>
            </a:r>
            <a:r>
              <a:rPr lang="ru-RU" i="1" dirty="0"/>
              <a:t>основным', </a:t>
            </a:r>
            <a:r>
              <a:rPr lang="ru-RU" dirty="0"/>
              <a:t>если в со­ставе преобладают кислотные оксиды, шлак называют </a:t>
            </a:r>
            <a:r>
              <a:rPr lang="ru-RU" i="1" dirty="0"/>
              <a:t>кислым. </a:t>
            </a:r>
            <a:r>
              <a:rPr lang="ru-RU" dirty="0"/>
              <a:t>В сталепла­вильном производстве работают со шлаками обеих групп: кислыми (45— 60% 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, 35-45% (</a:t>
            </a:r>
            <a:r>
              <a:rPr lang="en-US" dirty="0" err="1"/>
              <a:t>FeO</a:t>
            </a:r>
            <a:r>
              <a:rPr lang="ru-RU" dirty="0"/>
              <a:t> + </a:t>
            </a:r>
            <a:r>
              <a:rPr lang="en-US" dirty="0" err="1"/>
              <a:t>MnO</a:t>
            </a:r>
            <a:r>
              <a:rPr lang="ru-RU" dirty="0"/>
              <a:t>)) и основными (35-60 % (</a:t>
            </a:r>
            <a:r>
              <a:rPr lang="ru-RU" dirty="0" err="1"/>
              <a:t>СаО</a:t>
            </a:r>
            <a:r>
              <a:rPr lang="ru-RU" dirty="0"/>
              <a:t> + </a:t>
            </a:r>
            <a:r>
              <a:rPr lang="en-US" dirty="0" err="1"/>
              <a:t>MgO</a:t>
            </a:r>
            <a:r>
              <a:rPr lang="ru-RU" dirty="0"/>
              <a:t>), 10-25% </a:t>
            </a:r>
            <a:r>
              <a:rPr lang="en-US" dirty="0" err="1"/>
              <a:t>FeO</a:t>
            </a:r>
            <a:r>
              <a:rPr lang="ru-RU" dirty="0"/>
              <a:t>, 15-30% 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, 5-20% </a:t>
            </a:r>
            <a:r>
              <a:rPr lang="en-US" dirty="0" err="1"/>
              <a:t>MnO</a:t>
            </a:r>
            <a:r>
              <a:rPr lang="ru-RU" dirty="0" smtClean="0"/>
              <a:t>).</a:t>
            </a:r>
          </a:p>
          <a:p>
            <a:pPr marL="0" indent="0" algn="just">
              <a:buNone/>
            </a:pPr>
            <a:r>
              <a:rPr lang="ru-RU" dirty="0"/>
              <a:t>Под </a:t>
            </a:r>
            <a:r>
              <a:rPr lang="ru-RU" i="1" dirty="0" err="1"/>
              <a:t>основностью</a:t>
            </a:r>
            <a:r>
              <a:rPr lang="ru-RU" i="1" dirty="0"/>
              <a:t> шлака </a:t>
            </a:r>
            <a:r>
              <a:rPr lang="ru-RU" dirty="0"/>
              <a:t>понимают отношение массовых концентраций (</a:t>
            </a:r>
            <a:r>
              <a:rPr lang="en-US" dirty="0" err="1"/>
              <a:t>CaO</a:t>
            </a:r>
            <a:r>
              <a:rPr lang="ru-RU" dirty="0"/>
              <a:t>)/(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) или в случае высоких концентраций фосфора (</a:t>
            </a:r>
            <a:r>
              <a:rPr lang="en-US" dirty="0" err="1"/>
              <a:t>CaO</a:t>
            </a:r>
            <a:r>
              <a:rPr lang="ru-RU" dirty="0"/>
              <a:t>)/((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) +  (</a:t>
            </a:r>
            <a:r>
              <a:rPr lang="ru-RU" dirty="0" err="1"/>
              <a:t>Р</a:t>
            </a:r>
            <a:r>
              <a:rPr lang="ru-RU" baseline="-25000" dirty="0" err="1"/>
              <a:t>2</a:t>
            </a:r>
            <a:r>
              <a:rPr lang="ru-RU" dirty="0" err="1"/>
              <a:t>О</a:t>
            </a:r>
            <a:r>
              <a:rPr lang="ru-RU" baseline="-25000" dirty="0" err="1"/>
              <a:t>5</a:t>
            </a:r>
            <a:r>
              <a:rPr lang="ru-RU" dirty="0"/>
              <a:t>)). Какой-либо общепринятой градации шлаков в зависимости от их </a:t>
            </a:r>
            <a:r>
              <a:rPr lang="ru-RU" dirty="0" err="1"/>
              <a:t>основности</a:t>
            </a:r>
            <a:r>
              <a:rPr lang="ru-RU" dirty="0"/>
              <a:t> нет, однако часто шлаки по признаку </a:t>
            </a:r>
            <a:r>
              <a:rPr lang="ru-RU" dirty="0" err="1"/>
              <a:t>основности</a:t>
            </a:r>
            <a:r>
              <a:rPr lang="ru-RU" dirty="0"/>
              <a:t> делят на три группы: </a:t>
            </a:r>
            <a:r>
              <a:rPr lang="ru-RU" dirty="0" err="1"/>
              <a:t>низкоосновные</a:t>
            </a:r>
            <a:r>
              <a:rPr lang="ru-RU" dirty="0"/>
              <a:t> — если (</a:t>
            </a:r>
            <a:r>
              <a:rPr lang="en-US" dirty="0" err="1"/>
              <a:t>CaO</a:t>
            </a:r>
            <a:r>
              <a:rPr lang="ru-RU" dirty="0"/>
              <a:t>)/(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) &lt; 1,5; средней </a:t>
            </a:r>
            <a:r>
              <a:rPr lang="ru-RU" dirty="0" err="1"/>
              <a:t>основнос­ти</a:t>
            </a:r>
            <a:r>
              <a:rPr lang="ru-RU" dirty="0"/>
              <a:t> - если (</a:t>
            </a:r>
            <a:r>
              <a:rPr lang="en-US" dirty="0" err="1"/>
              <a:t>CaO</a:t>
            </a:r>
            <a:r>
              <a:rPr lang="ru-RU" dirty="0"/>
              <a:t>)/(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) = 1,6+2,5 и вы­сокоосновные —если (</a:t>
            </a:r>
            <a:r>
              <a:rPr lang="en-US" dirty="0" err="1"/>
              <a:t>CaO</a:t>
            </a:r>
            <a:r>
              <a:rPr lang="ru-RU" dirty="0"/>
              <a:t>)/(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) &gt; 2,5.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Характеристикой кислых шлаков может служить отношение (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)/(</a:t>
            </a:r>
            <a:r>
              <a:rPr lang="en-US" dirty="0" err="1"/>
              <a:t>FeO</a:t>
            </a:r>
            <a:r>
              <a:rPr lang="ru-RU" dirty="0"/>
              <a:t> + </a:t>
            </a:r>
            <a:r>
              <a:rPr lang="en-US" dirty="0" err="1"/>
              <a:t>MnO</a:t>
            </a:r>
            <a:r>
              <a:rPr lang="ru-RU" dirty="0"/>
              <a:t>) или (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)/(</a:t>
            </a:r>
            <a:r>
              <a:rPr lang="en-US" dirty="0" err="1"/>
              <a:t>FeO</a:t>
            </a:r>
            <a:r>
              <a:rPr lang="ru-RU" dirty="0"/>
              <a:t> + </a:t>
            </a:r>
            <a:r>
              <a:rPr lang="en-US" dirty="0" err="1"/>
              <a:t>MnO</a:t>
            </a:r>
            <a:r>
              <a:rPr lang="ru-RU" dirty="0"/>
              <a:t> + </a:t>
            </a:r>
            <a:r>
              <a:rPr lang="ru-RU" dirty="0" err="1"/>
              <a:t>СаО</a:t>
            </a:r>
            <a:r>
              <a:rPr lang="ru-RU" dirty="0"/>
              <a:t>), которое называют </a:t>
            </a:r>
            <a:r>
              <a:rPr lang="ru-RU" i="1" dirty="0"/>
              <a:t>кислотностью шлака</a:t>
            </a:r>
            <a:r>
              <a:rPr lang="ru-RU" i="1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9973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2815</Words>
  <Application>Microsoft Office PowerPoint</Application>
  <PresentationFormat>Широкоэкранный</PresentationFormat>
  <Paragraphs>88</Paragraphs>
  <Slides>15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Microsoft Equation 3.0</vt:lpstr>
      <vt:lpstr>Лекция 6</vt:lpstr>
      <vt:lpstr>1. ИСТОЧНИКИ ШЛАКА</vt:lpstr>
      <vt:lpstr>2. РОЛЬ ШЛАКА</vt:lpstr>
      <vt:lpstr>3. МЕТОДЫ КОНТРОЛЯ СОСТАВА И СВОЙСТВ ШЛАКА</vt:lpstr>
      <vt:lpstr>Презентация PowerPoint</vt:lpstr>
      <vt:lpstr>4. СТРОЕНИЕ И СОСТАВ ШЛАКА</vt:lpstr>
      <vt:lpstr>Презентация PowerPoint</vt:lpstr>
      <vt:lpstr>Презентация PowerPoint</vt:lpstr>
      <vt:lpstr>Презентация PowerPoint</vt:lpstr>
      <vt:lpstr>Презентация PowerPoint</vt:lpstr>
      <vt:lpstr>5. ШЛАКООБРАЗОВАНИЕ</vt:lpstr>
      <vt:lpstr>6. ВСПЕНИВАНИЕ ШЛАКА</vt:lpstr>
      <vt:lpstr>7. СВОЙСТВА ШЛАКОВ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6</dc:title>
  <dc:creator>nazarkirichenko08@gmail.com</dc:creator>
  <cp:lastModifiedBy>nazarkirichenko08@gmail.com</cp:lastModifiedBy>
  <cp:revision>4</cp:revision>
  <dcterms:created xsi:type="dcterms:W3CDTF">2020-10-26T08:22:50Z</dcterms:created>
  <dcterms:modified xsi:type="dcterms:W3CDTF">2020-10-26T08:45:57Z</dcterms:modified>
</cp:coreProperties>
</file>